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256" r:id="rId2"/>
    <p:sldId id="278" r:id="rId3"/>
    <p:sldId id="311" r:id="rId4"/>
    <p:sldId id="276" r:id="rId5"/>
    <p:sldId id="327" r:id="rId6"/>
    <p:sldId id="312" r:id="rId7"/>
    <p:sldId id="318" r:id="rId8"/>
    <p:sldId id="316" r:id="rId9"/>
    <p:sldId id="313" r:id="rId10"/>
    <p:sldId id="315" r:id="rId11"/>
    <p:sldId id="300" r:id="rId12"/>
    <p:sldId id="319" r:id="rId13"/>
    <p:sldId id="320" r:id="rId14"/>
    <p:sldId id="321" r:id="rId15"/>
    <p:sldId id="326" r:id="rId16"/>
    <p:sldId id="323" r:id="rId17"/>
    <p:sldId id="324" r:id="rId18"/>
    <p:sldId id="322" r:id="rId19"/>
    <p:sldId id="32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0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10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870223500543"/>
          <c:y val="0.0479372805672018"/>
          <c:w val="0.759703264939984"/>
          <c:h val="0.761589731094303"/>
        </c:manualLayout>
      </c:layout>
      <c:scatterChart>
        <c:scatterStyle val="smoothMarker"/>
        <c:varyColors val="0"/>
        <c:ser>
          <c:idx val="1"/>
          <c:order val="0"/>
          <c:tx>
            <c:v>normalized inverse minimum edge length</c:v>
          </c:tx>
          <c:spPr>
            <a:ln>
              <a:solidFill>
                <a:srgbClr val="0070C0"/>
              </a:solidFill>
            </a:ln>
          </c:spPr>
          <c:marker>
            <c:symbol val="none"/>
          </c:marker>
          <c:xVal>
            <c:numRef>
              <c:f>Sheet1!$A$3:$A$27</c:f>
              <c:numCache>
                <c:formatCode>General</c:formatCode>
                <c:ptCount val="25"/>
                <c:pt idx="0">
                  <c:v>0.001</c:v>
                </c:pt>
                <c:pt idx="1">
                  <c:v>0.002</c:v>
                </c:pt>
                <c:pt idx="2">
                  <c:v>0.005</c:v>
                </c:pt>
                <c:pt idx="3">
                  <c:v>0.01</c:v>
                </c:pt>
                <c:pt idx="4">
                  <c:v>0.02</c:v>
                </c:pt>
                <c:pt idx="5">
                  <c:v>0.04</c:v>
                </c:pt>
                <c:pt idx="6">
                  <c:v>0.06</c:v>
                </c:pt>
                <c:pt idx="7">
                  <c:v>0.08</c:v>
                </c:pt>
                <c:pt idx="8">
                  <c:v>0.1</c:v>
                </c:pt>
                <c:pt idx="9">
                  <c:v>0.12</c:v>
                </c:pt>
                <c:pt idx="10">
                  <c:v>0.14</c:v>
                </c:pt>
                <c:pt idx="11">
                  <c:v>0.16</c:v>
                </c:pt>
                <c:pt idx="12">
                  <c:v>0.18</c:v>
                </c:pt>
                <c:pt idx="13">
                  <c:v>0.2</c:v>
                </c:pt>
                <c:pt idx="14">
                  <c:v>0.22</c:v>
                </c:pt>
                <c:pt idx="15">
                  <c:v>0.24</c:v>
                </c:pt>
                <c:pt idx="16">
                  <c:v>0.26</c:v>
                </c:pt>
                <c:pt idx="17">
                  <c:v>0.28</c:v>
                </c:pt>
                <c:pt idx="18">
                  <c:v>0.3</c:v>
                </c:pt>
                <c:pt idx="19">
                  <c:v>0.32</c:v>
                </c:pt>
                <c:pt idx="20">
                  <c:v>0.34</c:v>
                </c:pt>
                <c:pt idx="21">
                  <c:v>0.36</c:v>
                </c:pt>
                <c:pt idx="22">
                  <c:v>0.38</c:v>
                </c:pt>
                <c:pt idx="23">
                  <c:v>0.4</c:v>
                </c:pt>
                <c:pt idx="24">
                  <c:v>0.41</c:v>
                </c:pt>
              </c:numCache>
            </c:numRef>
          </c:xVal>
          <c:yVal>
            <c:numRef>
              <c:f>Sheet1!$C$3:$C$27</c:f>
              <c:numCache>
                <c:formatCode>General</c:formatCode>
                <c:ptCount val="25"/>
                <c:pt idx="0">
                  <c:v>1000.0</c:v>
                </c:pt>
                <c:pt idx="1">
                  <c:v>500.0</c:v>
                </c:pt>
                <c:pt idx="2">
                  <c:v>200.0</c:v>
                </c:pt>
                <c:pt idx="3">
                  <c:v>100.0</c:v>
                </c:pt>
                <c:pt idx="4">
                  <c:v>50.0</c:v>
                </c:pt>
                <c:pt idx="5">
                  <c:v>25.0</c:v>
                </c:pt>
                <c:pt idx="6">
                  <c:v>16.66666666666667</c:v>
                </c:pt>
                <c:pt idx="7">
                  <c:v>12.5</c:v>
                </c:pt>
                <c:pt idx="8">
                  <c:v>10.0</c:v>
                </c:pt>
                <c:pt idx="9">
                  <c:v>8.333333333333332</c:v>
                </c:pt>
                <c:pt idx="10">
                  <c:v>7.142857142857141</c:v>
                </c:pt>
                <c:pt idx="11">
                  <c:v>6.25</c:v>
                </c:pt>
                <c:pt idx="12">
                  <c:v>5.555555555555547</c:v>
                </c:pt>
                <c:pt idx="13">
                  <c:v>5.0</c:v>
                </c:pt>
                <c:pt idx="14">
                  <c:v>4.545454545454546</c:v>
                </c:pt>
                <c:pt idx="15">
                  <c:v>4.166666666666667</c:v>
                </c:pt>
                <c:pt idx="16">
                  <c:v>3.846153846153847</c:v>
                </c:pt>
                <c:pt idx="17">
                  <c:v>3.571428571428571</c:v>
                </c:pt>
                <c:pt idx="18">
                  <c:v>3.333333333333333</c:v>
                </c:pt>
                <c:pt idx="19">
                  <c:v>3.125</c:v>
                </c:pt>
                <c:pt idx="20">
                  <c:v>2.941176470588235</c:v>
                </c:pt>
                <c:pt idx="21">
                  <c:v>2.777777777777778</c:v>
                </c:pt>
                <c:pt idx="22">
                  <c:v>2.631578947368421</c:v>
                </c:pt>
                <c:pt idx="23">
                  <c:v>2.499999999999999</c:v>
                </c:pt>
                <c:pt idx="24">
                  <c:v>2.439024390243902</c:v>
                </c:pt>
              </c:numCache>
            </c:numRef>
          </c:yVal>
          <c:smooth val="1"/>
        </c:ser>
        <c:ser>
          <c:idx val="0"/>
          <c:order val="1"/>
          <c:tx>
            <c:v>triangle mesh quality</c:v>
          </c:tx>
          <c:marker>
            <c:symbol val="none"/>
          </c:marker>
          <c:xVal>
            <c:numRef>
              <c:f>Sheet1!$A$3:$A$27</c:f>
              <c:numCache>
                <c:formatCode>General</c:formatCode>
                <c:ptCount val="25"/>
                <c:pt idx="0">
                  <c:v>0.001</c:v>
                </c:pt>
                <c:pt idx="1">
                  <c:v>0.002</c:v>
                </c:pt>
                <c:pt idx="2">
                  <c:v>0.005</c:v>
                </c:pt>
                <c:pt idx="3">
                  <c:v>0.01</c:v>
                </c:pt>
                <c:pt idx="4">
                  <c:v>0.02</c:v>
                </c:pt>
                <c:pt idx="5">
                  <c:v>0.04</c:v>
                </c:pt>
                <c:pt idx="6">
                  <c:v>0.06</c:v>
                </c:pt>
                <c:pt idx="7">
                  <c:v>0.08</c:v>
                </c:pt>
                <c:pt idx="8">
                  <c:v>0.1</c:v>
                </c:pt>
                <c:pt idx="9">
                  <c:v>0.12</c:v>
                </c:pt>
                <c:pt idx="10">
                  <c:v>0.14</c:v>
                </c:pt>
                <c:pt idx="11">
                  <c:v>0.16</c:v>
                </c:pt>
                <c:pt idx="12">
                  <c:v>0.18</c:v>
                </c:pt>
                <c:pt idx="13">
                  <c:v>0.2</c:v>
                </c:pt>
                <c:pt idx="14">
                  <c:v>0.22</c:v>
                </c:pt>
                <c:pt idx="15">
                  <c:v>0.24</c:v>
                </c:pt>
                <c:pt idx="16">
                  <c:v>0.26</c:v>
                </c:pt>
                <c:pt idx="17">
                  <c:v>0.28</c:v>
                </c:pt>
                <c:pt idx="18">
                  <c:v>0.3</c:v>
                </c:pt>
                <c:pt idx="19">
                  <c:v>0.32</c:v>
                </c:pt>
                <c:pt idx="20">
                  <c:v>0.34</c:v>
                </c:pt>
                <c:pt idx="21">
                  <c:v>0.36</c:v>
                </c:pt>
                <c:pt idx="22">
                  <c:v>0.38</c:v>
                </c:pt>
                <c:pt idx="23">
                  <c:v>0.4</c:v>
                </c:pt>
                <c:pt idx="24">
                  <c:v>0.41</c:v>
                </c:pt>
              </c:numCache>
            </c:numRef>
          </c:xVal>
          <c:yVal>
            <c:numRef>
              <c:f>Sheet1!$B$3:$B$27</c:f>
              <c:numCache>
                <c:formatCode>General</c:formatCode>
                <c:ptCount val="25"/>
                <c:pt idx="0">
                  <c:v>444.6668612361401</c:v>
                </c:pt>
                <c:pt idx="1">
                  <c:v>222.4448338336897</c:v>
                </c:pt>
                <c:pt idx="2">
                  <c:v>89.11208646418433</c:v>
                </c:pt>
                <c:pt idx="3">
                  <c:v>44.66862365790654</c:v>
                </c:pt>
                <c:pt idx="4">
                  <c:v>22.44838370700149</c:v>
                </c:pt>
                <c:pt idx="5">
                  <c:v>11.34131408845186</c:v>
                </c:pt>
                <c:pt idx="6">
                  <c:v>7.641756299631345</c:v>
                </c:pt>
                <c:pt idx="7">
                  <c:v>5.794156926390483</c:v>
                </c:pt>
                <c:pt idx="8">
                  <c:v>4.68740693679695</c:v>
                </c:pt>
                <c:pt idx="9">
                  <c:v>3.951137965576493</c:v>
                </c:pt>
                <c:pt idx="10">
                  <c:v>3.426621772694651</c:v>
                </c:pt>
                <c:pt idx="11">
                  <c:v>3.034495098394561</c:v>
                </c:pt>
                <c:pt idx="12">
                  <c:v>2.730667939491246</c:v>
                </c:pt>
                <c:pt idx="13">
                  <c:v>2.488686851988224</c:v>
                </c:pt>
                <c:pt idx="14">
                  <c:v>2.29171826332436</c:v>
                </c:pt>
                <c:pt idx="15">
                  <c:v>2.128540122130893</c:v>
                </c:pt>
                <c:pt idx="16">
                  <c:v>1.99138355017822</c:v>
                </c:pt>
                <c:pt idx="17">
                  <c:v>1.874699495768936</c:v>
                </c:pt>
                <c:pt idx="18">
                  <c:v>1.77441872166743</c:v>
                </c:pt>
                <c:pt idx="19">
                  <c:v>1.687489294208186</c:v>
                </c:pt>
                <c:pt idx="20">
                  <c:v>1.611577308952873</c:v>
                </c:pt>
                <c:pt idx="21">
                  <c:v>1.544867372623885</c:v>
                </c:pt>
                <c:pt idx="22">
                  <c:v>1.485926089643609</c:v>
                </c:pt>
                <c:pt idx="23">
                  <c:v>1.433606502328548</c:v>
                </c:pt>
                <c:pt idx="24">
                  <c:v>1.409632535869197</c:v>
                </c:pt>
              </c:numCache>
            </c:numRef>
          </c:yVal>
          <c:smooth val="1"/>
        </c:ser>
        <c:ser>
          <c:idx val="2"/>
          <c:order val="2"/>
          <c:tx>
            <c:v>tetrahedron mesh quality</c:v>
          </c:tx>
          <c:spPr>
            <a:ln>
              <a:solidFill>
                <a:schemeClr val="accent1"/>
              </a:solidFill>
              <a:prstDash val="sysDash"/>
            </a:ln>
          </c:spPr>
          <c:marker>
            <c:symbol val="none"/>
          </c:marker>
          <c:xVal>
            <c:numRef>
              <c:f>Sheet1!$A$33:$A$55</c:f>
              <c:numCache>
                <c:formatCode>General</c:formatCode>
                <c:ptCount val="23"/>
                <c:pt idx="0">
                  <c:v>0.001</c:v>
                </c:pt>
                <c:pt idx="1">
                  <c:v>0.002</c:v>
                </c:pt>
                <c:pt idx="2">
                  <c:v>0.005</c:v>
                </c:pt>
                <c:pt idx="3">
                  <c:v>0.01</c:v>
                </c:pt>
                <c:pt idx="4">
                  <c:v>0.02</c:v>
                </c:pt>
                <c:pt idx="5">
                  <c:v>0.04</c:v>
                </c:pt>
                <c:pt idx="6">
                  <c:v>0.06</c:v>
                </c:pt>
                <c:pt idx="7">
                  <c:v>0.08</c:v>
                </c:pt>
                <c:pt idx="8">
                  <c:v>0.1</c:v>
                </c:pt>
                <c:pt idx="9">
                  <c:v>0.12</c:v>
                </c:pt>
                <c:pt idx="10">
                  <c:v>0.14</c:v>
                </c:pt>
                <c:pt idx="11">
                  <c:v>0.16</c:v>
                </c:pt>
                <c:pt idx="12">
                  <c:v>0.18</c:v>
                </c:pt>
                <c:pt idx="13">
                  <c:v>0.2</c:v>
                </c:pt>
                <c:pt idx="14">
                  <c:v>0.22</c:v>
                </c:pt>
                <c:pt idx="15">
                  <c:v>0.24</c:v>
                </c:pt>
                <c:pt idx="16">
                  <c:v>0.26</c:v>
                </c:pt>
                <c:pt idx="17">
                  <c:v>0.28</c:v>
                </c:pt>
                <c:pt idx="18">
                  <c:v>0.3</c:v>
                </c:pt>
                <c:pt idx="19">
                  <c:v>0.32</c:v>
                </c:pt>
                <c:pt idx="20">
                  <c:v>0.34</c:v>
                </c:pt>
                <c:pt idx="21">
                  <c:v>0.36</c:v>
                </c:pt>
                <c:pt idx="22">
                  <c:v>0.37</c:v>
                </c:pt>
              </c:numCache>
            </c:numRef>
          </c:xVal>
          <c:yVal>
            <c:numRef>
              <c:f>Sheet1!$B$33:$B$55</c:f>
              <c:numCache>
                <c:formatCode>General</c:formatCode>
                <c:ptCount val="23"/>
                <c:pt idx="0">
                  <c:v>125250.2606257047</c:v>
                </c:pt>
                <c:pt idx="1">
                  <c:v>31375.2608350246</c:v>
                </c:pt>
                <c:pt idx="2">
                  <c:v>5050.261464570015</c:v>
                </c:pt>
                <c:pt idx="3">
                  <c:v>1275.262519186397</c:v>
                </c:pt>
                <c:pt idx="4">
                  <c:v>325.2646487165076</c:v>
                </c:pt>
                <c:pt idx="5">
                  <c:v>84.6439900715972</c:v>
                </c:pt>
                <c:pt idx="6">
                  <c:v>39.16233212953288</c:v>
                </c:pt>
                <c:pt idx="7">
                  <c:v>22.93426069467919</c:v>
                </c:pt>
                <c:pt idx="8">
                  <c:v>15.28269485587185</c:v>
                </c:pt>
                <c:pt idx="9">
                  <c:v>11.0513869746198</c:v>
                </c:pt>
                <c:pt idx="10">
                  <c:v>8.45568797888946</c:v>
                </c:pt>
                <c:pt idx="11">
                  <c:v>6.742783319695516</c:v>
                </c:pt>
                <c:pt idx="12">
                  <c:v>5.549558210527824</c:v>
                </c:pt>
                <c:pt idx="13">
                  <c:v>4.682946095940393</c:v>
                </c:pt>
                <c:pt idx="14">
                  <c:v>4.03238534670403</c:v>
                </c:pt>
                <c:pt idx="15">
                  <c:v>3.530744870997457</c:v>
                </c:pt>
                <c:pt idx="16">
                  <c:v>3.13528525681575</c:v>
                </c:pt>
                <c:pt idx="17">
                  <c:v>2.817708549874363</c:v>
                </c:pt>
                <c:pt idx="18">
                  <c:v>2.558650616237088</c:v>
                </c:pt>
                <c:pt idx="19">
                  <c:v>2.34448276183493</c:v>
                </c:pt>
                <c:pt idx="20">
                  <c:v>2.165377218363404</c:v>
                </c:pt>
                <c:pt idx="21">
                  <c:v>2.01409539841698</c:v>
                </c:pt>
                <c:pt idx="22">
                  <c:v>1.947135852519596</c:v>
                </c:pt>
              </c:numCache>
            </c:numRef>
          </c:yVal>
          <c:smooth val="1"/>
        </c:ser>
        <c:dLbls>
          <c:showLegendKey val="0"/>
          <c:showVal val="0"/>
          <c:showCatName val="0"/>
          <c:showSerName val="0"/>
          <c:showPercent val="0"/>
          <c:showBubbleSize val="0"/>
        </c:dLbls>
        <c:axId val="-2135110408"/>
        <c:axId val="-2135119128"/>
      </c:scatterChart>
      <c:valAx>
        <c:axId val="-2135110408"/>
        <c:scaling>
          <c:orientation val="minMax"/>
        </c:scaling>
        <c:delete val="0"/>
        <c:axPos val="b"/>
        <c:title>
          <c:tx>
            <c:rich>
              <a:bodyPr/>
              <a:lstStyle/>
              <a:p>
                <a:pPr>
                  <a:defRPr sz="1600">
                    <a:latin typeface="Calibri"/>
                    <a:cs typeface="Calibri"/>
                  </a:defRPr>
                </a:pPr>
                <a:r>
                  <a:rPr lang="en-US" sz="1600" dirty="0" smtClean="0">
                    <a:latin typeface="Calibri"/>
                    <a:cs typeface="Calibri"/>
                  </a:rPr>
                  <a:t>edge snap </a:t>
                </a:r>
                <a:r>
                  <a:rPr lang="en-US" sz="1600" dirty="0">
                    <a:latin typeface="Calibri"/>
                    <a:cs typeface="Calibri"/>
                  </a:rPr>
                  <a:t>tolerance</a:t>
                </a:r>
              </a:p>
            </c:rich>
          </c:tx>
          <c:layout/>
          <c:overlay val="0"/>
        </c:title>
        <c:numFmt formatCode="General" sourceLinked="1"/>
        <c:majorTickMark val="out"/>
        <c:minorTickMark val="none"/>
        <c:tickLblPos val="nextTo"/>
        <c:txPr>
          <a:bodyPr/>
          <a:lstStyle/>
          <a:p>
            <a:pPr>
              <a:defRPr>
                <a:latin typeface="Calibri"/>
                <a:cs typeface="Calibri"/>
              </a:defRPr>
            </a:pPr>
            <a:endParaRPr lang="en-US"/>
          </a:p>
        </c:txPr>
        <c:crossAx val="-2135119128"/>
        <c:crosses val="autoZero"/>
        <c:crossBetween val="midCat"/>
      </c:valAx>
      <c:valAx>
        <c:axId val="-2135119128"/>
        <c:scaling>
          <c:logBase val="10.0"/>
          <c:orientation val="minMax"/>
          <c:max val="1000.0"/>
        </c:scaling>
        <c:delete val="0"/>
        <c:axPos val="l"/>
        <c:majorGridlines/>
        <c:title>
          <c:tx>
            <c:rich>
              <a:bodyPr rot="-5400000" vert="horz"/>
              <a:lstStyle/>
              <a:p>
                <a:pPr>
                  <a:defRPr sz="1600">
                    <a:latin typeface="Calibri"/>
                    <a:cs typeface="Calibri"/>
                  </a:defRPr>
                </a:pPr>
                <a:r>
                  <a:rPr lang="en-US" sz="1600">
                    <a:latin typeface="Calibri"/>
                    <a:cs typeface="Calibri"/>
                  </a:rPr>
                  <a:t>mesh quality metric</a:t>
                </a:r>
              </a:p>
            </c:rich>
          </c:tx>
          <c:layout/>
          <c:overlay val="0"/>
        </c:title>
        <c:numFmt formatCode="General" sourceLinked="1"/>
        <c:majorTickMark val="out"/>
        <c:minorTickMark val="none"/>
        <c:tickLblPos val="nextTo"/>
        <c:txPr>
          <a:bodyPr/>
          <a:lstStyle/>
          <a:p>
            <a:pPr>
              <a:defRPr>
                <a:latin typeface="Calibri"/>
                <a:cs typeface="Calibri"/>
              </a:defRPr>
            </a:pPr>
            <a:endParaRPr lang="en-US"/>
          </a:p>
        </c:txPr>
        <c:crossAx val="-2135110408"/>
        <c:crosses val="autoZero"/>
        <c:crossBetween val="midCat"/>
      </c:valAx>
    </c:plotArea>
    <c:legend>
      <c:legendPos val="r"/>
      <c:layout>
        <c:manualLayout>
          <c:xMode val="edge"/>
          <c:yMode val="edge"/>
          <c:x val="0.302342353731679"/>
          <c:y val="0.0155581744978012"/>
          <c:w val="0.669247953728251"/>
          <c:h val="0.346008682290812"/>
        </c:manualLayout>
      </c:layout>
      <c:overlay val="0"/>
      <c:spPr>
        <a:solidFill>
          <a:schemeClr val="bg1"/>
        </a:solidFill>
        <a:ln>
          <a:solidFill>
            <a:schemeClr val="tx1"/>
          </a:solidFill>
        </a:ln>
      </c:spPr>
      <c:txPr>
        <a:bodyPr/>
        <a:lstStyle/>
        <a:p>
          <a:pPr>
            <a:defRPr sz="1400">
              <a:latin typeface="Calibri"/>
              <a:cs typeface="Calibri"/>
            </a:defRPr>
          </a:pPr>
          <a:endParaRPr lang="en-US"/>
        </a:p>
      </c:txPr>
    </c:legend>
    <c:plotVisOnly val="1"/>
    <c:dispBlanksAs val="gap"/>
    <c:showDLblsOverMax val="0"/>
  </c:chart>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4A9F40-6BFB-3645-A3FD-C50D62B7927A}" type="datetimeFigureOut">
              <a:rPr lang="en-US" smtClean="0"/>
              <a:t>8/24/15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594EF9-0926-FE41-B9DB-B377EFB2A198}" type="slidenum">
              <a:rPr lang="en-US" smtClean="0"/>
              <a:t>‹#›</a:t>
            </a:fld>
            <a:endParaRPr lang="en-US"/>
          </a:p>
        </p:txBody>
      </p:sp>
    </p:spTree>
    <p:extLst>
      <p:ext uri="{BB962C8B-B14F-4D97-AF65-F5344CB8AC3E}">
        <p14:creationId xmlns:p14="http://schemas.microsoft.com/office/powerpoint/2010/main" val="3723319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7798E9-CD37-4CDE-AE82-01F2C8951837}" type="datetimeFigureOut">
              <a:rPr lang="en-US" smtClean="0"/>
              <a:t>8/24/15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67A77-9E02-4114-8873-6BCF49C64CA8}" type="slidenum">
              <a:rPr lang="en-US" smtClean="0"/>
              <a:t>‹#›</a:t>
            </a:fld>
            <a:endParaRPr lang="en-US"/>
          </a:p>
        </p:txBody>
      </p:sp>
    </p:spTree>
    <p:extLst>
      <p:ext uri="{BB962C8B-B14F-4D97-AF65-F5344CB8AC3E}">
        <p14:creationId xmlns:p14="http://schemas.microsoft.com/office/powerpoint/2010/main" val="14498052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XFEM</a:t>
            </a:r>
            <a:r>
              <a:rPr lang="en-US" baseline="0" dirty="0" smtClean="0"/>
              <a:t> is better known that CDFEM, it is useful to compare the discretizations.  In XFEM, all unknowns are associated with the existing nodes of the input element.  When an interface passes through an element, additional unknowns are added to the existing nodes in order to describe all of the materials present in the element.  In contrast, CDFEM enriches the element by adding nodes on the interface between the materials.  </a:t>
            </a:r>
          </a:p>
          <a:p>
            <a:r>
              <a:rPr lang="en-US" baseline="0" dirty="0" smtClean="0"/>
              <a:t>These two discretizations can be made equivalent by constraining the CDFEM nodes to agree with values interpolated from the XFEM discretization.  In this way, the discrete space of CDFEM contains the discrete space of XFEM.  This has consequences for accuracy and boundary conditions.  CDFEM is at least as accurate as XFEM with Heaviside enrichment.  </a:t>
            </a:r>
            <a:r>
              <a:rPr lang="en-US" baseline="0" dirty="0" err="1" smtClean="0"/>
              <a:t>Dirichlet</a:t>
            </a:r>
            <a:r>
              <a:rPr lang="en-US" baseline="0" dirty="0" smtClean="0"/>
              <a:t> and flux boundary conditions are both readily applied in CDFEM, but can be challenging in XFEM.</a:t>
            </a:r>
            <a:endParaRPr lang="en-US" dirty="0"/>
          </a:p>
        </p:txBody>
      </p:sp>
      <p:sp>
        <p:nvSpPr>
          <p:cNvPr id="4" name="Slide Number Placeholder 3"/>
          <p:cNvSpPr>
            <a:spLocks noGrp="1"/>
          </p:cNvSpPr>
          <p:nvPr>
            <p:ph type="sldNum" sz="quarter" idx="10"/>
          </p:nvPr>
        </p:nvSpPr>
        <p:spPr/>
        <p:txBody>
          <a:bodyPr/>
          <a:lstStyle/>
          <a:p>
            <a:fld id="{48245D0C-61B9-4ACD-9075-CCA9A0D67D82}"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67A77-9E02-4114-8873-6BCF49C64CA8}" type="slidenum">
              <a:rPr lang="en-US" smtClean="0"/>
              <a:t>11</a:t>
            </a:fld>
            <a:endParaRPr lang="en-US"/>
          </a:p>
        </p:txBody>
      </p:sp>
    </p:spTree>
    <p:extLst>
      <p:ext uri="{BB962C8B-B14F-4D97-AF65-F5344CB8AC3E}">
        <p14:creationId xmlns:p14="http://schemas.microsoft.com/office/powerpoint/2010/main" val="3389408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 name="Picture 6" descr="SNL_Stacked_White.png"/>
          <p:cNvPicPr>
            <a:picLocks noChangeAspect="1"/>
          </p:cNvPicPr>
          <p:nvPr/>
        </p:nvPicPr>
        <p:blipFill>
          <a:blip r:embed="rId2"/>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p:nvPicPr>
        <p:blipFill>
          <a:blip r:embed="rId4"/>
          <a:srcRect/>
          <a:stretch>
            <a:fillRect/>
          </a:stretch>
        </p:blipFill>
        <p:spPr bwMode="auto">
          <a:xfrm>
            <a:off x="212725" y="6119813"/>
            <a:ext cx="1023938" cy="247650"/>
          </a:xfrm>
          <a:prstGeom prst="rect">
            <a:avLst/>
          </a:prstGeom>
          <a:noFill/>
          <a:ln w="9525">
            <a:noFill/>
            <a:miter lim="800000"/>
            <a:headEnd/>
            <a:tailEnd/>
          </a:ln>
        </p:spPr>
      </p:pic>
      <p:sp>
        <p:nvSpPr>
          <p:cNvPr id="2" name="Title 1"/>
          <p:cNvSpPr>
            <a:spLocks noGrp="1"/>
          </p:cNvSpPr>
          <p:nvPr>
            <p:ph type="ctrTitle"/>
          </p:nvPr>
        </p:nvSpPr>
        <p:spPr>
          <a:xfrm>
            <a:off x="920646" y="4260258"/>
            <a:ext cx="77724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4352" y="5173652"/>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31" name="Rectangle 4"/>
          <p:cNvSpPr>
            <a:spLocks noGrp="1" noChangeArrowheads="1"/>
          </p:cNvSpPr>
          <p:nvPr>
            <p:ph type="dt" sz="half" idx="2"/>
          </p:nvPr>
        </p:nvSpPr>
        <p:spPr bwMode="auto">
          <a:xfrm>
            <a:off x="109536" y="4197659"/>
            <a:ext cx="931864"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FCC9AD18-756C-F541-B417-C7EB33D08B49}" type="datetime1">
              <a:rPr lang="en-US" smtClean="0"/>
              <a:t>8/24/15</a:t>
            </a:fld>
            <a:endParaRPr lang="en-US"/>
          </a:p>
        </p:txBody>
      </p:sp>
      <p:pic>
        <p:nvPicPr>
          <p:cNvPr id="32" name="Picture 12" descr="NNSAlogo_Black.jpg"/>
          <p:cNvPicPr>
            <a:picLocks noChangeAspect="1"/>
          </p:cNvPicPr>
          <p:nvPr/>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
        <p:nvSpPr>
          <p:cNvPr id="20" name="TextBox 19"/>
          <p:cNvSpPr txBox="1"/>
          <p:nvPr/>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a:t>
            </a:r>
            <a:r>
              <a:rPr lang="en-US" sz="600" kern="1200" dirty="0" smtClean="0">
                <a:solidFill>
                  <a:schemeClr val="tx1"/>
                </a:solidFill>
                <a:effectLst/>
                <a:latin typeface="Arial"/>
                <a:ea typeface="+mn-ea"/>
                <a:cs typeface="Arial"/>
              </a:rPr>
              <a:t>2015-7089C</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0008270-91AC-124F-9692-D0E174D34C3E}" type="datetime1">
              <a:rPr lang="en-US" smtClean="0"/>
              <a:t>8/24/15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251FD92-41ED-BC4E-BD49-82FF2EBF721C}" type="datetime1">
              <a:rPr lang="en-US" smtClean="0"/>
              <a:t>8/24/15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20AA59E-8A7F-254D-A361-2EAB77F222FF}" type="datetime1">
              <a:rPr lang="en-US" smtClean="0"/>
              <a:t>8/24/15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287CB65-2D24-F249-AB5C-1E38643CEA1C}" type="datetime1">
              <a:rPr lang="en-US" smtClean="0"/>
              <a:t>8/24/15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37C6863D-8540-FB4A-8B73-4D7922CF23BA}" type="datetime1">
              <a:rPr lang="en-US" smtClean="0"/>
              <a:t>8/24/15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FFDD0A55-2E38-B54F-A3FE-1BD9BAADB2AF}" type="datetime1">
              <a:rPr lang="en-US" smtClean="0"/>
              <a:t>8/24/15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DE526B1A-5D29-D24D-88F3-5C6ADB92F8EC}" type="datetime1">
              <a:rPr lang="en-US" smtClean="0"/>
              <a:t>8/24/15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fld id="{7E606E86-5EC8-894B-AB13-77F67E0B70FF}" type="datetime1">
              <a:rPr lang="en-US" smtClean="0"/>
              <a:t>8/24/15</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676633"/>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1676633"/>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676633"/>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p:nvPicPr>
        <p:blipFill>
          <a:blip r:embed="rId4"/>
          <a:srcRect/>
          <a:stretch>
            <a:fillRect/>
          </a:stretch>
        </p:blipFill>
        <p:spPr bwMode="auto">
          <a:xfrm>
            <a:off x="1227138" y="711359"/>
            <a:ext cx="539432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36D1DDC4-8D8B-834A-9480-3CA769EAD616}" type="datetime1">
              <a:rPr lang="en-US" smtClean="0"/>
              <a:t>8/24/15</a:t>
            </a:fld>
            <a:endParaRPr lang="en-US"/>
          </a:p>
        </p:txBody>
      </p:sp>
      <p:pic>
        <p:nvPicPr>
          <p:cNvPr id="20" name="Picture 12" descr="NNSAlogo_Black.jpg"/>
          <p:cNvPicPr>
            <a:picLocks noChangeAspect="1"/>
          </p:cNvPicPr>
          <p:nvPr/>
        </p:nvPicPr>
        <p:blipFill>
          <a:blip r:embed="rId5"/>
          <a:stretch>
            <a:fillRect/>
          </a:stretch>
        </p:blipFill>
        <p:spPr bwMode="auto">
          <a:xfrm>
            <a:off x="1380066" y="6115572"/>
            <a:ext cx="850737"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
        <p:nvSpPr>
          <p:cNvPr id="23" name="TextBox 22"/>
          <p:cNvSpPr txBox="1"/>
          <p:nvPr/>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6" name="Picture 13" descr="NNSAlogo_Black.jpg"/>
          <p:cNvPicPr>
            <a:picLocks noChangeAspect="1"/>
          </p:cNvPicPr>
          <p:nvPr/>
        </p:nvPicPr>
        <p:blipFill>
          <a:blip r:embed="rId2"/>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678173"/>
            <a:ext cx="7772400" cy="898198"/>
          </a:xfrm>
        </p:spPr>
        <p:txBody>
          <a:bodyPr/>
          <a:lstStyle>
            <a:lvl1pPr algn="r">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p:nvPicPr>
        <p:blipFill>
          <a:blip r:embed="rId3"/>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p:nvPicPr>
        <p:blipFill>
          <a:blip r:embed="rId4"/>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68B5F3D-D4AE-BE47-84C1-0667DB0D2DEA}" type="datetime1">
              <a:rPr lang="en-US" smtClean="0"/>
              <a:t>8/24/15</a:t>
            </a:fld>
            <a:endParaRPr lang="en-US"/>
          </a:p>
        </p:txBody>
      </p:sp>
      <p:pic>
        <p:nvPicPr>
          <p:cNvPr id="33" name="Picture 8" descr="SNL_color_stack.png"/>
          <p:cNvPicPr>
            <a:picLocks noChangeAspect="1"/>
          </p:cNvPicPr>
          <p:nvPr/>
        </p:nvPicPr>
        <p:blipFill>
          <a:blip r:embed="rId5"/>
          <a:srcRect/>
          <a:stretch>
            <a:fillRect/>
          </a:stretch>
        </p:blipFill>
        <p:spPr bwMode="auto">
          <a:xfrm>
            <a:off x="6934201" y="408000"/>
            <a:ext cx="1524000" cy="669011"/>
          </a:xfrm>
          <a:prstGeom prst="rect">
            <a:avLst/>
          </a:prstGeom>
          <a:noFill/>
          <a:ln w="9525">
            <a:noFill/>
            <a:miter lim="800000"/>
            <a:headEnd/>
            <a:tailEnd/>
          </a:ln>
        </p:spPr>
      </p:pic>
      <p:sp>
        <p:nvSpPr>
          <p:cNvPr id="36" name="Rectangle 35"/>
          <p:cNvSpPr/>
          <p:nvPr/>
        </p:nvSpPr>
        <p:spPr>
          <a:xfrm>
            <a:off x="0" y="3369731"/>
            <a:ext cx="9144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7" name="Picture 12" descr="NNSAlogo_Black.jpg"/>
          <p:cNvPicPr>
            <a:picLocks noChangeAspect="1"/>
          </p:cNvPicPr>
          <p:nvPr/>
        </p:nvPicPr>
        <p:blipFill>
          <a:blip r:embed="rId6"/>
          <a:stretch>
            <a:fillRect/>
          </a:stretch>
        </p:blipFill>
        <p:spPr bwMode="auto">
          <a:xfrm>
            <a:off x="1380066" y="6115572"/>
            <a:ext cx="850737"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
        <p:nvSpPr>
          <p:cNvPr id="20" name="TextBox 19"/>
          <p:cNvSpPr txBox="1"/>
          <p:nvPr/>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p:nvSpPr>
        <p:spPr>
          <a:xfrm>
            <a:off x="0" y="0"/>
            <a:ext cx="9144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0" y="3369731"/>
            <a:ext cx="9144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0" y="6553200"/>
            <a:ext cx="9144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12" descr="NNSAlogo_Black.jpg"/>
          <p:cNvPicPr>
            <a:picLocks noChangeAspect="1"/>
          </p:cNvPicPr>
          <p:nvPr/>
        </p:nvPicPr>
        <p:blipFill>
          <a:blip r:embed="rId2"/>
          <a:stretch>
            <a:fillRect/>
          </a:stretch>
        </p:blipFill>
        <p:spPr bwMode="auto">
          <a:xfrm>
            <a:off x="1380066" y="6115572"/>
            <a:ext cx="850737"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456267"/>
            <a:ext cx="3768892"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18" name="Rectangle 17"/>
          <p:cNvSpPr/>
          <p:nvPr/>
        </p:nvSpPr>
        <p:spPr>
          <a:xfrm>
            <a:off x="3852060" y="1456267"/>
            <a:ext cx="2286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226864" y="1456267"/>
            <a:ext cx="2917136"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20646" y="3678173"/>
            <a:ext cx="7772400" cy="898198"/>
          </a:xfrm>
        </p:spPr>
        <p:txBody>
          <a:bodyPr/>
          <a:lstStyle>
            <a:lvl1pPr algn="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44352" y="4591567"/>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p:nvPicPr>
        <p:blipFill>
          <a:blip r:embed="rId4"/>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p:nvPicPr>
        <p:blipFill>
          <a:blip r:embed="rId5"/>
          <a:stretch>
            <a:fillRect/>
          </a:stretch>
        </p:blipFill>
        <p:spPr bwMode="auto">
          <a:xfrm>
            <a:off x="1227748" y="601288"/>
            <a:ext cx="5393104"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3C712985-CDEB-0F4C-93BF-9F103CF3841D}" type="datetime1">
              <a:rPr lang="en-US" smtClean="0"/>
              <a:t>8/24/15</a:t>
            </a:fld>
            <a:endParaRPr lang="en-US"/>
          </a:p>
        </p:txBody>
      </p:sp>
      <p:pic>
        <p:nvPicPr>
          <p:cNvPr id="33" name="Picture 8" descr="SNL_color_stack.png"/>
          <p:cNvPicPr>
            <a:picLocks noChangeAspect="1"/>
          </p:cNvPicPr>
          <p:nvPr/>
        </p:nvPicPr>
        <p:blipFill>
          <a:blip r:embed="rId6"/>
          <a:srcRect/>
          <a:stretch>
            <a:fillRect/>
          </a:stretch>
        </p:blipFill>
        <p:spPr bwMode="auto">
          <a:xfrm>
            <a:off x="6934201" y="408000"/>
            <a:ext cx="1524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
        <p:nvSpPr>
          <p:cNvPr id="24" name="TextBox 23"/>
          <p:cNvSpPr txBox="1"/>
          <p:nvPr/>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 y="4040484"/>
            <a:ext cx="2484223"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1" y="0"/>
            <a:ext cx="2484223"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8806432"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Rectangle 16"/>
          <p:cNvSpPr/>
          <p:nvPr/>
        </p:nvSpPr>
        <p:spPr>
          <a:xfrm>
            <a:off x="1" y="989095"/>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lumMod val="65000"/>
                  </a:schemeClr>
                </a:solidFill>
              </a:rPr>
              <a:t>Photos placed in horizontal position </a:t>
            </a:r>
            <a:br>
              <a:rPr lang="en-US" sz="1100" dirty="0" smtClean="0">
                <a:solidFill>
                  <a:schemeClr val="bg1">
                    <a:lumMod val="65000"/>
                  </a:schemeClr>
                </a:solidFill>
              </a:rPr>
            </a:br>
            <a:r>
              <a:rPr lang="en-US" sz="1100" dirty="0" smtClean="0">
                <a:solidFill>
                  <a:schemeClr val="bg1">
                    <a:lumMod val="65000"/>
                  </a:schemeClr>
                </a:solidFill>
              </a:rPr>
              <a:t>with even amount of white space</a:t>
            </a:r>
            <a:br>
              <a:rPr lang="en-US" sz="1100" dirty="0" smtClean="0">
                <a:solidFill>
                  <a:schemeClr val="bg1">
                    <a:lumMod val="65000"/>
                  </a:schemeClr>
                </a:solidFill>
              </a:rPr>
            </a:br>
            <a:r>
              <a:rPr lang="en-US" sz="1100" dirty="0" smtClean="0">
                <a:solidFill>
                  <a:schemeClr val="bg1">
                    <a:lumMod val="65000"/>
                  </a:schemeClr>
                </a:solidFill>
              </a:rPr>
              <a:t> between photos and header</a:t>
            </a:r>
            <a:endParaRPr lang="en-US" sz="1100" dirty="0">
              <a:solidFill>
                <a:schemeClr val="bg1">
                  <a:lumMod val="65000"/>
                </a:schemeClr>
              </a:solidFill>
            </a:endParaRPr>
          </a:p>
        </p:txBody>
      </p:sp>
      <p:sp>
        <p:nvSpPr>
          <p:cNvPr id="2" name="Title 1"/>
          <p:cNvSpPr>
            <a:spLocks noGrp="1"/>
          </p:cNvSpPr>
          <p:nvPr>
            <p:ph type="ctrTitle"/>
          </p:nvPr>
        </p:nvSpPr>
        <p:spPr>
          <a:xfrm>
            <a:off x="2714502" y="1250965"/>
            <a:ext cx="5971187" cy="1233338"/>
          </a:xfrm>
        </p:spPr>
        <p:txBody>
          <a:bodyPr/>
          <a:lstStyle>
            <a:lvl1pPr algn="l">
              <a:lnSpc>
                <a:spcPts val="3800"/>
              </a:lnSpc>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714502" y="2588978"/>
            <a:ext cx="5641337"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p:nvPicPr>
        <p:blipFill>
          <a:blip r:embed="rId2"/>
          <a:srcRect/>
          <a:stretch>
            <a:fillRect/>
          </a:stretch>
        </p:blipFill>
        <p:spPr bwMode="auto">
          <a:xfrm>
            <a:off x="357199" y="4339006"/>
            <a:ext cx="1524000" cy="585787"/>
          </a:xfrm>
          <a:prstGeom prst="rect">
            <a:avLst/>
          </a:prstGeom>
          <a:noFill/>
          <a:ln w="9525">
            <a:noFill/>
            <a:miter lim="800000"/>
            <a:headEnd/>
            <a:tailEnd/>
          </a:ln>
        </p:spPr>
      </p:pic>
      <p:pic>
        <p:nvPicPr>
          <p:cNvPr id="22" name="Picture 7" descr="SNL_Motto.png"/>
          <p:cNvPicPr>
            <a:picLocks noChangeAspect="1"/>
          </p:cNvPicPr>
          <p:nvPr/>
        </p:nvPicPr>
        <p:blipFill>
          <a:blip r:embed="rId3"/>
          <a:stretch>
            <a:fillRect/>
          </a:stretch>
        </p:blipFill>
        <p:spPr bwMode="auto">
          <a:xfrm>
            <a:off x="298048" y="5157318"/>
            <a:ext cx="970718" cy="1453660"/>
          </a:xfrm>
          <a:prstGeom prst="rect">
            <a:avLst/>
          </a:prstGeom>
          <a:noFill/>
          <a:ln w="9525">
            <a:noFill/>
            <a:miter lim="800000"/>
            <a:headEnd/>
            <a:tailEnd/>
          </a:ln>
        </p:spPr>
      </p:pic>
      <p:pic>
        <p:nvPicPr>
          <p:cNvPr id="27" name="Picture 13" descr="NNSAlogo_Black.jpg"/>
          <p:cNvPicPr>
            <a:picLocks noChangeAspect="1"/>
          </p:cNvPicPr>
          <p:nvPr/>
        </p:nvPicPr>
        <p:blipFill>
          <a:blip r:embed="rId4"/>
          <a:srcRect/>
          <a:stretch>
            <a:fillRect/>
          </a:stretch>
        </p:blipFill>
        <p:spPr bwMode="auto">
          <a:xfrm>
            <a:off x="2763683" y="5932869"/>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2714502" y="26517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A9FE4C6-ED1E-114F-B593-408B4BDA081E}" type="datetime1">
              <a:rPr lang="en-US" smtClean="0"/>
              <a:t>8/24/15</a:t>
            </a:fld>
            <a:endParaRPr lang="en-US"/>
          </a:p>
        </p:txBody>
      </p:sp>
      <p:sp>
        <p:nvSpPr>
          <p:cNvPr id="20" name="Rectangle 19"/>
          <p:cNvSpPr/>
          <p:nvPr/>
        </p:nvSpPr>
        <p:spPr>
          <a:xfrm>
            <a:off x="0" y="2484303"/>
            <a:ext cx="2484222"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25" name="Rectangle 24"/>
          <p:cNvSpPr/>
          <p:nvPr/>
        </p:nvSpPr>
        <p:spPr>
          <a:xfrm>
            <a:off x="1472391" y="989095"/>
            <a:ext cx="1011831"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p:nvSpPr>
        <p:spPr>
          <a:xfrm>
            <a:off x="8693778"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p:nvPicPr>
        <p:blipFill>
          <a:blip r:embed="rId5"/>
          <a:stretch>
            <a:fillRect/>
          </a:stretch>
        </p:blipFill>
        <p:spPr bwMode="auto">
          <a:xfrm>
            <a:off x="4039700" y="5921220"/>
            <a:ext cx="850737"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2708522"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a:p>
        </p:txBody>
      </p:sp>
      <p:sp>
        <p:nvSpPr>
          <p:cNvPr id="19" name="TextBox 18"/>
          <p:cNvSpPr txBox="1"/>
          <p:nvPr/>
        </p:nvSpPr>
        <p:spPr>
          <a:xfrm>
            <a:off x="3124200" y="6172200"/>
            <a:ext cx="5562600" cy="276999"/>
          </a:xfrm>
          <a:prstGeom prst="rect">
            <a:avLst/>
          </a:prstGeom>
          <a:noFill/>
        </p:spPr>
        <p:txBody>
          <a:bodyPr>
            <a:spAutoFit/>
          </a:bodyPr>
          <a:lstStyle/>
          <a:p>
            <a:r>
              <a:rPr lang="en-US" sz="600" kern="1200" dirty="0" smtClean="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p:nvSpPr>
        <p:spPr>
          <a:xfrm>
            <a:off x="1" y="0"/>
            <a:ext cx="9143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571999" y="0"/>
            <a:ext cx="4572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4571999" y="5964768"/>
            <a:ext cx="4572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4572001" y="2908379"/>
            <a:ext cx="1359657"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bg1">
                    <a:lumMod val="65000"/>
                  </a:schemeClr>
                </a:solidFill>
              </a:rPr>
              <a:t>Photos placed in horizontal position </a:t>
            </a:r>
            <a:br>
              <a:rPr lang="en-US" sz="1100" dirty="0" smtClean="0">
                <a:solidFill>
                  <a:schemeClr val="bg1">
                    <a:lumMod val="65000"/>
                  </a:schemeClr>
                </a:solidFill>
              </a:rPr>
            </a:br>
            <a:r>
              <a:rPr lang="en-US" sz="1100" dirty="0" smtClean="0">
                <a:solidFill>
                  <a:schemeClr val="bg1">
                    <a:lumMod val="65000"/>
                  </a:schemeClr>
                </a:solidFill>
              </a:rPr>
              <a:t>with even amount of white space</a:t>
            </a:r>
            <a:br>
              <a:rPr lang="en-US" sz="1100" dirty="0" smtClean="0">
                <a:solidFill>
                  <a:schemeClr val="bg1">
                    <a:lumMod val="65000"/>
                  </a:schemeClr>
                </a:solidFill>
              </a:rPr>
            </a:br>
            <a:r>
              <a:rPr lang="en-US" sz="1100" dirty="0" smtClean="0">
                <a:solidFill>
                  <a:schemeClr val="bg1">
                    <a:lumMod val="65000"/>
                  </a:schemeClr>
                </a:solidFill>
              </a:rPr>
              <a:t> between photos and header</a:t>
            </a:r>
            <a:endParaRPr lang="en-US" sz="1100" dirty="0">
              <a:solidFill>
                <a:schemeClr val="bg1">
                  <a:lumMod val="65000"/>
                </a:schemeClr>
              </a:solidFill>
            </a:endParaRPr>
          </a:p>
        </p:txBody>
      </p:sp>
      <p:pic>
        <p:nvPicPr>
          <p:cNvPr id="21" name="Picture 6" descr="SNL_Stacked_White.png"/>
          <p:cNvPicPr>
            <a:picLocks noChangeAspect="1"/>
          </p:cNvPicPr>
          <p:nvPr/>
        </p:nvPicPr>
        <p:blipFill>
          <a:blip r:embed="rId2"/>
          <a:srcRect/>
          <a:stretch>
            <a:fillRect/>
          </a:stretch>
        </p:blipFill>
        <p:spPr bwMode="auto">
          <a:xfrm>
            <a:off x="7193248" y="1488545"/>
            <a:ext cx="1524000" cy="585787"/>
          </a:xfrm>
          <a:prstGeom prst="rect">
            <a:avLst/>
          </a:prstGeom>
          <a:noFill/>
          <a:ln w="9525">
            <a:noFill/>
            <a:miter lim="800000"/>
            <a:headEnd/>
            <a:tailEnd/>
          </a:ln>
        </p:spPr>
      </p:pic>
      <p:sp>
        <p:nvSpPr>
          <p:cNvPr id="20" name="Rectangle 19"/>
          <p:cNvSpPr/>
          <p:nvPr/>
        </p:nvSpPr>
        <p:spPr>
          <a:xfrm>
            <a:off x="4572000" y="4403587"/>
            <a:ext cx="4572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65000"/>
                  </a:schemeClr>
                </a:solidFill>
              </a:rPr>
              <a:t>Photos placed in horizontal position </a:t>
            </a:r>
            <a:br>
              <a:rPr lang="en-US" sz="1400" dirty="0" smtClean="0">
                <a:solidFill>
                  <a:schemeClr val="bg1">
                    <a:lumMod val="65000"/>
                  </a:schemeClr>
                </a:solidFill>
              </a:rPr>
            </a:br>
            <a:r>
              <a:rPr lang="en-US" sz="1400" dirty="0" smtClean="0">
                <a:solidFill>
                  <a:schemeClr val="bg1">
                    <a:lumMod val="65000"/>
                  </a:schemeClr>
                </a:solidFill>
              </a:rPr>
              <a:t>with even amount of white space</a:t>
            </a:r>
            <a:br>
              <a:rPr lang="en-US" sz="1400" dirty="0" smtClean="0">
                <a:solidFill>
                  <a:schemeClr val="bg1">
                    <a:lumMod val="65000"/>
                  </a:schemeClr>
                </a:solidFill>
              </a:rPr>
            </a:br>
            <a:r>
              <a:rPr lang="en-US" sz="1400" dirty="0" smtClean="0">
                <a:solidFill>
                  <a:schemeClr val="bg1">
                    <a:lumMod val="65000"/>
                  </a:schemeClr>
                </a:solidFill>
              </a:rPr>
              <a:t> between photos and header</a:t>
            </a:r>
            <a:endParaRPr lang="en-US" sz="1400" dirty="0">
              <a:solidFill>
                <a:schemeClr val="bg1">
                  <a:lumMod val="65000"/>
                </a:schemeClr>
              </a:solidFill>
            </a:endParaRPr>
          </a:p>
        </p:txBody>
      </p:sp>
      <p:sp>
        <p:nvSpPr>
          <p:cNvPr id="25" name="Rectangle 24"/>
          <p:cNvSpPr/>
          <p:nvPr/>
        </p:nvSpPr>
        <p:spPr>
          <a:xfrm>
            <a:off x="6044391" y="2908379"/>
            <a:ext cx="3099609"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12655" y="-1"/>
            <a:ext cx="337567"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TextBox 13"/>
          <p:cNvSpPr txBox="1"/>
          <p:nvPr/>
        </p:nvSpPr>
        <p:spPr>
          <a:xfrm>
            <a:off x="700353" y="6375406"/>
            <a:ext cx="376158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r>
              <a:rPr lang="en-US" sz="950" baseline="30000" dirty="0" smtClean="0">
                <a:latin typeface="Arial" pitchFamily="-112" charset="0"/>
              </a:rPr>
              <a:t/>
            </a:r>
            <a:br>
              <a:rPr lang="en-US" sz="950" baseline="30000" dirty="0" smtClean="0">
                <a:latin typeface="Arial" pitchFamily="-112" charset="0"/>
              </a:rPr>
            </a:br>
            <a:r>
              <a:rPr lang="en-US" sz="950" baseline="30000" dirty="0" smtClean="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672418" y="1250965"/>
            <a:ext cx="3789515" cy="1233338"/>
          </a:xfrm>
        </p:spPr>
        <p:txBody>
          <a:bodyPr/>
          <a:lstStyle>
            <a:lvl1pPr algn="l">
              <a:lnSpc>
                <a:spcPts val="3800"/>
              </a:lnSpc>
              <a:defRPr>
                <a:solidFill>
                  <a:srgbClr val="9D8C78"/>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2418" y="2588978"/>
            <a:ext cx="3586315"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7" name="Picture 13" descr="NNSAlogo_Black.jpg"/>
          <p:cNvPicPr>
            <a:picLocks noChangeAspect="1"/>
          </p:cNvPicPr>
          <p:nvPr/>
        </p:nvPicPr>
        <p:blipFill>
          <a:blip r:embed="rId3"/>
          <a:srcRect/>
          <a:stretch>
            <a:fillRect/>
          </a:stretch>
        </p:blipFill>
        <p:spPr bwMode="auto">
          <a:xfrm>
            <a:off x="801957" y="6051407"/>
            <a:ext cx="1023938"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72418" y="265178"/>
            <a:ext cx="1029382"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85F6DA3-6C05-574F-B0DD-6466232A48B0}" type="datetime1">
              <a:rPr lang="en-US" smtClean="0"/>
              <a:t>8/24/15</a:t>
            </a:fld>
            <a:endParaRPr lang="en-US"/>
          </a:p>
        </p:txBody>
      </p:sp>
      <p:sp>
        <p:nvSpPr>
          <p:cNvPr id="31" name="Rectangle 30"/>
          <p:cNvSpPr/>
          <p:nvPr/>
        </p:nvSpPr>
        <p:spPr>
          <a:xfrm rot="10800000">
            <a:off x="1" y="-1"/>
            <a:ext cx="77764"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3" name="Picture 12" descr="NNSAlogo_Black.jpg"/>
          <p:cNvPicPr>
            <a:picLocks noChangeAspect="1"/>
          </p:cNvPicPr>
          <p:nvPr/>
        </p:nvPicPr>
        <p:blipFill>
          <a:blip r:embed="rId4"/>
          <a:stretch>
            <a:fillRect/>
          </a:stretch>
        </p:blipFill>
        <p:spPr bwMode="auto">
          <a:xfrm>
            <a:off x="2077974" y="6039758"/>
            <a:ext cx="850737" cy="276233"/>
          </a:xfrm>
          <a:prstGeom prst="rect">
            <a:avLst/>
          </a:prstGeom>
          <a:noFill/>
          <a:ln w="9525">
            <a:noFill/>
            <a:miter lim="800000"/>
            <a:headEnd/>
            <a:tailEnd/>
          </a:ln>
        </p:spPr>
      </p:pic>
      <p:pic>
        <p:nvPicPr>
          <p:cNvPr id="18" name="Picture 17" descr="SNL_motto_2 lines.png"/>
          <p:cNvPicPr>
            <a:picLocks noChangeAspect="1"/>
          </p:cNvPicPr>
          <p:nvPr/>
        </p:nvPicPr>
        <p:blipFill>
          <a:blip r:embed="rId5"/>
          <a:stretch>
            <a:fillRect/>
          </a:stretch>
        </p:blipFill>
        <p:spPr>
          <a:xfrm>
            <a:off x="4995332" y="1586652"/>
            <a:ext cx="1935484" cy="394494"/>
          </a:xfrm>
          <a:prstGeom prst="rect">
            <a:avLst/>
          </a:prstGeom>
        </p:spPr>
      </p:pic>
      <p:sp>
        <p:nvSpPr>
          <p:cNvPr id="19" name="Rectangle 5"/>
          <p:cNvSpPr>
            <a:spLocks noGrp="1" noChangeArrowheads="1"/>
          </p:cNvSpPr>
          <p:nvPr>
            <p:ph type="ftr" sz="quarter" idx="3"/>
          </p:nvPr>
        </p:nvSpPr>
        <p:spPr bwMode="auto">
          <a:xfrm>
            <a:off x="4613597"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33C59492-6D58-0241-985E-F540EAB35B6B}" type="datetime1">
              <a:rPr lang="en-US" smtClean="0"/>
              <a:t>8/24/15</a:t>
            </a:fld>
            <a:endParaRPr lang="en-US"/>
          </a:p>
        </p:txBody>
      </p:sp>
      <p:sp>
        <p:nvSpPr>
          <p:cNvPr id="6"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3F1A469-B1B9-8149-90B3-3CA8BA9334A6}" type="datetime1">
              <a:rPr lang="en-US" smtClean="0"/>
              <a:t>8/24/15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D899E77E-D054-3B4E-B858-39A726CC97BC}" type="datetime1">
              <a:rPr lang="en-US" smtClean="0"/>
              <a:t>8/24/15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968221B-FEFD-4BA4-AA95-B4A573C4D76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8" name="Picture 8" descr="SNL_color_stack.png"/>
          <p:cNvPicPr>
            <a:picLocks noChangeAspect="1"/>
          </p:cNvPicPr>
          <p:nvPr/>
        </p:nvPicPr>
        <p:blipFill>
          <a:blip r:embed="rId19"/>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457199" y="1105149"/>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Rectangle 4"/>
          <p:cNvSpPr>
            <a:spLocks noGrp="1" noChangeArrowheads="1"/>
          </p:cNvSpPr>
          <p:nvPr>
            <p:ph type="dt" sz="half" idx="2"/>
          </p:nvPr>
        </p:nvSpPr>
        <p:spPr bwMode="auto">
          <a:xfrm>
            <a:off x="109274" y="6166934"/>
            <a:ext cx="1490926"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D52E4669-3297-0A40-8B9E-A0F441AC4F8A}" type="datetime1">
              <a:rPr lang="en-US" smtClean="0"/>
              <a:t>8/24/15</a:t>
            </a:fld>
            <a:endParaRPr lang="en-US"/>
          </a:p>
        </p:txBody>
      </p:sp>
      <p:sp>
        <p:nvSpPr>
          <p:cNvPr id="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a:p>
        </p:txBody>
      </p:sp>
      <p:sp>
        <p:nvSpPr>
          <p:cNvPr id="4" name="Rectangle 6"/>
          <p:cNvSpPr>
            <a:spLocks noGrp="1" noChangeArrowheads="1"/>
          </p:cNvSpPr>
          <p:nvPr>
            <p:ph type="sldNum" sz="quarter" idx="4"/>
          </p:nvPr>
        </p:nvSpPr>
        <p:spPr bwMode="auto">
          <a:xfrm>
            <a:off x="8534400" y="6547305"/>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9968221B-FEFD-4BA4-AA95-B4A573C4D76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9.emf"/><Relationship Id="rId8" Type="http://schemas.openxmlformats.org/officeDocument/2006/relationships/image" Target="../media/image50.emf"/><Relationship Id="rId9" Type="http://schemas.openxmlformats.org/officeDocument/2006/relationships/image" Target="../media/image51.emf"/><Relationship Id="rId10" Type="http://schemas.openxmlformats.org/officeDocument/2006/relationships/image" Target="../media/image52.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emf"/><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0.emf"/><Relationship Id="rId5" Type="http://schemas.openxmlformats.org/officeDocument/2006/relationships/image" Target="../media/image63.emf"/><Relationship Id="rId1" Type="http://schemas.openxmlformats.org/officeDocument/2006/relationships/slideLayout" Target="../slideLayouts/slideLayout7.xml"/><Relationship Id="rId2" Type="http://schemas.openxmlformats.org/officeDocument/2006/relationships/image" Target="../media/image6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1" Type="http://schemas.openxmlformats.org/officeDocument/2006/relationships/slideLayout" Target="../slideLayouts/slideLayout7.xml"/><Relationship Id="rId2"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66.emf"/><Relationship Id="rId1" Type="http://schemas.openxmlformats.org/officeDocument/2006/relationships/slideLayout" Target="../slideLayouts/slideLayout7.xml"/><Relationship Id="rId2" Type="http://schemas.openxmlformats.org/officeDocument/2006/relationships/image" Target="../media/image6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1.emf"/><Relationship Id="rId3" Type="http://schemas.openxmlformats.org/officeDocument/2006/relationships/image" Target="../media/image7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emf"/><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 Id="rId3" Type="http://schemas.openxmlformats.org/officeDocument/2006/relationships/image" Target="../media/image26.emf"/></Relationships>
</file>

<file path=ppt/slides/_rels/slide7.xml.rels><?xml version="1.0" encoding="UTF-8" standalone="yes"?>
<Relationships xmlns="http://schemas.openxmlformats.org/package/2006/relationships"><Relationship Id="rId11" Type="http://schemas.openxmlformats.org/officeDocument/2006/relationships/image" Target="../media/image36.emf"/><Relationship Id="rId12" Type="http://schemas.openxmlformats.org/officeDocument/2006/relationships/image" Target="../media/image37.emf"/><Relationship Id="rId13" Type="http://schemas.openxmlformats.org/officeDocument/2006/relationships/image" Target="../media/image38.emf"/><Relationship Id="rId14" Type="http://schemas.openxmlformats.org/officeDocument/2006/relationships/image" Target="../media/image39.emf"/><Relationship Id="rId15"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image" Target="../media/image27.emf"/><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9" Type="http://schemas.openxmlformats.org/officeDocument/2006/relationships/image" Target="../media/image34.emf"/><Relationship Id="rId10"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1.png"/><Relationship Id="rId5" Type="http://schemas.openxmlformats.org/officeDocument/2006/relationships/image" Target="../media/image42.emf"/><Relationship Id="rId1" Type="http://schemas.microsoft.com/office/2007/relationships/media" Target="../media/media1.avi"/><Relationship Id="rId2" Type="http://schemas.openxmlformats.org/officeDocument/2006/relationships/video" Target="../media/media1.avi"/></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5482" y="2933812"/>
            <a:ext cx="7883407" cy="1158409"/>
          </a:xfrm>
        </p:spPr>
        <p:txBody>
          <a:bodyPr/>
          <a:lstStyle/>
          <a:p>
            <a:r>
              <a:rPr lang="en-US" sz="3200" b="1" dirty="0"/>
              <a:t>A Conformal Decomposition </a:t>
            </a:r>
            <a:r>
              <a:rPr lang="en-US" sz="3200" b="1" dirty="0" smtClean="0"/>
              <a:t/>
            </a:r>
            <a:br>
              <a:rPr lang="en-US" sz="3200" b="1" dirty="0" smtClean="0"/>
            </a:br>
            <a:r>
              <a:rPr lang="en-US" sz="3200" b="1" dirty="0" smtClean="0"/>
              <a:t>Finite </a:t>
            </a:r>
            <a:r>
              <a:rPr lang="en-US" sz="3200" b="1" dirty="0"/>
              <a:t>Element Method with </a:t>
            </a:r>
            <a:r>
              <a:rPr lang="en-US" sz="3200" b="1" dirty="0" smtClean="0"/>
              <a:t/>
            </a:r>
            <a:br>
              <a:rPr lang="en-US" sz="3200" b="1" dirty="0" smtClean="0"/>
            </a:br>
            <a:r>
              <a:rPr lang="en-US" sz="3200" b="1" dirty="0" smtClean="0"/>
              <a:t>Guaranteed Quality Dynamic Discretization</a:t>
            </a:r>
            <a:endParaRPr lang="en-US" sz="3200" b="1" dirty="0"/>
          </a:p>
        </p:txBody>
      </p:sp>
      <p:sp>
        <p:nvSpPr>
          <p:cNvPr id="3" name="Subtitle 2"/>
          <p:cNvSpPr>
            <a:spLocks noGrp="1"/>
          </p:cNvSpPr>
          <p:nvPr>
            <p:ph type="subTitle" idx="1"/>
          </p:nvPr>
        </p:nvSpPr>
        <p:spPr>
          <a:xfrm>
            <a:off x="2135482" y="4477504"/>
            <a:ext cx="6550208" cy="593737"/>
          </a:xfrm>
        </p:spPr>
        <p:txBody>
          <a:bodyPr/>
          <a:lstStyle/>
          <a:p>
            <a:r>
              <a:rPr lang="en-US" sz="2800" dirty="0"/>
              <a:t>Richard M</a:t>
            </a:r>
            <a:r>
              <a:rPr lang="en-US" sz="2800" dirty="0" smtClean="0"/>
              <a:t>. J</a:t>
            </a:r>
            <a:r>
              <a:rPr lang="en-US" sz="2800" dirty="0"/>
              <a:t>. </a:t>
            </a:r>
            <a:r>
              <a:rPr lang="en-US" sz="2800" dirty="0" smtClean="0"/>
              <a:t>Kramer and David </a:t>
            </a:r>
            <a:r>
              <a:rPr lang="en-US" sz="2800" dirty="0"/>
              <a:t>R. </a:t>
            </a:r>
            <a:r>
              <a:rPr lang="en-US" sz="2800" dirty="0" smtClean="0"/>
              <a:t>Noble</a:t>
            </a:r>
            <a:endParaRPr lang="en-US" sz="2800" dirty="0"/>
          </a:p>
          <a:p>
            <a:r>
              <a:rPr lang="en-US" sz="1600" dirty="0"/>
              <a:t>Sandia National Laboratories</a:t>
            </a:r>
          </a:p>
          <a:p>
            <a:r>
              <a:rPr lang="en-US" sz="1600" dirty="0"/>
              <a:t>Albuquerque, New </a:t>
            </a:r>
            <a:r>
              <a:rPr lang="en-US" sz="1600" dirty="0" smtClean="0"/>
              <a:t>Mexico, USA</a:t>
            </a:r>
          </a:p>
          <a:p>
            <a:endParaRPr lang="en-US" sz="800" dirty="0"/>
          </a:p>
          <a:p>
            <a:r>
              <a:rPr lang="en-US" sz="1600" dirty="0" err="1" smtClean="0"/>
              <a:t>MultiMat</a:t>
            </a:r>
            <a:r>
              <a:rPr lang="en-US" sz="1600" dirty="0" smtClean="0"/>
              <a:t> 2015, September 2015</a:t>
            </a:r>
            <a:endParaRPr lang="en-US" sz="1600" dirty="0"/>
          </a:p>
          <a:p>
            <a:endParaRPr lang="en-US" sz="1600" dirty="0"/>
          </a:p>
        </p:txBody>
      </p:sp>
      <p:pic>
        <p:nvPicPr>
          <p:cNvPr id="6" name="Picture 2" descr="C:\Users\bahendr\Pictures\CCR Logo 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60" y="5255791"/>
            <a:ext cx="1684046" cy="70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896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Snapping to the interface </a:t>
            </a:r>
            <a:endParaRPr lang="en-US" dirty="0"/>
          </a:p>
        </p:txBody>
      </p:sp>
      <p:sp>
        <p:nvSpPr>
          <p:cNvPr id="3" name="Content Placeholder 2"/>
          <p:cNvSpPr>
            <a:spLocks noGrp="1"/>
          </p:cNvSpPr>
          <p:nvPr>
            <p:ph idx="1"/>
          </p:nvPr>
        </p:nvSpPr>
        <p:spPr/>
        <p:txBody>
          <a:bodyPr/>
          <a:lstStyle/>
          <a:p>
            <a:r>
              <a:rPr lang="en-US" dirty="0" smtClean="0"/>
              <a:t>A simple fix:</a:t>
            </a:r>
          </a:p>
          <a:p>
            <a:pPr lvl="1"/>
            <a:r>
              <a:rPr lang="en-US" dirty="0"/>
              <a:t>Determine edge cut locations </a:t>
            </a:r>
            <a:r>
              <a:rPr lang="en-US" dirty="0" smtClean="0"/>
              <a:t>by intersecting </a:t>
            </a:r>
            <a:br>
              <a:rPr lang="en-US" dirty="0" smtClean="0"/>
            </a:br>
            <a:r>
              <a:rPr lang="en-US" dirty="0" smtClean="0"/>
              <a:t>parent mesh edges with the level set</a:t>
            </a:r>
            <a:endParaRPr lang="en-US" dirty="0"/>
          </a:p>
          <a:p>
            <a:pPr lvl="1"/>
            <a:r>
              <a:rPr lang="en-US" dirty="0"/>
              <a:t>When any </a:t>
            </a:r>
            <a:r>
              <a:rPr lang="en-US" dirty="0" smtClean="0"/>
              <a:t>edges </a:t>
            </a:r>
            <a:r>
              <a:rPr lang="en-US" dirty="0"/>
              <a:t>of a node are cut below a </a:t>
            </a:r>
            <a:r>
              <a:rPr lang="en-US" dirty="0" smtClean="0"/>
              <a:t/>
            </a:r>
            <a:br>
              <a:rPr lang="en-US" dirty="0" smtClean="0"/>
            </a:br>
            <a:r>
              <a:rPr lang="en-US" dirty="0" smtClean="0"/>
              <a:t>specified </a:t>
            </a:r>
            <a:r>
              <a:rPr lang="en-US" dirty="0"/>
              <a:t>ratio, move </a:t>
            </a:r>
            <a:r>
              <a:rPr lang="en-US" dirty="0" smtClean="0"/>
              <a:t>that </a:t>
            </a:r>
            <a:r>
              <a:rPr lang="en-US" dirty="0"/>
              <a:t>node to the closest </a:t>
            </a:r>
            <a:r>
              <a:rPr lang="en-US" dirty="0" smtClean="0"/>
              <a:t/>
            </a:r>
            <a:br>
              <a:rPr lang="en-US" dirty="0" smtClean="0"/>
            </a:br>
            <a:r>
              <a:rPr lang="en-US" dirty="0" smtClean="0"/>
              <a:t>edge </a:t>
            </a:r>
            <a:r>
              <a:rPr lang="en-US" dirty="0"/>
              <a:t>cut </a:t>
            </a:r>
            <a:r>
              <a:rPr lang="en-US" dirty="0" smtClean="0"/>
              <a:t>location, so snapping the background</a:t>
            </a:r>
            <a:br>
              <a:rPr lang="en-US" dirty="0" smtClean="0"/>
            </a:br>
            <a:r>
              <a:rPr lang="en-US" dirty="0" smtClean="0"/>
              <a:t>mesh node </a:t>
            </a:r>
            <a:r>
              <a:rPr lang="en-US" dirty="0"/>
              <a:t>to </a:t>
            </a:r>
            <a:r>
              <a:rPr lang="en-US" dirty="0" smtClean="0"/>
              <a:t>the interface (</a:t>
            </a:r>
            <a:r>
              <a:rPr lang="en-US" dirty="0" smtClean="0">
                <a:solidFill>
                  <a:srgbClr val="C00000"/>
                </a:solidFill>
              </a:rPr>
              <a:t>•</a:t>
            </a:r>
            <a:r>
              <a:rPr lang="en-US" dirty="0"/>
              <a:t>→</a:t>
            </a:r>
            <a:r>
              <a:rPr lang="en-US" dirty="0" smtClean="0">
                <a:solidFill>
                  <a:srgbClr val="00B050"/>
                </a:solidFill>
              </a:rPr>
              <a:t>•</a:t>
            </a:r>
            <a:r>
              <a:rPr lang="en-US" dirty="0" smtClean="0"/>
              <a:t>)</a:t>
            </a:r>
            <a:endParaRPr lang="en-US" dirty="0"/>
          </a:p>
          <a:p>
            <a:r>
              <a:rPr lang="en-US" dirty="0" smtClean="0"/>
              <a:t>Related work:</a:t>
            </a:r>
            <a:endParaRPr lang="en-US" dirty="0"/>
          </a:p>
          <a:p>
            <a:pPr lvl="1"/>
            <a:r>
              <a:rPr lang="en-US" dirty="0" err="1"/>
              <a:t>Moës</a:t>
            </a:r>
            <a:r>
              <a:rPr lang="en-US" dirty="0"/>
              <a:t> et al. (2002) – Snapping interface to nodes </a:t>
            </a:r>
            <a:r>
              <a:rPr lang="en-US" dirty="0" smtClean="0"/>
              <a:t/>
            </a:r>
            <a:br>
              <a:rPr lang="en-US" dirty="0" smtClean="0"/>
            </a:br>
            <a:r>
              <a:rPr lang="en-US" dirty="0" smtClean="0"/>
              <a:t>with </a:t>
            </a:r>
            <a:r>
              <a:rPr lang="en-US" dirty="0"/>
              <a:t>XFEM</a:t>
            </a:r>
          </a:p>
          <a:p>
            <a:pPr lvl="1"/>
            <a:r>
              <a:rPr lang="en-US" dirty="0"/>
              <a:t>Labelle </a:t>
            </a:r>
            <a:r>
              <a:rPr lang="en-US" dirty="0" smtClean="0"/>
              <a:t>&amp; </a:t>
            </a:r>
            <a:r>
              <a:rPr lang="en-US" dirty="0" err="1" smtClean="0"/>
              <a:t>Shewchuk</a:t>
            </a:r>
            <a:r>
              <a:rPr lang="en-US" dirty="0" smtClean="0"/>
              <a:t> </a:t>
            </a:r>
            <a:r>
              <a:rPr lang="en-US" dirty="0"/>
              <a:t>(2007) </a:t>
            </a:r>
            <a:r>
              <a:rPr lang="en-US" dirty="0" smtClean="0"/>
              <a:t>– </a:t>
            </a:r>
            <a:r>
              <a:rPr lang="en-US" dirty="0" err="1" smtClean="0"/>
              <a:t>Isosurface</a:t>
            </a:r>
            <a:r>
              <a:rPr lang="en-US" dirty="0" smtClean="0"/>
              <a:t> stuffing</a:t>
            </a:r>
            <a:br>
              <a:rPr lang="en-US" dirty="0" smtClean="0"/>
            </a:br>
            <a:r>
              <a:rPr lang="en-US" dirty="0" smtClean="0"/>
              <a:t>to guarantee </a:t>
            </a:r>
            <a:r>
              <a:rPr lang="en-US" dirty="0"/>
              <a:t>quality </a:t>
            </a:r>
            <a:r>
              <a:rPr lang="en-US" dirty="0" smtClean="0"/>
              <a:t>surface-conforming meshes</a:t>
            </a:r>
          </a:p>
          <a:p>
            <a:pPr lvl="1"/>
            <a:r>
              <a:rPr lang="en-US" dirty="0" err="1" smtClean="0"/>
              <a:t>Rangarajan</a:t>
            </a:r>
            <a:r>
              <a:rPr lang="en-US" dirty="0" smtClean="0"/>
              <a:t> &amp; Lew (2012) – Universal meshes for</a:t>
            </a:r>
            <a:br>
              <a:rPr lang="en-US" dirty="0" smtClean="0"/>
            </a:br>
            <a:r>
              <a:rPr lang="en-US" dirty="0" smtClean="0"/>
              <a:t>guaranteed quality conforming triangulations</a:t>
            </a:r>
            <a:endParaRPr lang="en-US"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10</a:t>
            </a:fld>
            <a:endParaRPr lang="en-US"/>
          </a:p>
        </p:txBody>
      </p:sp>
      <p:grpSp>
        <p:nvGrpSpPr>
          <p:cNvPr id="96" name="Group 95"/>
          <p:cNvGrpSpPr/>
          <p:nvPr/>
        </p:nvGrpSpPr>
        <p:grpSpPr>
          <a:xfrm>
            <a:off x="6515910" y="1357290"/>
            <a:ext cx="2264569" cy="2264569"/>
            <a:chOff x="6629400" y="1393031"/>
            <a:chExt cx="2264569" cy="2264569"/>
          </a:xfrm>
        </p:grpSpPr>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1393031"/>
              <a:ext cx="2264569" cy="2264569"/>
            </a:xfrm>
            <a:prstGeom prst="rect">
              <a:avLst/>
            </a:prstGeom>
          </p:spPr>
        </p:pic>
        <p:sp>
          <p:nvSpPr>
            <p:cNvPr id="98" name="Oval 97"/>
            <p:cNvSpPr/>
            <p:nvPr/>
          </p:nvSpPr>
          <p:spPr>
            <a:xfrm>
              <a:off x="7491030" y="1984248"/>
              <a:ext cx="45719" cy="45719"/>
            </a:xfrm>
            <a:prstGeom prst="ellipse">
              <a:avLst/>
            </a:prstGeom>
            <a:solidFill>
              <a:srgbClr val="C00000"/>
            </a:solid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609332" y="2075688"/>
              <a:ext cx="45719" cy="45719"/>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717010" y="3108960"/>
              <a:ext cx="45719" cy="45719"/>
            </a:xfrm>
            <a:prstGeom prst="ellipse">
              <a:avLst/>
            </a:prstGeom>
            <a:solidFill>
              <a:srgbClr val="C00000"/>
            </a:solid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7609332" y="3117146"/>
              <a:ext cx="45719" cy="45719"/>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7609617" y="2551176"/>
              <a:ext cx="45719" cy="45719"/>
            </a:xfrm>
            <a:prstGeom prst="ellipse">
              <a:avLst/>
            </a:prstGeom>
            <a:solidFill>
              <a:srgbClr val="0000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515910" y="3779849"/>
            <a:ext cx="2264569" cy="2264569"/>
            <a:chOff x="6629399" y="3906844"/>
            <a:chExt cx="2264569" cy="2264569"/>
          </a:xfrm>
        </p:grpSpPr>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399" y="3906844"/>
              <a:ext cx="2264569" cy="2264569"/>
            </a:xfrm>
            <a:prstGeom prst="rect">
              <a:avLst/>
            </a:prstGeom>
          </p:spPr>
        </p:pic>
        <p:sp>
          <p:nvSpPr>
            <p:cNvPr id="127" name="Oval 126"/>
            <p:cNvSpPr/>
            <p:nvPr/>
          </p:nvSpPr>
          <p:spPr>
            <a:xfrm>
              <a:off x="7609332" y="4589908"/>
              <a:ext cx="45719" cy="45719"/>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7609332" y="5631366"/>
              <a:ext cx="45719" cy="45719"/>
            </a:xfrm>
            <a:prstGeom prst="ellipse">
              <a:avLst/>
            </a:prstGeom>
            <a:solidFill>
              <a:srgbClr val="00B050"/>
            </a:solidFill>
            <a:ln w="190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7609617" y="5065396"/>
              <a:ext cx="45719" cy="45719"/>
            </a:xfrm>
            <a:prstGeom prst="ellipse">
              <a:avLst/>
            </a:prstGeom>
            <a:solidFill>
              <a:srgbClr val="0000FF"/>
            </a:solidFill>
            <a:ln w="190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45102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Choosing the Edge Snap Tolerance</a:t>
            </a:r>
            <a:endParaRPr lang="en-US" dirty="0"/>
          </a:p>
        </p:txBody>
      </p:sp>
      <p:sp>
        <p:nvSpPr>
          <p:cNvPr id="5" name="Content Placeholder 4"/>
          <p:cNvSpPr>
            <a:spLocks noGrp="1"/>
          </p:cNvSpPr>
          <p:nvPr>
            <p:ph idx="1"/>
          </p:nvPr>
        </p:nvSpPr>
        <p:spPr/>
        <p:txBody>
          <a:bodyPr/>
          <a:lstStyle/>
          <a:p>
            <a:r>
              <a:rPr lang="en-US" dirty="0" smtClean="0"/>
              <a:t>Limits on the snapping tolerance:</a:t>
            </a:r>
          </a:p>
          <a:p>
            <a:pPr lvl="1"/>
            <a:r>
              <a:rPr lang="en-US" dirty="0"/>
              <a:t>A</a:t>
            </a:r>
            <a:r>
              <a:rPr lang="en-US" dirty="0" smtClean="0"/>
              <a:t>void degenerate elements</a:t>
            </a:r>
          </a:p>
          <a:p>
            <a:pPr lvl="1"/>
            <a:r>
              <a:rPr lang="en-US" dirty="0"/>
              <a:t>I</a:t>
            </a:r>
            <a:r>
              <a:rPr lang="en-US" dirty="0" smtClean="0"/>
              <a:t>f tolerance is too high, all nodes of an element </a:t>
            </a:r>
            <a:br>
              <a:rPr lang="en-US" dirty="0" smtClean="0"/>
            </a:br>
            <a:r>
              <a:rPr lang="en-US" dirty="0" smtClean="0"/>
              <a:t>could snap to the interface</a:t>
            </a:r>
          </a:p>
          <a:p>
            <a:r>
              <a:rPr lang="en-US" dirty="0" smtClean="0"/>
              <a:t>Geometric analysis:</a:t>
            </a:r>
          </a:p>
          <a:p>
            <a:pPr lvl="1"/>
            <a:r>
              <a:rPr lang="en-US" dirty="0" smtClean="0"/>
              <a:t>Tolerance </a:t>
            </a:r>
            <a:r>
              <a:rPr lang="en-US" i="1" dirty="0" smtClean="0">
                <a:latin typeface="Symbol" charset="2"/>
                <a:cs typeface="Symbol" charset="2"/>
              </a:rPr>
              <a:t>a</a:t>
            </a:r>
            <a:r>
              <a:rPr lang="en-US" dirty="0" smtClean="0"/>
              <a:t>, in terms of max. nodal edge length ratio, </a:t>
            </a:r>
            <a:r>
              <a:rPr lang="en-US" i="1" dirty="0" smtClean="0">
                <a:latin typeface="Times New Roman"/>
                <a:cs typeface="Times New Roman"/>
              </a:rPr>
              <a:t>r</a:t>
            </a:r>
          </a:p>
        </p:txBody>
      </p:sp>
      <p:sp>
        <p:nvSpPr>
          <p:cNvPr id="2" name="Slide Number Placeholder 1"/>
          <p:cNvSpPr>
            <a:spLocks noGrp="1"/>
          </p:cNvSpPr>
          <p:nvPr>
            <p:ph type="sldNum" sz="quarter" idx="12"/>
          </p:nvPr>
        </p:nvSpPr>
        <p:spPr/>
        <p:txBody>
          <a:bodyPr/>
          <a:lstStyle/>
          <a:p>
            <a:fld id="{9968221B-FEFD-4BA4-AA95-B4A573C4D76B}" type="slidenum">
              <a:rPr lang="en-US" smtClean="0"/>
              <a:t>11</a:t>
            </a:fld>
            <a:endParaRPr lang="en-US"/>
          </a:p>
        </p:txBody>
      </p:sp>
      <p:grpSp>
        <p:nvGrpSpPr>
          <p:cNvPr id="10" name="Group 9"/>
          <p:cNvGrpSpPr/>
          <p:nvPr/>
        </p:nvGrpSpPr>
        <p:grpSpPr>
          <a:xfrm>
            <a:off x="6852767" y="1106966"/>
            <a:ext cx="1897380" cy="1897380"/>
            <a:chOff x="6423660" y="918210"/>
            <a:chExt cx="2232660" cy="223266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3660" y="918210"/>
              <a:ext cx="2232660" cy="2232660"/>
            </a:xfrm>
            <a:prstGeom prst="rect">
              <a:avLst/>
            </a:prstGeom>
          </p:spPr>
        </p:pic>
        <p:sp>
          <p:nvSpPr>
            <p:cNvPr id="6" name="Oval 5"/>
            <p:cNvSpPr/>
            <p:nvPr/>
          </p:nvSpPr>
          <p:spPr>
            <a:xfrm>
              <a:off x="7386523" y="2127004"/>
              <a:ext cx="53798" cy="53798"/>
            </a:xfrm>
            <a:prstGeom prst="ellipse">
              <a:avLst/>
            </a:prstGeom>
            <a:solidFill>
              <a:schemeClr val="accent1"/>
            </a:soli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20" y="5609001"/>
            <a:ext cx="2006600" cy="5207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594" y="5609000"/>
            <a:ext cx="2019300" cy="520700"/>
          </a:xfrm>
          <a:prstGeom prst="rect">
            <a:avLst/>
          </a:prstGeom>
        </p:spPr>
      </p:pic>
      <p:grpSp>
        <p:nvGrpSpPr>
          <p:cNvPr id="14" name="Group 13"/>
          <p:cNvGrpSpPr>
            <a:grpSpLocks noChangeAspect="1"/>
          </p:cNvGrpSpPr>
          <p:nvPr/>
        </p:nvGrpSpPr>
        <p:grpSpPr>
          <a:xfrm>
            <a:off x="1644786" y="3436703"/>
            <a:ext cx="2743200" cy="2717616"/>
            <a:chOff x="2241317" y="3071071"/>
            <a:chExt cx="3207241" cy="3177329"/>
          </a:xfrm>
        </p:grpSpPr>
        <p:cxnSp>
          <p:nvCxnSpPr>
            <p:cNvPr id="15" name="Straight Connector 14"/>
            <p:cNvCxnSpPr>
              <a:stCxn id="17" idx="6"/>
              <a:endCxn id="19" idx="2"/>
            </p:cNvCxnSpPr>
            <p:nvPr/>
          </p:nvCxnSpPr>
          <p:spPr>
            <a:xfrm>
              <a:off x="2842066" y="5302539"/>
              <a:ext cx="1729251"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8" idx="4"/>
              <a:endCxn id="17" idx="0"/>
            </p:cNvCxnSpPr>
            <p:nvPr/>
          </p:nvCxnSpPr>
          <p:spPr>
            <a:xfrm>
              <a:off x="2796346" y="3524039"/>
              <a:ext cx="0" cy="173278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Oval 16"/>
            <p:cNvSpPr>
              <a:spLocks noChangeAspect="1"/>
            </p:cNvSpPr>
            <p:nvPr/>
          </p:nvSpPr>
          <p:spPr>
            <a:xfrm>
              <a:off x="2750626" y="5256819"/>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2750626" y="3432599"/>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4571317" y="5256819"/>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cxnSpLocks noChangeAspect="1"/>
              <a:endCxn id="27" idx="1"/>
            </p:cNvCxnSpPr>
            <p:nvPr/>
          </p:nvCxnSpPr>
          <p:spPr>
            <a:xfrm>
              <a:off x="2241317" y="4131109"/>
              <a:ext cx="1748680" cy="1732463"/>
            </a:xfrm>
            <a:prstGeom prst="line">
              <a:avLst/>
            </a:prstGeom>
            <a:ln w="1905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8" idx="5"/>
              <a:endCxn id="19" idx="1"/>
            </p:cNvCxnSpPr>
            <p:nvPr/>
          </p:nvCxnSpPr>
          <p:spPr>
            <a:xfrm>
              <a:off x="2828675" y="3510648"/>
              <a:ext cx="1756033" cy="1759562"/>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Oval 21"/>
            <p:cNvSpPr>
              <a:spLocks noChangeAspect="1"/>
            </p:cNvSpPr>
            <p:nvPr/>
          </p:nvSpPr>
          <p:spPr>
            <a:xfrm>
              <a:off x="2750626" y="4639567"/>
              <a:ext cx="91440" cy="91440"/>
            </a:xfrm>
            <a:prstGeom prst="ellipse">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3365783" y="5256819"/>
              <a:ext cx="91440" cy="91440"/>
            </a:xfrm>
            <a:prstGeom prst="ellipse">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a:cxnSpLocks/>
              <a:stCxn id="19" idx="3"/>
              <a:endCxn id="27" idx="7"/>
            </p:cNvCxnSpPr>
            <p:nvPr/>
          </p:nvCxnSpPr>
          <p:spPr>
            <a:xfrm flipH="1">
              <a:off x="4054655" y="5334868"/>
              <a:ext cx="530053" cy="528704"/>
            </a:xfrm>
            <a:prstGeom prst="line">
              <a:avLst/>
            </a:prstGeom>
            <a:ln w="19050" cmpd="sng">
              <a:solidFill>
                <a:schemeClr val="accent5">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27" idx="3"/>
            </p:cNvCxnSpPr>
            <p:nvPr/>
          </p:nvCxnSpPr>
          <p:spPr>
            <a:xfrm flipH="1">
              <a:off x="3673190" y="5928230"/>
              <a:ext cx="316807" cy="320170"/>
            </a:xfrm>
            <a:prstGeom prst="line">
              <a:avLst/>
            </a:prstGeom>
            <a:ln w="19050" cmpd="sng">
              <a:solidFill>
                <a:srgbClr val="3279DD"/>
              </a:solidFill>
              <a:prstDash val="solid"/>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26" name="Oval 25"/>
            <p:cNvSpPr>
              <a:spLocks noChangeAspect="1"/>
            </p:cNvSpPr>
            <p:nvPr/>
          </p:nvSpPr>
          <p:spPr>
            <a:xfrm>
              <a:off x="3784599" y="4473575"/>
              <a:ext cx="1663959" cy="1663959"/>
            </a:xfrm>
            <a:prstGeom prst="ellipse">
              <a:avLst/>
            </a:prstGeom>
            <a:noFill/>
            <a:ln>
              <a:solidFill>
                <a:srgbClr val="3279D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3976606" y="5850181"/>
              <a:ext cx="91440" cy="91440"/>
            </a:xfrm>
            <a:prstGeom prst="ellipse">
              <a:avLst/>
            </a:prstGeom>
            <a:solidFill>
              <a:srgbClr val="FFFFFF"/>
            </a:solidFill>
            <a:ln w="19050" cmpd="sng">
              <a:solidFill>
                <a:srgbClr val="3279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534954" y="5305189"/>
              <a:ext cx="300083" cy="276999"/>
            </a:xfrm>
            <a:prstGeom prst="rect">
              <a:avLst/>
            </a:prstGeom>
            <a:noFill/>
          </p:spPr>
          <p:txBody>
            <a:bodyPr wrap="none" rtlCol="0">
              <a:spAutoFit/>
            </a:bodyPr>
            <a:lstStyle/>
            <a:p>
              <a:r>
                <a:rPr lang="en-US" sz="1200" dirty="0" smtClean="0">
                  <a:latin typeface="Arial"/>
                  <a:cs typeface="Arial"/>
                </a:rPr>
                <a:t>A</a:t>
              </a:r>
              <a:endParaRPr lang="en-US" sz="1200" dirty="0">
                <a:latin typeface="Arial"/>
                <a:cs typeface="Arial"/>
              </a:endParaRPr>
            </a:p>
          </p:txBody>
        </p:sp>
        <p:cxnSp>
          <p:nvCxnSpPr>
            <p:cNvPr id="29" name="Straight Connector 28"/>
            <p:cNvCxnSpPr>
              <a:stCxn id="18" idx="0"/>
            </p:cNvCxnSpPr>
            <p:nvPr/>
          </p:nvCxnSpPr>
          <p:spPr>
            <a:xfrm flipV="1">
              <a:off x="2796346" y="3071071"/>
              <a:ext cx="0" cy="361528"/>
            </a:xfrm>
            <a:prstGeom prst="line">
              <a:avLst/>
            </a:prstGeom>
            <a:ln w="12700" cmpd="sng">
              <a:solidFill>
                <a:srgbClr val="A6A6A6"/>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9" idx="6"/>
            </p:cNvCxnSpPr>
            <p:nvPr/>
          </p:nvCxnSpPr>
          <p:spPr>
            <a:xfrm>
              <a:off x="4662757" y="5302539"/>
              <a:ext cx="357879" cy="0"/>
            </a:xfrm>
            <a:prstGeom prst="line">
              <a:avLst/>
            </a:prstGeom>
            <a:ln w="12700" cmpd="sng">
              <a:solidFill>
                <a:srgbClr val="A6A6A6"/>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571317" y="5316439"/>
              <a:ext cx="287308" cy="276999"/>
            </a:xfrm>
            <a:prstGeom prst="rect">
              <a:avLst/>
            </a:prstGeom>
            <a:noFill/>
          </p:spPr>
          <p:txBody>
            <a:bodyPr wrap="none" rtlCol="0">
              <a:spAutoFit/>
            </a:bodyPr>
            <a:lstStyle/>
            <a:p>
              <a:r>
                <a:rPr lang="en-US" sz="1200" dirty="0" smtClean="0">
                  <a:latin typeface="Arial"/>
                  <a:cs typeface="Arial"/>
                </a:rPr>
                <a:t>B</a:t>
              </a:r>
              <a:endParaRPr lang="en-US" sz="1200" dirty="0">
                <a:latin typeface="Arial"/>
                <a:cs typeface="Arial"/>
              </a:endParaRPr>
            </a:p>
          </p:txBody>
        </p:sp>
        <p:sp>
          <p:nvSpPr>
            <p:cNvPr id="32" name="TextBox 31"/>
            <p:cNvSpPr txBox="1"/>
            <p:nvPr/>
          </p:nvSpPr>
          <p:spPr>
            <a:xfrm>
              <a:off x="3215742" y="5310797"/>
              <a:ext cx="287308" cy="276999"/>
            </a:xfrm>
            <a:prstGeom prst="rect">
              <a:avLst/>
            </a:prstGeom>
            <a:noFill/>
          </p:spPr>
          <p:txBody>
            <a:bodyPr wrap="none" rtlCol="0">
              <a:spAutoFit/>
            </a:bodyPr>
            <a:lstStyle/>
            <a:p>
              <a:r>
                <a:rPr lang="en-US" sz="1200" dirty="0" smtClean="0">
                  <a:latin typeface="Arial"/>
                  <a:cs typeface="Arial"/>
                </a:rPr>
                <a:t>E</a:t>
              </a:r>
              <a:endParaRPr lang="en-US" sz="1200" dirty="0">
                <a:latin typeface="Arial"/>
                <a:cs typeface="Arial"/>
              </a:endParaRPr>
            </a:p>
          </p:txBody>
        </p:sp>
        <p:sp>
          <p:nvSpPr>
            <p:cNvPr id="33" name="TextBox 32"/>
            <p:cNvSpPr txBox="1"/>
            <p:nvPr/>
          </p:nvSpPr>
          <p:spPr>
            <a:xfrm>
              <a:off x="2512457" y="3442575"/>
              <a:ext cx="300083" cy="276999"/>
            </a:xfrm>
            <a:prstGeom prst="rect">
              <a:avLst/>
            </a:prstGeom>
            <a:noFill/>
          </p:spPr>
          <p:txBody>
            <a:bodyPr wrap="none" rtlCol="0">
              <a:spAutoFit/>
            </a:bodyPr>
            <a:lstStyle/>
            <a:p>
              <a:r>
                <a:rPr lang="en-US" sz="1200" dirty="0" smtClean="0">
                  <a:latin typeface="Arial"/>
                  <a:cs typeface="Arial"/>
                </a:rPr>
                <a:t>C</a:t>
              </a:r>
              <a:endParaRPr lang="en-US" sz="1200" dirty="0">
                <a:latin typeface="Arial"/>
                <a:cs typeface="Arial"/>
              </a:endParaRPr>
            </a:p>
          </p:txBody>
        </p:sp>
        <p:sp>
          <p:nvSpPr>
            <p:cNvPr id="34" name="TextBox 33"/>
            <p:cNvSpPr txBox="1"/>
            <p:nvPr/>
          </p:nvSpPr>
          <p:spPr>
            <a:xfrm>
              <a:off x="2512457" y="4603756"/>
              <a:ext cx="300083" cy="276999"/>
            </a:xfrm>
            <a:prstGeom prst="rect">
              <a:avLst/>
            </a:prstGeom>
            <a:noFill/>
          </p:spPr>
          <p:txBody>
            <a:bodyPr wrap="none" rtlCol="0">
              <a:spAutoFit/>
            </a:bodyPr>
            <a:lstStyle/>
            <a:p>
              <a:r>
                <a:rPr lang="en-US" sz="1200" dirty="0" smtClean="0">
                  <a:latin typeface="Arial"/>
                  <a:cs typeface="Arial"/>
                </a:rPr>
                <a:t>D</a:t>
              </a:r>
              <a:endParaRPr lang="en-US" sz="1200" dirty="0">
                <a:latin typeface="Arial"/>
                <a:cs typeface="Arial"/>
              </a:endParaRPr>
            </a:p>
          </p:txBody>
        </p:sp>
        <p:sp>
          <p:nvSpPr>
            <p:cNvPr id="35" name="TextBox 34"/>
            <p:cNvSpPr txBox="1"/>
            <p:nvPr/>
          </p:nvSpPr>
          <p:spPr>
            <a:xfrm>
              <a:off x="3711124" y="5754494"/>
              <a:ext cx="278667" cy="276999"/>
            </a:xfrm>
            <a:prstGeom prst="rect">
              <a:avLst/>
            </a:prstGeom>
            <a:noFill/>
          </p:spPr>
          <p:txBody>
            <a:bodyPr wrap="none" rtlCol="0">
              <a:spAutoFit/>
            </a:bodyPr>
            <a:lstStyle/>
            <a:p>
              <a:r>
                <a:rPr lang="en-US" sz="1200" dirty="0" smtClean="0">
                  <a:latin typeface="Arial"/>
                  <a:cs typeface="Arial"/>
                </a:rPr>
                <a:t>F</a:t>
              </a:r>
              <a:endParaRPr lang="en-US" sz="1200" dirty="0">
                <a:latin typeface="Arial"/>
                <a:cs typeface="Arial"/>
              </a:endParaRPr>
            </a:p>
          </p:txBody>
        </p:sp>
        <p:pic>
          <p:nvPicPr>
            <p:cNvPr id="36" name="Picture 3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736" y="5180031"/>
              <a:ext cx="88900" cy="76200"/>
            </a:xfrm>
            <a:prstGeom prst="rect">
              <a:avLst/>
            </a:prstGeom>
          </p:spPr>
        </p:pic>
        <p:pic>
          <p:nvPicPr>
            <p:cNvPr id="37" name="Picture 3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4426" y="3071071"/>
              <a:ext cx="76200" cy="101600"/>
            </a:xfrm>
            <a:prstGeom prst="rect">
              <a:avLst/>
            </a:prstGeom>
          </p:spPr>
        </p:pic>
        <p:pic>
          <p:nvPicPr>
            <p:cNvPr id="38" name="Picture 3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8442" y="5189235"/>
              <a:ext cx="88900" cy="76200"/>
            </a:xfrm>
            <a:prstGeom prst="rect">
              <a:avLst/>
            </a:prstGeom>
          </p:spPr>
        </p:pic>
        <p:pic>
          <p:nvPicPr>
            <p:cNvPr id="39" name="Picture 38"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9169" y="5651962"/>
              <a:ext cx="165099" cy="76200"/>
            </a:xfrm>
            <a:prstGeom prst="rect">
              <a:avLst/>
            </a:prstGeom>
          </p:spPr>
        </p:pic>
        <p:pic>
          <p:nvPicPr>
            <p:cNvPr id="40" name="Picture 3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2686" y="4987318"/>
              <a:ext cx="88900" cy="76200"/>
            </a:xfrm>
            <a:prstGeom prst="rect">
              <a:avLst/>
            </a:prstGeom>
          </p:spPr>
        </p:pic>
      </p:grpSp>
      <p:grpSp>
        <p:nvGrpSpPr>
          <p:cNvPr id="41" name="Group 40"/>
          <p:cNvGrpSpPr>
            <a:grpSpLocks noChangeAspect="1"/>
          </p:cNvGrpSpPr>
          <p:nvPr/>
        </p:nvGrpSpPr>
        <p:grpSpPr>
          <a:xfrm>
            <a:off x="4996812" y="3436464"/>
            <a:ext cx="2743200" cy="2821546"/>
            <a:chOff x="1617022" y="1891444"/>
            <a:chExt cx="3483134" cy="3582613"/>
          </a:xfrm>
        </p:grpSpPr>
        <p:sp>
          <p:nvSpPr>
            <p:cNvPr id="42" name="Freeform 41"/>
            <p:cNvSpPr/>
            <p:nvPr/>
          </p:nvSpPr>
          <p:spPr>
            <a:xfrm>
              <a:off x="1623219" y="2674938"/>
              <a:ext cx="1869281" cy="2198687"/>
            </a:xfrm>
            <a:custGeom>
              <a:avLst/>
              <a:gdLst>
                <a:gd name="connsiteX0" fmla="*/ 0 w 1869281"/>
                <a:gd name="connsiteY0" fmla="*/ 2198687 h 2198687"/>
                <a:gd name="connsiteX1" fmla="*/ 1869281 w 1869281"/>
                <a:gd name="connsiteY1" fmla="*/ 1460500 h 2198687"/>
                <a:gd name="connsiteX2" fmla="*/ 416719 w 1869281"/>
                <a:gd name="connsiteY2" fmla="*/ 0 h 2198687"/>
                <a:gd name="connsiteX3" fmla="*/ 0 w 1869281"/>
                <a:gd name="connsiteY3" fmla="*/ 2198687 h 2198687"/>
              </a:gdLst>
              <a:ahLst/>
              <a:cxnLst>
                <a:cxn ang="0">
                  <a:pos x="connsiteX0" y="connsiteY0"/>
                </a:cxn>
                <a:cxn ang="0">
                  <a:pos x="connsiteX1" y="connsiteY1"/>
                </a:cxn>
                <a:cxn ang="0">
                  <a:pos x="connsiteX2" y="connsiteY2"/>
                </a:cxn>
                <a:cxn ang="0">
                  <a:pos x="connsiteX3" y="connsiteY3"/>
                </a:cxn>
              </a:cxnLst>
              <a:rect l="l" t="t" r="r" b="b"/>
              <a:pathLst>
                <a:path w="1869281" h="2198687">
                  <a:moveTo>
                    <a:pt x="0" y="2198687"/>
                  </a:moveTo>
                  <a:lnTo>
                    <a:pt x="1869281" y="1460500"/>
                  </a:lnTo>
                  <a:lnTo>
                    <a:pt x="416719" y="0"/>
                  </a:lnTo>
                  <a:lnTo>
                    <a:pt x="0" y="2198687"/>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a:cxnSpLocks noChangeAspect="1"/>
            </p:cNvCxnSpPr>
            <p:nvPr/>
          </p:nvCxnSpPr>
          <p:spPr>
            <a:xfrm flipV="1">
              <a:off x="1617022" y="4151333"/>
              <a:ext cx="1841672" cy="725467"/>
            </a:xfrm>
            <a:prstGeom prst="line">
              <a:avLst/>
            </a:prstGeom>
            <a:ln w="1905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6" idx="6"/>
              <a:endCxn id="48" idx="2"/>
            </p:cNvCxnSpPr>
            <p:nvPr/>
          </p:nvCxnSpPr>
          <p:spPr>
            <a:xfrm>
              <a:off x="2921586" y="4122912"/>
              <a:ext cx="1729251"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7" idx="4"/>
              <a:endCxn id="46" idx="0"/>
            </p:cNvCxnSpPr>
            <p:nvPr/>
          </p:nvCxnSpPr>
          <p:spPr>
            <a:xfrm>
              <a:off x="2875866" y="2344412"/>
              <a:ext cx="0" cy="173278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Oval 45"/>
            <p:cNvSpPr>
              <a:spLocks noChangeAspect="1"/>
            </p:cNvSpPr>
            <p:nvPr/>
          </p:nvSpPr>
          <p:spPr>
            <a:xfrm>
              <a:off x="2830146" y="4077192"/>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2830146" y="2252972"/>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4650837" y="4077192"/>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cxnSpLocks noChangeAspect="1"/>
              <a:endCxn id="51" idx="1"/>
            </p:cNvCxnSpPr>
            <p:nvPr/>
          </p:nvCxnSpPr>
          <p:spPr>
            <a:xfrm>
              <a:off x="2040508" y="2667000"/>
              <a:ext cx="1418186" cy="1423583"/>
            </a:xfrm>
            <a:prstGeom prst="line">
              <a:avLst/>
            </a:prstGeom>
            <a:ln w="19050" cmpd="sng">
              <a:solidFill>
                <a:srgbClr val="AD010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7" idx="5"/>
              <a:endCxn id="48" idx="1"/>
            </p:cNvCxnSpPr>
            <p:nvPr/>
          </p:nvCxnSpPr>
          <p:spPr>
            <a:xfrm>
              <a:off x="2908195" y="2331021"/>
              <a:ext cx="1756033" cy="1759562"/>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Oval 50"/>
            <p:cNvSpPr>
              <a:spLocks noChangeAspect="1"/>
            </p:cNvSpPr>
            <p:nvPr/>
          </p:nvSpPr>
          <p:spPr>
            <a:xfrm>
              <a:off x="3445303" y="4077192"/>
              <a:ext cx="91440" cy="91440"/>
            </a:xfrm>
            <a:prstGeom prst="ellipse">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cxnSpLocks/>
            </p:cNvCxnSpPr>
            <p:nvPr/>
          </p:nvCxnSpPr>
          <p:spPr>
            <a:xfrm flipH="1" flipV="1">
              <a:off x="1805354" y="4364892"/>
              <a:ext cx="323867" cy="674977"/>
            </a:xfrm>
            <a:prstGeom prst="line">
              <a:avLst/>
            </a:prstGeom>
            <a:ln w="19050" cmpd="sng">
              <a:solidFill>
                <a:srgbClr val="3279DD"/>
              </a:solidFill>
              <a:prstDash val="solid"/>
              <a:headEnd type="none"/>
              <a:tailEnd type="triangle" w="sm" len="sm"/>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2772617" y="4044353"/>
              <a:ext cx="300083" cy="276999"/>
            </a:xfrm>
            <a:prstGeom prst="rect">
              <a:avLst/>
            </a:prstGeom>
            <a:noFill/>
          </p:spPr>
          <p:txBody>
            <a:bodyPr wrap="none" rtlCol="0">
              <a:spAutoFit/>
            </a:bodyPr>
            <a:lstStyle/>
            <a:p>
              <a:r>
                <a:rPr lang="en-US" sz="1200" dirty="0" smtClean="0">
                  <a:latin typeface="Arial"/>
                  <a:cs typeface="Arial"/>
                </a:rPr>
                <a:t>A</a:t>
              </a:r>
              <a:endParaRPr lang="en-US" sz="1200" dirty="0">
                <a:latin typeface="Arial"/>
                <a:cs typeface="Arial"/>
              </a:endParaRPr>
            </a:p>
          </p:txBody>
        </p:sp>
        <p:cxnSp>
          <p:nvCxnSpPr>
            <p:cNvPr id="54" name="Straight Connector 53"/>
            <p:cNvCxnSpPr>
              <a:stCxn id="47" idx="0"/>
            </p:cNvCxnSpPr>
            <p:nvPr/>
          </p:nvCxnSpPr>
          <p:spPr>
            <a:xfrm flipV="1">
              <a:off x="2875866" y="1891444"/>
              <a:ext cx="0" cy="361528"/>
            </a:xfrm>
            <a:prstGeom prst="line">
              <a:avLst/>
            </a:prstGeom>
            <a:ln w="12700" cmpd="sng">
              <a:solidFill>
                <a:srgbClr val="A6A6A6"/>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48" idx="6"/>
            </p:cNvCxnSpPr>
            <p:nvPr/>
          </p:nvCxnSpPr>
          <p:spPr>
            <a:xfrm>
              <a:off x="4742277" y="4122912"/>
              <a:ext cx="357879" cy="0"/>
            </a:xfrm>
            <a:prstGeom prst="line">
              <a:avLst/>
            </a:prstGeom>
            <a:ln w="12700" cmpd="sng">
              <a:solidFill>
                <a:srgbClr val="A6A6A6"/>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598623" y="3815411"/>
              <a:ext cx="287308" cy="276999"/>
            </a:xfrm>
            <a:prstGeom prst="rect">
              <a:avLst/>
            </a:prstGeom>
            <a:noFill/>
          </p:spPr>
          <p:txBody>
            <a:bodyPr wrap="none" rtlCol="0">
              <a:spAutoFit/>
            </a:bodyPr>
            <a:lstStyle/>
            <a:p>
              <a:r>
                <a:rPr lang="en-US" sz="1200" dirty="0" smtClean="0">
                  <a:latin typeface="Arial"/>
                  <a:cs typeface="Arial"/>
                </a:rPr>
                <a:t>B</a:t>
              </a:r>
              <a:endParaRPr lang="en-US" sz="1200" dirty="0">
                <a:latin typeface="Arial"/>
                <a:cs typeface="Arial"/>
              </a:endParaRPr>
            </a:p>
          </p:txBody>
        </p:sp>
        <p:sp>
          <p:nvSpPr>
            <p:cNvPr id="57" name="TextBox 56"/>
            <p:cNvSpPr txBox="1"/>
            <p:nvPr/>
          </p:nvSpPr>
          <p:spPr>
            <a:xfrm>
              <a:off x="2866934" y="3303638"/>
              <a:ext cx="287308" cy="276999"/>
            </a:xfrm>
            <a:prstGeom prst="rect">
              <a:avLst/>
            </a:prstGeom>
            <a:noFill/>
          </p:spPr>
          <p:txBody>
            <a:bodyPr wrap="none" rtlCol="0">
              <a:spAutoFit/>
            </a:bodyPr>
            <a:lstStyle/>
            <a:p>
              <a:r>
                <a:rPr lang="en-US" sz="1200" dirty="0" smtClean="0">
                  <a:latin typeface="Arial"/>
                  <a:cs typeface="Arial"/>
                </a:rPr>
                <a:t>F</a:t>
              </a:r>
              <a:endParaRPr lang="en-US" sz="1200" dirty="0">
                <a:latin typeface="Arial"/>
                <a:cs typeface="Arial"/>
              </a:endParaRPr>
            </a:p>
          </p:txBody>
        </p:sp>
        <p:sp>
          <p:nvSpPr>
            <p:cNvPr id="58" name="TextBox 57"/>
            <p:cNvSpPr txBox="1"/>
            <p:nvPr/>
          </p:nvSpPr>
          <p:spPr>
            <a:xfrm>
              <a:off x="2870661" y="2079169"/>
              <a:ext cx="300082" cy="276999"/>
            </a:xfrm>
            <a:prstGeom prst="rect">
              <a:avLst/>
            </a:prstGeom>
            <a:noFill/>
          </p:spPr>
          <p:txBody>
            <a:bodyPr wrap="none" rtlCol="0">
              <a:spAutoFit/>
            </a:bodyPr>
            <a:lstStyle/>
            <a:p>
              <a:r>
                <a:rPr lang="en-US" sz="1200" dirty="0" smtClean="0">
                  <a:latin typeface="Arial"/>
                  <a:cs typeface="Arial"/>
                </a:rPr>
                <a:t>C</a:t>
              </a:r>
              <a:endParaRPr lang="en-US" sz="1200" dirty="0">
                <a:latin typeface="Arial"/>
                <a:cs typeface="Arial"/>
              </a:endParaRPr>
            </a:p>
          </p:txBody>
        </p:sp>
        <p:sp>
          <p:nvSpPr>
            <p:cNvPr id="59" name="TextBox 58"/>
            <p:cNvSpPr txBox="1"/>
            <p:nvPr/>
          </p:nvSpPr>
          <p:spPr>
            <a:xfrm>
              <a:off x="2065724" y="5022682"/>
              <a:ext cx="300083" cy="276999"/>
            </a:xfrm>
            <a:prstGeom prst="rect">
              <a:avLst/>
            </a:prstGeom>
            <a:noFill/>
          </p:spPr>
          <p:txBody>
            <a:bodyPr wrap="none" rtlCol="0">
              <a:spAutoFit/>
            </a:bodyPr>
            <a:lstStyle/>
            <a:p>
              <a:r>
                <a:rPr lang="en-US" sz="1200" dirty="0" smtClean="0">
                  <a:latin typeface="Arial"/>
                  <a:cs typeface="Arial"/>
                </a:rPr>
                <a:t>D</a:t>
              </a:r>
              <a:endParaRPr lang="en-US" sz="1200" dirty="0">
                <a:latin typeface="Arial"/>
                <a:cs typeface="Arial"/>
              </a:endParaRPr>
            </a:p>
          </p:txBody>
        </p:sp>
        <p:sp>
          <p:nvSpPr>
            <p:cNvPr id="60" name="TextBox 59"/>
            <p:cNvSpPr txBox="1"/>
            <p:nvPr/>
          </p:nvSpPr>
          <p:spPr>
            <a:xfrm>
              <a:off x="2531619" y="4397098"/>
              <a:ext cx="304365" cy="276999"/>
            </a:xfrm>
            <a:prstGeom prst="rect">
              <a:avLst/>
            </a:prstGeom>
            <a:noFill/>
          </p:spPr>
          <p:txBody>
            <a:bodyPr wrap="none" rtlCol="0">
              <a:spAutoFit/>
            </a:bodyPr>
            <a:lstStyle/>
            <a:p>
              <a:r>
                <a:rPr lang="en-US" sz="1200" dirty="0" smtClean="0">
                  <a:latin typeface="Arial"/>
                  <a:cs typeface="Arial"/>
                </a:rPr>
                <a:t>G</a:t>
              </a:r>
              <a:endParaRPr lang="en-US" sz="1200" dirty="0">
                <a:latin typeface="Arial"/>
                <a:cs typeface="Arial"/>
              </a:endParaRPr>
            </a:p>
          </p:txBody>
        </p:sp>
        <p:pic>
          <p:nvPicPr>
            <p:cNvPr id="61" name="Picture 6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1256" y="4000404"/>
              <a:ext cx="88900" cy="76200"/>
            </a:xfrm>
            <a:prstGeom prst="rect">
              <a:avLst/>
            </a:prstGeom>
          </p:spPr>
        </p:pic>
        <p:pic>
          <p:nvPicPr>
            <p:cNvPr id="62" name="Picture 6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946" y="1891444"/>
              <a:ext cx="76200" cy="101600"/>
            </a:xfrm>
            <a:prstGeom prst="rect">
              <a:avLst/>
            </a:prstGeom>
          </p:spPr>
        </p:pic>
        <p:pic>
          <p:nvPicPr>
            <p:cNvPr id="63" name="Picture 6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962" y="4009608"/>
              <a:ext cx="88900" cy="76200"/>
            </a:xfrm>
            <a:prstGeom prst="rect">
              <a:avLst/>
            </a:prstGeom>
          </p:spPr>
        </p:pic>
        <p:pic>
          <p:nvPicPr>
            <p:cNvPr id="64" name="Picture 63"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5408" y="4940919"/>
              <a:ext cx="165100" cy="76200"/>
            </a:xfrm>
            <a:prstGeom prst="rect">
              <a:avLst/>
            </a:prstGeom>
          </p:spPr>
        </p:pic>
        <p:pic>
          <p:nvPicPr>
            <p:cNvPr id="65" name="Picture 64"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2206" y="3807691"/>
              <a:ext cx="88900" cy="76200"/>
            </a:xfrm>
            <a:prstGeom prst="rect">
              <a:avLst/>
            </a:prstGeom>
          </p:spPr>
        </p:pic>
        <p:cxnSp>
          <p:nvCxnSpPr>
            <p:cNvPr id="66" name="Straight Connector 65"/>
            <p:cNvCxnSpPr/>
            <p:nvPr/>
          </p:nvCxnSpPr>
          <p:spPr>
            <a:xfrm flipH="1">
              <a:off x="2159841" y="4155240"/>
              <a:ext cx="685800" cy="91440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47" idx="3"/>
              <a:endCxn id="72" idx="0"/>
            </p:cNvCxnSpPr>
            <p:nvPr/>
          </p:nvCxnSpPr>
          <p:spPr>
            <a:xfrm flipH="1">
              <a:off x="2151327" y="2331021"/>
              <a:ext cx="692210" cy="2692032"/>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72" idx="6"/>
              <a:endCxn id="48" idx="3"/>
            </p:cNvCxnSpPr>
            <p:nvPr/>
          </p:nvCxnSpPr>
          <p:spPr>
            <a:xfrm flipV="1">
              <a:off x="2197047" y="4155241"/>
              <a:ext cx="2467181" cy="913532"/>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cxnSpLocks noChangeAspect="1"/>
              <a:stCxn id="74" idx="3"/>
              <a:endCxn id="70" idx="0"/>
            </p:cNvCxnSpPr>
            <p:nvPr/>
          </p:nvCxnSpPr>
          <p:spPr>
            <a:xfrm flipH="1">
              <a:off x="2596750" y="3537989"/>
              <a:ext cx="246787" cy="893057"/>
            </a:xfrm>
            <a:prstGeom prst="line">
              <a:avLst/>
            </a:prstGeom>
            <a:ln w="19050" cmpd="sng">
              <a:solidFill>
                <a:srgbClr val="AD0101"/>
              </a:solidFill>
              <a:prstDash val="solid"/>
            </a:ln>
            <a:effectLst/>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2551030" y="4431046"/>
              <a:ext cx="91440" cy="91440"/>
            </a:xfrm>
            <a:prstGeom prst="ellipse">
              <a:avLst/>
            </a:prstGeom>
            <a:solidFill>
              <a:schemeClr val="bg1"/>
            </a:solid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flipH="1">
              <a:off x="1854901" y="5101101"/>
              <a:ext cx="274320" cy="365760"/>
            </a:xfrm>
            <a:prstGeom prst="line">
              <a:avLst/>
            </a:prstGeom>
            <a:ln w="12700" cmpd="sng">
              <a:solidFill>
                <a:srgbClr val="A6A6A6"/>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72" name="Oval 71"/>
            <p:cNvSpPr>
              <a:spLocks noChangeAspect="1"/>
            </p:cNvSpPr>
            <p:nvPr/>
          </p:nvSpPr>
          <p:spPr>
            <a:xfrm>
              <a:off x="2105607" y="5023053"/>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7772" y="4141272"/>
              <a:ext cx="88900" cy="76200"/>
            </a:xfrm>
            <a:prstGeom prst="rect">
              <a:avLst/>
            </a:prstGeom>
          </p:spPr>
        </p:pic>
        <p:sp>
          <p:nvSpPr>
            <p:cNvPr id="74" name="Oval 73"/>
            <p:cNvSpPr>
              <a:spLocks noChangeAspect="1"/>
            </p:cNvSpPr>
            <p:nvPr/>
          </p:nvSpPr>
          <p:spPr>
            <a:xfrm>
              <a:off x="2830146" y="3459940"/>
              <a:ext cx="91440" cy="91440"/>
            </a:xfrm>
            <a:prstGeom prst="ellipse">
              <a:avLst/>
            </a:prstGeom>
            <a:solidFill>
              <a:schemeClr val="bg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Picture 74"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0136" y="5397857"/>
              <a:ext cx="76200" cy="76200"/>
            </a:xfrm>
            <a:prstGeom prst="rect">
              <a:avLst/>
            </a:prstGeom>
          </p:spPr>
        </p:pic>
        <p:sp>
          <p:nvSpPr>
            <p:cNvPr id="76" name="TextBox 75"/>
            <p:cNvSpPr txBox="1"/>
            <p:nvPr/>
          </p:nvSpPr>
          <p:spPr>
            <a:xfrm>
              <a:off x="3458694" y="3811964"/>
              <a:ext cx="287308" cy="276999"/>
            </a:xfrm>
            <a:prstGeom prst="rect">
              <a:avLst/>
            </a:prstGeom>
            <a:noFill/>
          </p:spPr>
          <p:txBody>
            <a:bodyPr wrap="none" rtlCol="0">
              <a:spAutoFit/>
            </a:bodyPr>
            <a:lstStyle/>
            <a:p>
              <a:r>
                <a:rPr lang="en-US" sz="1200" dirty="0" smtClean="0">
                  <a:latin typeface="Arial"/>
                  <a:cs typeface="Arial"/>
                </a:rPr>
                <a:t>E</a:t>
              </a:r>
              <a:endParaRPr lang="en-US" sz="1200" dirty="0">
                <a:latin typeface="Arial"/>
                <a:cs typeface="Arial"/>
              </a:endParaRPr>
            </a:p>
          </p:txBody>
        </p:sp>
        <p:sp>
          <p:nvSpPr>
            <p:cNvPr id="77" name="TextBox 76"/>
            <p:cNvSpPr txBox="1"/>
            <p:nvPr/>
          </p:nvSpPr>
          <p:spPr>
            <a:xfrm>
              <a:off x="1624280" y="4478404"/>
              <a:ext cx="295798" cy="276999"/>
            </a:xfrm>
            <a:prstGeom prst="rect">
              <a:avLst/>
            </a:prstGeom>
            <a:noFill/>
          </p:spPr>
          <p:txBody>
            <a:bodyPr wrap="none" rtlCol="0">
              <a:spAutoFit/>
            </a:bodyPr>
            <a:lstStyle/>
            <a:p>
              <a:r>
                <a:rPr lang="en-US" sz="1200" dirty="0" smtClean="0">
                  <a:latin typeface="Arial"/>
                  <a:cs typeface="Arial"/>
                </a:rPr>
                <a:t>H</a:t>
              </a:r>
              <a:endParaRPr lang="en-US" sz="1200" dirty="0">
                <a:latin typeface="Arial"/>
                <a:cs typeface="Arial"/>
              </a:endParaRPr>
            </a:p>
          </p:txBody>
        </p:sp>
        <p:sp>
          <p:nvSpPr>
            <p:cNvPr id="78" name="Oval 77"/>
            <p:cNvSpPr>
              <a:spLocks noChangeAspect="1"/>
            </p:cNvSpPr>
            <p:nvPr/>
          </p:nvSpPr>
          <p:spPr>
            <a:xfrm>
              <a:off x="1758259" y="4691761"/>
              <a:ext cx="777602" cy="777602"/>
            </a:xfrm>
            <a:prstGeom prst="ellipse">
              <a:avLst/>
            </a:prstGeom>
            <a:noFill/>
            <a:ln>
              <a:solidFill>
                <a:srgbClr val="3279DD"/>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1941261" y="4685369"/>
              <a:ext cx="91440" cy="91440"/>
            </a:xfrm>
            <a:prstGeom prst="ellipse">
              <a:avLst/>
            </a:prstGeom>
            <a:solidFill>
              <a:srgbClr val="FFFFFF"/>
            </a:solidFill>
            <a:ln w="19050" cmpd="sng">
              <a:solidFill>
                <a:srgbClr val="3279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0514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Measures</a:t>
            </a:r>
            <a:endParaRPr lang="en-US" dirty="0"/>
          </a:p>
        </p:txBody>
      </p:sp>
      <p:sp>
        <p:nvSpPr>
          <p:cNvPr id="3" name="Content Placeholder 2"/>
          <p:cNvSpPr>
            <a:spLocks noGrp="1"/>
          </p:cNvSpPr>
          <p:nvPr>
            <p:ph idx="1"/>
          </p:nvPr>
        </p:nvSpPr>
        <p:spPr/>
        <p:txBody>
          <a:bodyPr/>
          <a:lstStyle/>
          <a:p>
            <a:r>
              <a:rPr lang="en-US" dirty="0" smtClean="0"/>
              <a:t>Quantifying the mesh quality improvement from snapping</a:t>
            </a:r>
          </a:p>
          <a:p>
            <a:pPr lvl="1"/>
            <a:r>
              <a:rPr lang="en-US" dirty="0" smtClean="0"/>
              <a:t>Normalized inverse minimum edge length:</a:t>
            </a:r>
          </a:p>
          <a:p>
            <a:pPr lvl="1"/>
            <a:endParaRPr lang="en-US" dirty="0" smtClean="0"/>
          </a:p>
          <a:p>
            <a:pPr lvl="1"/>
            <a:r>
              <a:rPr lang="en-US" dirty="0" smtClean="0"/>
              <a:t>Element quality (</a:t>
            </a:r>
            <a:r>
              <a:rPr lang="en-US" dirty="0" err="1" smtClean="0"/>
              <a:t>Berzins</a:t>
            </a:r>
            <a:r>
              <a:rPr lang="en-US" dirty="0" smtClean="0"/>
              <a:t>, 1998):</a:t>
            </a:r>
          </a:p>
          <a:p>
            <a:pPr lvl="1"/>
            <a:endParaRPr lang="en-US" dirty="0"/>
          </a:p>
          <a:p>
            <a:pPr lvl="1"/>
            <a:endParaRPr lang="en-US" dirty="0" smtClean="0"/>
          </a:p>
          <a:p>
            <a:r>
              <a:rPr lang="en-US" dirty="0" smtClean="0"/>
              <a:t>Expectations:</a:t>
            </a:r>
          </a:p>
          <a:p>
            <a:pPr lvl="1"/>
            <a:r>
              <a:rPr lang="en-US" dirty="0" smtClean="0"/>
              <a:t>Triangular mesh</a:t>
            </a:r>
          </a:p>
          <a:p>
            <a:pPr lvl="1"/>
            <a:endParaRPr lang="en-US" dirty="0"/>
          </a:p>
          <a:p>
            <a:pPr lvl="1"/>
            <a:endParaRPr lang="en-US" dirty="0" smtClean="0"/>
          </a:p>
          <a:p>
            <a:pPr lvl="1"/>
            <a:r>
              <a:rPr lang="en-US" dirty="0" smtClean="0"/>
              <a:t>Tetrahedral mesh</a:t>
            </a:r>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12</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04992580"/>
              </p:ext>
            </p:extLst>
          </p:nvPr>
        </p:nvGraphicFramePr>
        <p:xfrm>
          <a:off x="3396074" y="3339629"/>
          <a:ext cx="5600307" cy="3016485"/>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 15"/>
          <p:cNvGrpSpPr/>
          <p:nvPr/>
        </p:nvGrpSpPr>
        <p:grpSpPr>
          <a:xfrm>
            <a:off x="1241779" y="2680641"/>
            <a:ext cx="6640688" cy="603016"/>
            <a:chOff x="1241779" y="2370196"/>
            <a:chExt cx="6640688" cy="603016"/>
          </a:xfrm>
        </p:grpSpPr>
        <p:grpSp>
          <p:nvGrpSpPr>
            <p:cNvPr id="11" name="Group 10"/>
            <p:cNvGrpSpPr/>
            <p:nvPr/>
          </p:nvGrpSpPr>
          <p:grpSpPr>
            <a:xfrm>
              <a:off x="1241779" y="2370196"/>
              <a:ext cx="3249554" cy="584200"/>
              <a:chOff x="1241779" y="2370196"/>
              <a:chExt cx="3249554" cy="584200"/>
            </a:xfrm>
          </p:grpSpPr>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633" y="2370196"/>
                <a:ext cx="2171700" cy="584200"/>
              </a:xfrm>
              <a:prstGeom prst="rect">
                <a:avLst/>
              </a:prstGeom>
            </p:spPr>
          </p:pic>
          <p:sp>
            <p:nvSpPr>
              <p:cNvPr id="9" name="TextBox 8"/>
              <p:cNvSpPr txBox="1"/>
              <p:nvPr/>
            </p:nvSpPr>
            <p:spPr>
              <a:xfrm>
                <a:off x="1241779" y="2464741"/>
                <a:ext cx="1090976" cy="369332"/>
              </a:xfrm>
              <a:prstGeom prst="rect">
                <a:avLst/>
              </a:prstGeom>
              <a:noFill/>
            </p:spPr>
            <p:txBody>
              <a:bodyPr wrap="none" rtlCol="0">
                <a:spAutoFit/>
              </a:bodyPr>
              <a:lstStyle/>
              <a:p>
                <a:r>
                  <a:rPr lang="en-US" dirty="0" smtClean="0">
                    <a:latin typeface="Calibri"/>
                    <a:cs typeface="Calibri"/>
                  </a:rPr>
                  <a:t>Triangles:</a:t>
                </a:r>
                <a:endParaRPr lang="en-US" dirty="0">
                  <a:latin typeface="Calibri"/>
                  <a:cs typeface="Calibri"/>
                </a:endParaRPr>
              </a:p>
            </p:txBody>
          </p:sp>
        </p:grpSp>
        <p:grpSp>
          <p:nvGrpSpPr>
            <p:cNvPr id="12" name="Group 11"/>
            <p:cNvGrpSpPr/>
            <p:nvPr/>
          </p:nvGrpSpPr>
          <p:grpSpPr>
            <a:xfrm>
              <a:off x="4837287" y="2389012"/>
              <a:ext cx="3045180" cy="584200"/>
              <a:chOff x="4762028" y="2389012"/>
              <a:chExt cx="3045180" cy="584200"/>
            </a:xfrm>
          </p:grpSpPr>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608" y="2389012"/>
                <a:ext cx="2387600" cy="584200"/>
              </a:xfrm>
              <a:prstGeom prst="rect">
                <a:avLst/>
              </a:prstGeom>
            </p:spPr>
          </p:pic>
          <p:sp>
            <p:nvSpPr>
              <p:cNvPr id="10" name="TextBox 9"/>
              <p:cNvSpPr txBox="1"/>
              <p:nvPr/>
            </p:nvSpPr>
            <p:spPr>
              <a:xfrm>
                <a:off x="4762028" y="2466622"/>
                <a:ext cx="641372" cy="369332"/>
              </a:xfrm>
              <a:prstGeom prst="rect">
                <a:avLst/>
              </a:prstGeom>
              <a:noFill/>
            </p:spPr>
            <p:txBody>
              <a:bodyPr wrap="none" rtlCol="0">
                <a:spAutoFit/>
              </a:bodyPr>
              <a:lstStyle/>
              <a:p>
                <a:r>
                  <a:rPr lang="en-US" dirty="0" err="1" smtClean="0">
                    <a:latin typeface="Calibri"/>
                    <a:cs typeface="Calibri"/>
                  </a:rPr>
                  <a:t>Tets</a:t>
                </a:r>
                <a:r>
                  <a:rPr lang="en-US" dirty="0" smtClean="0">
                    <a:latin typeface="Calibri"/>
                    <a:cs typeface="Calibri"/>
                  </a:rPr>
                  <a:t>:</a:t>
                </a:r>
                <a:endParaRPr lang="en-US" dirty="0">
                  <a:latin typeface="Calibri"/>
                  <a:cs typeface="Calibri"/>
                </a:endParaRPr>
              </a:p>
            </p:txBody>
          </p:sp>
        </p:grpSp>
      </p:grpSp>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818" y="2018124"/>
            <a:ext cx="2171700" cy="215900"/>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7554" y="5323889"/>
            <a:ext cx="1892300" cy="622300"/>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4026" y="4213815"/>
            <a:ext cx="1955800" cy="622300"/>
          </a:xfrm>
          <a:prstGeom prst="rect">
            <a:avLst/>
          </a:prstGeom>
        </p:spPr>
      </p:pic>
    </p:spTree>
    <p:extLst>
      <p:ext uri="{BB962C8B-B14F-4D97-AF65-F5344CB8AC3E}">
        <p14:creationId xmlns:p14="http://schemas.microsoft.com/office/powerpoint/2010/main" val="2257495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on matrix conditioning (2D)</a:t>
            </a:r>
            <a:endParaRPr lang="en-US" dirty="0"/>
          </a:p>
        </p:txBody>
      </p:sp>
      <p:sp>
        <p:nvSpPr>
          <p:cNvPr id="3" name="Content Placeholder 2"/>
          <p:cNvSpPr>
            <a:spLocks noGrp="1"/>
          </p:cNvSpPr>
          <p:nvPr>
            <p:ph idx="1"/>
          </p:nvPr>
        </p:nvSpPr>
        <p:spPr>
          <a:xfrm>
            <a:off x="457199" y="4185521"/>
            <a:ext cx="8229600" cy="2222657"/>
          </a:xfrm>
        </p:spPr>
        <p:txBody>
          <a:bodyPr/>
          <a:lstStyle/>
          <a:p>
            <a:r>
              <a:rPr lang="en-US" sz="2000" dirty="0" smtClean="0"/>
              <a:t>Test:</a:t>
            </a:r>
          </a:p>
          <a:p>
            <a:pPr lvl="1"/>
            <a:r>
              <a:rPr lang="en-US" sz="1600" dirty="0" smtClean="0"/>
              <a:t>Examine 500 decompositions for circular interface of random radius</a:t>
            </a:r>
          </a:p>
          <a:p>
            <a:pPr lvl="1"/>
            <a:r>
              <a:rPr lang="en-US" sz="1600" dirty="0" smtClean="0"/>
              <a:t>Evaluate minimum edge length and condition number of </a:t>
            </a:r>
            <a:r>
              <a:rPr lang="en-US" sz="1600" dirty="0" err="1" smtClean="0"/>
              <a:t>Laplacian</a:t>
            </a:r>
            <a:r>
              <a:rPr lang="en-US" sz="1600" dirty="0" smtClean="0"/>
              <a:t> matrix</a:t>
            </a:r>
          </a:p>
          <a:p>
            <a:r>
              <a:rPr lang="en-US" sz="2000" dirty="0" smtClean="0"/>
              <a:t>Results:</a:t>
            </a:r>
          </a:p>
          <a:p>
            <a:pPr lvl="1"/>
            <a:r>
              <a:rPr lang="en-US" sz="1600" dirty="0" smtClean="0"/>
              <a:t>Condition number strongly correlates with minimum edge length</a:t>
            </a:r>
          </a:p>
          <a:p>
            <a:pPr lvl="1"/>
            <a:r>
              <a:rPr lang="en-US" sz="1600" dirty="0" smtClean="0"/>
              <a:t>Snapping keeps condition number of enriched system to small factor of base matrix – without snapping, condition number can be 100,000x larger</a:t>
            </a:r>
          </a:p>
        </p:txBody>
      </p:sp>
      <p:sp>
        <p:nvSpPr>
          <p:cNvPr id="4" name="Slide Number Placeholder 3"/>
          <p:cNvSpPr>
            <a:spLocks noGrp="1"/>
          </p:cNvSpPr>
          <p:nvPr>
            <p:ph type="sldNum" sz="quarter" idx="12"/>
          </p:nvPr>
        </p:nvSpPr>
        <p:spPr/>
        <p:txBody>
          <a:bodyPr/>
          <a:lstStyle/>
          <a:p>
            <a:fld id="{9968221B-FEFD-4BA4-AA95-B4A573C4D76B}" type="slidenum">
              <a:rPr lang="en-US" smtClean="0"/>
              <a:t>13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812" y="1400902"/>
            <a:ext cx="2478024" cy="2478024"/>
          </a:xfrm>
          <a:prstGeom prst="rect">
            <a:avLst/>
          </a:prstGeom>
        </p:spPr>
      </p:pic>
      <p:grpSp>
        <p:nvGrpSpPr>
          <p:cNvPr id="13" name="Group 12"/>
          <p:cNvGrpSpPr/>
          <p:nvPr/>
        </p:nvGrpSpPr>
        <p:grpSpPr>
          <a:xfrm>
            <a:off x="3973665" y="904831"/>
            <a:ext cx="4872514" cy="3649857"/>
            <a:chOff x="3877450" y="981807"/>
            <a:chExt cx="4872514" cy="3649857"/>
          </a:xfrm>
        </p:grpSpPr>
        <p:pic>
          <p:nvPicPr>
            <p:cNvPr id="11" name="Picture 10" descr="cond_vs_edge_2D_64_ci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450" y="981807"/>
              <a:ext cx="4872514" cy="3649857"/>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36" y="3817780"/>
              <a:ext cx="1371600" cy="215900"/>
            </a:xfrm>
            <a:prstGeom prst="rect">
              <a:avLst/>
            </a:prstGeom>
          </p:spPr>
        </p:pic>
      </p:grpSp>
    </p:spTree>
    <p:extLst>
      <p:ext uri="{BB962C8B-B14F-4D97-AF65-F5344CB8AC3E}">
        <p14:creationId xmlns:p14="http://schemas.microsoft.com/office/powerpoint/2010/main" val="55207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on interpolation error (2D)</a:t>
            </a:r>
            <a:endParaRPr lang="en-US" dirty="0"/>
          </a:p>
        </p:txBody>
      </p:sp>
      <p:sp>
        <p:nvSpPr>
          <p:cNvPr id="3" name="Content Placeholder 2"/>
          <p:cNvSpPr>
            <a:spLocks noGrp="1"/>
          </p:cNvSpPr>
          <p:nvPr>
            <p:ph idx="1"/>
          </p:nvPr>
        </p:nvSpPr>
        <p:spPr>
          <a:xfrm>
            <a:off x="457199" y="4185521"/>
            <a:ext cx="8229600" cy="2222657"/>
          </a:xfrm>
        </p:spPr>
        <p:txBody>
          <a:bodyPr/>
          <a:lstStyle/>
          <a:p>
            <a:r>
              <a:rPr lang="en-US" sz="2000" dirty="0" smtClean="0"/>
              <a:t>Test:</a:t>
            </a:r>
          </a:p>
          <a:p>
            <a:pPr lvl="1"/>
            <a:r>
              <a:rPr lang="en-US" sz="1600" dirty="0" smtClean="0"/>
              <a:t>Examine 500 decompositions for circular interface of random radius</a:t>
            </a:r>
          </a:p>
          <a:p>
            <a:pPr lvl="1"/>
            <a:r>
              <a:rPr lang="en-US" sz="1600" dirty="0" smtClean="0"/>
              <a:t>Evaluate mesh quality </a:t>
            </a:r>
            <a:r>
              <a:rPr lang="en-US" sz="1600" i="1" dirty="0" err="1" smtClean="0"/>
              <a:t>Q</a:t>
            </a:r>
            <a:r>
              <a:rPr lang="en-US" sz="1600" i="1" baseline="-25000" dirty="0" err="1" smtClean="0"/>
              <a:t>w</a:t>
            </a:r>
            <a:r>
              <a:rPr lang="en-US" sz="1600" dirty="0" smtClean="0"/>
              <a:t> and interpolation error for </a:t>
            </a:r>
          </a:p>
          <a:p>
            <a:r>
              <a:rPr lang="en-US" sz="2000" dirty="0" smtClean="0"/>
              <a:t>Results:</a:t>
            </a:r>
          </a:p>
          <a:p>
            <a:pPr lvl="1"/>
            <a:r>
              <a:rPr lang="en-US" sz="1600" dirty="0" smtClean="0"/>
              <a:t>Interpolation errors hardly vary with mesh quality in either norm</a:t>
            </a:r>
          </a:p>
          <a:p>
            <a:pPr lvl="1"/>
            <a:r>
              <a:rPr lang="en-US" sz="1600" dirty="0" smtClean="0"/>
              <a:t>Snapping dramatically improves element quality; slight increase in error due to slightly larger element sizes</a:t>
            </a:r>
          </a:p>
        </p:txBody>
      </p:sp>
      <p:sp>
        <p:nvSpPr>
          <p:cNvPr id="4" name="Slide Number Placeholder 3"/>
          <p:cNvSpPr>
            <a:spLocks noGrp="1"/>
          </p:cNvSpPr>
          <p:nvPr>
            <p:ph type="sldNum" sz="quarter" idx="12"/>
          </p:nvPr>
        </p:nvSpPr>
        <p:spPr/>
        <p:txBody>
          <a:bodyPr/>
          <a:lstStyle/>
          <a:p>
            <a:fld id="{9968221B-FEFD-4BA4-AA95-B4A573C4D76B}" type="slidenum">
              <a:rPr lang="en-US" smtClean="0"/>
              <a:t>14</a:t>
            </a:fld>
            <a:endParaRPr lang="en-US"/>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909" y="4906545"/>
            <a:ext cx="2730500" cy="215900"/>
          </a:xfrm>
          <a:prstGeom prst="rect">
            <a:avLst/>
          </a:prstGeom>
        </p:spPr>
      </p:pic>
      <p:pic>
        <p:nvPicPr>
          <p:cNvPr id="8" name="Picture 7" descr="errL2_vs_qual_2D_64_ci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15" y="854688"/>
            <a:ext cx="4572000" cy="3424751"/>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008" y="1547014"/>
            <a:ext cx="1371600" cy="215900"/>
          </a:xfrm>
          <a:prstGeom prst="rect">
            <a:avLst/>
          </a:prstGeom>
        </p:spPr>
      </p:pic>
      <p:pic>
        <p:nvPicPr>
          <p:cNvPr id="7" name="Picture 6" descr="errH1_vs_qual_2D_64_ci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56721"/>
            <a:ext cx="4572000" cy="3424751"/>
          </a:xfrm>
          <a:prstGeom prst="rect">
            <a:avLst/>
          </a:prstGeom>
        </p:spPr>
      </p:pic>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0367" y="1545464"/>
            <a:ext cx="1371600" cy="215900"/>
          </a:xfrm>
          <a:prstGeom prst="rect">
            <a:avLst/>
          </a:prstGeom>
        </p:spPr>
      </p:pic>
    </p:spTree>
    <p:extLst>
      <p:ext uri="{BB962C8B-B14F-4D97-AF65-F5344CB8AC3E}">
        <p14:creationId xmlns:p14="http://schemas.microsoft.com/office/powerpoint/2010/main" val="725859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Conformal decomposition in 3D</a:t>
            </a:r>
            <a:endParaRPr lang="en-US" dirty="0"/>
          </a:p>
        </p:txBody>
      </p:sp>
      <p:sp>
        <p:nvSpPr>
          <p:cNvPr id="3" name="Content Placeholder 2"/>
          <p:cNvSpPr>
            <a:spLocks noGrp="1"/>
          </p:cNvSpPr>
          <p:nvPr>
            <p:ph idx="1"/>
          </p:nvPr>
        </p:nvSpPr>
        <p:spPr/>
        <p:txBody>
          <a:bodyPr/>
          <a:lstStyle/>
          <a:p>
            <a:r>
              <a:rPr lang="en-US" dirty="0" smtClean="0"/>
              <a:t>Optimally decomposing triangles is easy: cut largest angle</a:t>
            </a:r>
          </a:p>
          <a:p>
            <a:r>
              <a:rPr lang="en-US" dirty="0" smtClean="0"/>
              <a:t>Cut </a:t>
            </a:r>
            <a:r>
              <a:rPr lang="en-US" dirty="0" err="1" smtClean="0"/>
              <a:t>tetrahedra</a:t>
            </a:r>
            <a:r>
              <a:rPr lang="en-US" dirty="0" smtClean="0"/>
              <a:t> in 3D have multiple quad faces</a:t>
            </a:r>
          </a:p>
          <a:p>
            <a:endParaRPr lang="en-US" dirty="0"/>
          </a:p>
          <a:p>
            <a:endParaRPr lang="en-US" dirty="0" smtClean="0"/>
          </a:p>
          <a:p>
            <a:pPr lvl="1"/>
            <a:endParaRPr lang="en-US" dirty="0" smtClean="0"/>
          </a:p>
          <a:p>
            <a:pPr lvl="1"/>
            <a:endParaRPr lang="en-US" dirty="0"/>
          </a:p>
          <a:p>
            <a:r>
              <a:rPr lang="en-US" dirty="0" smtClean="0"/>
              <a:t>To cut the wedge(s) into </a:t>
            </a:r>
            <a:r>
              <a:rPr lang="en-US" dirty="0" err="1" smtClean="0"/>
              <a:t>tetrahedra</a:t>
            </a:r>
            <a:r>
              <a:rPr lang="en-US" dirty="0" smtClean="0"/>
              <a:t>:</a:t>
            </a:r>
          </a:p>
          <a:p>
            <a:pPr lvl="1"/>
            <a:r>
              <a:rPr lang="en-US" dirty="0" smtClean="0"/>
              <a:t>Choose diagonals to cut largest angles (like 2D)</a:t>
            </a:r>
          </a:p>
          <a:p>
            <a:pPr lvl="2"/>
            <a:r>
              <a:rPr lang="en-US" dirty="0" smtClean="0"/>
              <a:t>Can generate a </a:t>
            </a:r>
            <a:r>
              <a:rPr lang="en-US" dirty="0" err="1" smtClean="0"/>
              <a:t>Schönhardt</a:t>
            </a:r>
            <a:r>
              <a:rPr lang="en-US" dirty="0" smtClean="0"/>
              <a:t> polyhedron</a:t>
            </a:r>
          </a:p>
          <a:p>
            <a:pPr lvl="2"/>
            <a:r>
              <a:rPr lang="en-US" dirty="0" smtClean="0"/>
              <a:t>Requires floating point comparisons</a:t>
            </a:r>
          </a:p>
          <a:p>
            <a:pPr lvl="1"/>
            <a:r>
              <a:rPr lang="en-US" dirty="0" smtClean="0"/>
              <a:t>Choose diagonals based on global vertex ID’s</a:t>
            </a:r>
          </a:p>
          <a:p>
            <a:pPr lvl="2"/>
            <a:r>
              <a:rPr lang="en-US" dirty="0" smtClean="0"/>
              <a:t>Very robust: only integer comparisons</a:t>
            </a:r>
          </a:p>
          <a:p>
            <a:pPr lvl="2"/>
            <a:r>
              <a:rPr lang="en-US" dirty="0"/>
              <a:t>N</a:t>
            </a:r>
            <a:r>
              <a:rPr lang="en-US" dirty="0" smtClean="0"/>
              <a:t>o guarantee of angle optimality</a:t>
            </a:r>
          </a:p>
          <a:p>
            <a:pPr lvl="1"/>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15</a:t>
            </a:fld>
            <a:endParaRPr lang="en-US"/>
          </a:p>
        </p:txBody>
      </p:sp>
      <p:grpSp>
        <p:nvGrpSpPr>
          <p:cNvPr id="86" name="Group 85"/>
          <p:cNvGrpSpPr/>
          <p:nvPr/>
        </p:nvGrpSpPr>
        <p:grpSpPr>
          <a:xfrm>
            <a:off x="885176" y="2006757"/>
            <a:ext cx="5756794" cy="1644229"/>
            <a:chOff x="885176" y="2006757"/>
            <a:chExt cx="5756794" cy="1644229"/>
          </a:xfrm>
        </p:grpSpPr>
        <p:grpSp>
          <p:nvGrpSpPr>
            <p:cNvPr id="39" name="Group 38"/>
            <p:cNvGrpSpPr/>
            <p:nvPr/>
          </p:nvGrpSpPr>
          <p:grpSpPr>
            <a:xfrm>
              <a:off x="1735491" y="2006757"/>
              <a:ext cx="1946661" cy="1637206"/>
              <a:chOff x="1235172" y="2026000"/>
              <a:chExt cx="1946661" cy="1637206"/>
            </a:xfrm>
          </p:grpSpPr>
          <p:sp>
            <p:nvSpPr>
              <p:cNvPr id="26" name="Line 24"/>
              <p:cNvSpPr>
                <a:spLocks noChangeShapeType="1"/>
              </p:cNvSpPr>
              <p:nvPr/>
            </p:nvSpPr>
            <p:spPr bwMode="auto">
              <a:xfrm flipH="1">
                <a:off x="2724011" y="3145343"/>
                <a:ext cx="457822" cy="517863"/>
              </a:xfrm>
              <a:prstGeom prst="line">
                <a:avLst/>
              </a:prstGeom>
              <a:noFill/>
              <a:ln w="12700">
                <a:solidFill>
                  <a:srgbClr val="000000"/>
                </a:solidFill>
                <a:round/>
                <a:headEnd/>
                <a:tailEnd/>
              </a:ln>
            </p:spPr>
            <p:txBody>
              <a:bodyPr/>
              <a:lstStyle/>
              <a:p>
                <a:endParaRPr lang="en-US"/>
              </a:p>
            </p:txBody>
          </p:sp>
          <p:sp>
            <p:nvSpPr>
              <p:cNvPr id="27" name="Line 25"/>
              <p:cNvSpPr>
                <a:spLocks noChangeShapeType="1"/>
              </p:cNvSpPr>
              <p:nvPr/>
            </p:nvSpPr>
            <p:spPr bwMode="auto">
              <a:xfrm>
                <a:off x="1235172" y="3145343"/>
                <a:ext cx="1488839" cy="517863"/>
              </a:xfrm>
              <a:prstGeom prst="line">
                <a:avLst/>
              </a:prstGeom>
              <a:noFill/>
              <a:ln w="12700">
                <a:solidFill>
                  <a:srgbClr val="000000"/>
                </a:solidFill>
                <a:round/>
                <a:headEnd/>
                <a:tailEnd/>
              </a:ln>
            </p:spPr>
            <p:txBody>
              <a:bodyPr/>
              <a:lstStyle/>
              <a:p>
                <a:endParaRPr lang="en-US"/>
              </a:p>
            </p:txBody>
          </p:sp>
          <p:sp>
            <p:nvSpPr>
              <p:cNvPr id="28" name="Line 26"/>
              <p:cNvSpPr>
                <a:spLocks noChangeShapeType="1"/>
              </p:cNvSpPr>
              <p:nvPr/>
            </p:nvSpPr>
            <p:spPr bwMode="auto">
              <a:xfrm>
                <a:off x="1807632" y="2497813"/>
                <a:ext cx="646659" cy="273029"/>
              </a:xfrm>
              <a:prstGeom prst="line">
                <a:avLst/>
              </a:prstGeom>
              <a:noFill/>
              <a:ln w="12700" cmpd="sng">
                <a:solidFill>
                  <a:srgbClr val="AD0101"/>
                </a:solidFill>
                <a:round/>
                <a:headEnd/>
                <a:tailEnd/>
              </a:ln>
            </p:spPr>
            <p:txBody>
              <a:bodyPr/>
              <a:lstStyle/>
              <a:p>
                <a:endParaRPr lang="en-US"/>
              </a:p>
            </p:txBody>
          </p:sp>
          <p:sp>
            <p:nvSpPr>
              <p:cNvPr id="29" name="Line 27"/>
              <p:cNvSpPr>
                <a:spLocks noChangeShapeType="1"/>
              </p:cNvSpPr>
              <p:nvPr/>
            </p:nvSpPr>
            <p:spPr bwMode="auto">
              <a:xfrm flipH="1">
                <a:off x="2451501" y="2545478"/>
                <a:ext cx="215189" cy="225387"/>
              </a:xfrm>
              <a:prstGeom prst="line">
                <a:avLst/>
              </a:prstGeom>
              <a:noFill/>
              <a:ln w="12700" cmpd="sng">
                <a:solidFill>
                  <a:srgbClr val="AD0101"/>
                </a:solidFill>
                <a:round/>
                <a:headEnd/>
                <a:tailEnd/>
              </a:ln>
            </p:spPr>
            <p:txBody>
              <a:bodyPr/>
              <a:lstStyle/>
              <a:p>
                <a:endParaRPr lang="en-US"/>
              </a:p>
            </p:txBody>
          </p:sp>
          <p:sp>
            <p:nvSpPr>
              <p:cNvPr id="30" name="Line 28"/>
              <p:cNvSpPr>
                <a:spLocks noChangeShapeType="1"/>
              </p:cNvSpPr>
              <p:nvPr/>
            </p:nvSpPr>
            <p:spPr bwMode="auto">
              <a:xfrm>
                <a:off x="1807633" y="2497813"/>
                <a:ext cx="848036" cy="50090"/>
              </a:xfrm>
              <a:prstGeom prst="line">
                <a:avLst/>
              </a:prstGeom>
              <a:noFill/>
              <a:ln w="12700" cmpd="sng">
                <a:solidFill>
                  <a:srgbClr val="AD0101"/>
                </a:solidFill>
                <a:prstDash val="dash"/>
                <a:round/>
                <a:headEnd/>
                <a:tailEnd/>
              </a:ln>
            </p:spPr>
            <p:txBody>
              <a:bodyPr/>
              <a:lstStyle/>
              <a:p>
                <a:endParaRPr lang="en-US"/>
              </a:p>
            </p:txBody>
          </p:sp>
          <p:sp>
            <p:nvSpPr>
              <p:cNvPr id="31" name="Line 29"/>
              <p:cNvSpPr>
                <a:spLocks noChangeShapeType="1"/>
              </p:cNvSpPr>
              <p:nvPr/>
            </p:nvSpPr>
            <p:spPr bwMode="auto">
              <a:xfrm flipV="1">
                <a:off x="1235172" y="2028424"/>
                <a:ext cx="983986" cy="1116919"/>
              </a:xfrm>
              <a:prstGeom prst="line">
                <a:avLst/>
              </a:prstGeom>
              <a:noFill/>
              <a:ln w="12700">
                <a:solidFill>
                  <a:srgbClr val="000000"/>
                </a:solidFill>
                <a:round/>
                <a:headEnd/>
                <a:tailEnd/>
              </a:ln>
            </p:spPr>
            <p:txBody>
              <a:bodyPr/>
              <a:lstStyle/>
              <a:p>
                <a:endParaRPr lang="en-US"/>
              </a:p>
            </p:txBody>
          </p:sp>
          <p:sp>
            <p:nvSpPr>
              <p:cNvPr id="32" name="Line 30"/>
              <p:cNvSpPr>
                <a:spLocks noChangeShapeType="1"/>
              </p:cNvSpPr>
              <p:nvPr/>
            </p:nvSpPr>
            <p:spPr bwMode="auto">
              <a:xfrm>
                <a:off x="1235172" y="3145343"/>
                <a:ext cx="1946660" cy="0"/>
              </a:xfrm>
              <a:prstGeom prst="line">
                <a:avLst/>
              </a:prstGeom>
              <a:noFill/>
              <a:ln w="9525">
                <a:solidFill>
                  <a:srgbClr val="000000"/>
                </a:solidFill>
                <a:prstDash val="dash"/>
                <a:round/>
                <a:headEnd/>
                <a:tailEnd/>
              </a:ln>
            </p:spPr>
            <p:txBody>
              <a:bodyPr/>
              <a:lstStyle/>
              <a:p>
                <a:endParaRPr lang="en-US"/>
              </a:p>
            </p:txBody>
          </p:sp>
          <p:sp>
            <p:nvSpPr>
              <p:cNvPr id="33" name="Line 31"/>
              <p:cNvSpPr>
                <a:spLocks noChangeShapeType="1"/>
              </p:cNvSpPr>
              <p:nvPr/>
            </p:nvSpPr>
            <p:spPr bwMode="auto">
              <a:xfrm flipH="1" flipV="1">
                <a:off x="2224302" y="2028020"/>
                <a:ext cx="957531" cy="1117323"/>
              </a:xfrm>
              <a:prstGeom prst="line">
                <a:avLst/>
              </a:prstGeom>
              <a:noFill/>
              <a:ln w="12700">
                <a:solidFill>
                  <a:srgbClr val="000000"/>
                </a:solidFill>
                <a:round/>
                <a:headEnd/>
                <a:tailEnd/>
              </a:ln>
            </p:spPr>
            <p:txBody>
              <a:bodyPr/>
              <a:lstStyle/>
              <a:p>
                <a:endParaRPr lang="en-US"/>
              </a:p>
            </p:txBody>
          </p:sp>
          <p:sp>
            <p:nvSpPr>
              <p:cNvPr id="25" name="Line 23"/>
              <p:cNvSpPr>
                <a:spLocks noChangeShapeType="1"/>
              </p:cNvSpPr>
              <p:nvPr/>
            </p:nvSpPr>
            <p:spPr bwMode="auto">
              <a:xfrm>
                <a:off x="2221363" y="2026000"/>
                <a:ext cx="500444" cy="1633570"/>
              </a:xfrm>
              <a:prstGeom prst="line">
                <a:avLst/>
              </a:prstGeom>
              <a:noFill/>
              <a:ln w="12700">
                <a:solidFill>
                  <a:srgbClr val="000000"/>
                </a:solidFill>
                <a:round/>
                <a:headEnd/>
                <a:tailEnd/>
              </a:ln>
            </p:spPr>
            <p:txBody>
              <a:bodyPr/>
              <a:lstStyle/>
              <a:p>
                <a:endParaRPr lang="en-US"/>
              </a:p>
            </p:txBody>
          </p:sp>
        </p:grpSp>
        <p:grpSp>
          <p:nvGrpSpPr>
            <p:cNvPr id="51" name="Group 50"/>
            <p:cNvGrpSpPr/>
            <p:nvPr/>
          </p:nvGrpSpPr>
          <p:grpSpPr>
            <a:xfrm>
              <a:off x="3941888" y="2013780"/>
              <a:ext cx="1946661" cy="1637206"/>
              <a:chOff x="3287624" y="2023402"/>
              <a:chExt cx="1946661" cy="1637206"/>
            </a:xfrm>
          </p:grpSpPr>
          <p:sp>
            <p:nvSpPr>
              <p:cNvPr id="41" name="Line 24"/>
              <p:cNvSpPr>
                <a:spLocks noChangeShapeType="1"/>
              </p:cNvSpPr>
              <p:nvPr/>
            </p:nvSpPr>
            <p:spPr bwMode="auto">
              <a:xfrm flipH="1">
                <a:off x="4776463" y="3142745"/>
                <a:ext cx="457822" cy="517863"/>
              </a:xfrm>
              <a:prstGeom prst="line">
                <a:avLst/>
              </a:prstGeom>
              <a:noFill/>
              <a:ln w="12700">
                <a:solidFill>
                  <a:srgbClr val="000000"/>
                </a:solidFill>
                <a:round/>
                <a:headEnd/>
                <a:tailEnd/>
              </a:ln>
            </p:spPr>
            <p:txBody>
              <a:bodyPr/>
              <a:lstStyle/>
              <a:p>
                <a:endParaRPr lang="en-US"/>
              </a:p>
            </p:txBody>
          </p:sp>
          <p:sp>
            <p:nvSpPr>
              <p:cNvPr id="43" name="Line 26"/>
              <p:cNvSpPr>
                <a:spLocks noChangeShapeType="1"/>
              </p:cNvSpPr>
              <p:nvPr/>
            </p:nvSpPr>
            <p:spPr bwMode="auto">
              <a:xfrm flipV="1">
                <a:off x="4020110" y="2625652"/>
                <a:ext cx="435506" cy="764286"/>
              </a:xfrm>
              <a:prstGeom prst="line">
                <a:avLst/>
              </a:prstGeom>
              <a:noFill/>
              <a:ln w="12700" cmpd="sng">
                <a:solidFill>
                  <a:srgbClr val="AD0101"/>
                </a:solidFill>
                <a:round/>
                <a:headEnd/>
                <a:tailEnd/>
              </a:ln>
            </p:spPr>
            <p:txBody>
              <a:bodyPr/>
              <a:lstStyle/>
              <a:p>
                <a:endParaRPr lang="en-US"/>
              </a:p>
            </p:txBody>
          </p:sp>
          <p:sp>
            <p:nvSpPr>
              <p:cNvPr id="44" name="Line 27"/>
              <p:cNvSpPr>
                <a:spLocks noChangeShapeType="1"/>
              </p:cNvSpPr>
              <p:nvPr/>
            </p:nvSpPr>
            <p:spPr bwMode="auto">
              <a:xfrm flipH="1">
                <a:off x="4458266" y="2542881"/>
                <a:ext cx="260877" cy="82810"/>
              </a:xfrm>
              <a:prstGeom prst="line">
                <a:avLst/>
              </a:prstGeom>
              <a:noFill/>
              <a:ln w="12700" cmpd="sng">
                <a:solidFill>
                  <a:srgbClr val="AD0101"/>
                </a:solidFill>
                <a:round/>
                <a:headEnd/>
                <a:tailEnd/>
              </a:ln>
            </p:spPr>
            <p:txBody>
              <a:bodyPr/>
              <a:lstStyle/>
              <a:p>
                <a:endParaRPr lang="en-US"/>
              </a:p>
            </p:txBody>
          </p:sp>
          <p:sp>
            <p:nvSpPr>
              <p:cNvPr id="45" name="Line 28"/>
              <p:cNvSpPr>
                <a:spLocks noChangeShapeType="1"/>
              </p:cNvSpPr>
              <p:nvPr/>
            </p:nvSpPr>
            <p:spPr bwMode="auto">
              <a:xfrm flipV="1">
                <a:off x="4470121" y="2545305"/>
                <a:ext cx="237999" cy="589638"/>
              </a:xfrm>
              <a:prstGeom prst="line">
                <a:avLst/>
              </a:prstGeom>
              <a:noFill/>
              <a:ln w="12700" cmpd="sng">
                <a:solidFill>
                  <a:srgbClr val="AD0101"/>
                </a:solidFill>
                <a:prstDash val="dash"/>
                <a:round/>
                <a:headEnd/>
                <a:tailEnd/>
              </a:ln>
            </p:spPr>
            <p:txBody>
              <a:bodyPr/>
              <a:lstStyle/>
              <a:p>
                <a:endParaRPr lang="en-US"/>
              </a:p>
            </p:txBody>
          </p:sp>
          <p:sp>
            <p:nvSpPr>
              <p:cNvPr id="46" name="Line 29"/>
              <p:cNvSpPr>
                <a:spLocks noChangeShapeType="1"/>
              </p:cNvSpPr>
              <p:nvPr/>
            </p:nvSpPr>
            <p:spPr bwMode="auto">
              <a:xfrm flipV="1">
                <a:off x="3287624" y="2025826"/>
                <a:ext cx="983986" cy="1116919"/>
              </a:xfrm>
              <a:prstGeom prst="line">
                <a:avLst/>
              </a:prstGeom>
              <a:noFill/>
              <a:ln w="12700">
                <a:solidFill>
                  <a:srgbClr val="000000"/>
                </a:solidFill>
                <a:round/>
                <a:headEnd/>
                <a:tailEnd/>
              </a:ln>
            </p:spPr>
            <p:txBody>
              <a:bodyPr/>
              <a:lstStyle/>
              <a:p>
                <a:endParaRPr lang="en-US"/>
              </a:p>
            </p:txBody>
          </p:sp>
          <p:sp>
            <p:nvSpPr>
              <p:cNvPr id="47" name="Line 30"/>
              <p:cNvSpPr>
                <a:spLocks noChangeShapeType="1"/>
              </p:cNvSpPr>
              <p:nvPr/>
            </p:nvSpPr>
            <p:spPr bwMode="auto">
              <a:xfrm>
                <a:off x="3287624" y="3142745"/>
                <a:ext cx="1946660" cy="0"/>
              </a:xfrm>
              <a:prstGeom prst="line">
                <a:avLst/>
              </a:prstGeom>
              <a:noFill/>
              <a:ln w="9525">
                <a:solidFill>
                  <a:srgbClr val="000000"/>
                </a:solidFill>
                <a:prstDash val="dash"/>
                <a:round/>
                <a:headEnd/>
                <a:tailEnd/>
              </a:ln>
            </p:spPr>
            <p:txBody>
              <a:bodyPr/>
              <a:lstStyle/>
              <a:p>
                <a:endParaRPr lang="en-US"/>
              </a:p>
            </p:txBody>
          </p:sp>
          <p:sp>
            <p:nvSpPr>
              <p:cNvPr id="48" name="Line 31"/>
              <p:cNvSpPr>
                <a:spLocks noChangeShapeType="1"/>
              </p:cNvSpPr>
              <p:nvPr/>
            </p:nvSpPr>
            <p:spPr bwMode="auto">
              <a:xfrm flipH="1" flipV="1">
                <a:off x="4276754" y="2025422"/>
                <a:ext cx="957531" cy="1117323"/>
              </a:xfrm>
              <a:prstGeom prst="line">
                <a:avLst/>
              </a:prstGeom>
              <a:noFill/>
              <a:ln w="12700">
                <a:solidFill>
                  <a:srgbClr val="000000"/>
                </a:solidFill>
                <a:round/>
                <a:headEnd/>
                <a:tailEnd/>
              </a:ln>
            </p:spPr>
            <p:txBody>
              <a:bodyPr/>
              <a:lstStyle/>
              <a:p>
                <a:endParaRPr lang="en-US"/>
              </a:p>
            </p:txBody>
          </p:sp>
          <p:sp>
            <p:nvSpPr>
              <p:cNvPr id="49" name="Line 23"/>
              <p:cNvSpPr>
                <a:spLocks noChangeShapeType="1"/>
              </p:cNvSpPr>
              <p:nvPr/>
            </p:nvSpPr>
            <p:spPr bwMode="auto">
              <a:xfrm>
                <a:off x="4273815" y="2023402"/>
                <a:ext cx="500444" cy="1633570"/>
              </a:xfrm>
              <a:prstGeom prst="line">
                <a:avLst/>
              </a:prstGeom>
              <a:noFill/>
              <a:ln w="12700">
                <a:solidFill>
                  <a:srgbClr val="000000"/>
                </a:solidFill>
                <a:round/>
                <a:headEnd/>
                <a:tailEnd/>
              </a:ln>
            </p:spPr>
            <p:txBody>
              <a:bodyPr/>
              <a:lstStyle/>
              <a:p>
                <a:endParaRPr lang="en-US"/>
              </a:p>
            </p:txBody>
          </p:sp>
          <p:sp>
            <p:nvSpPr>
              <p:cNvPr id="50" name="Line 28"/>
              <p:cNvSpPr>
                <a:spLocks noChangeShapeType="1"/>
              </p:cNvSpPr>
              <p:nvPr/>
            </p:nvSpPr>
            <p:spPr bwMode="auto">
              <a:xfrm flipV="1">
                <a:off x="4016832" y="3139942"/>
                <a:ext cx="458290" cy="256282"/>
              </a:xfrm>
              <a:prstGeom prst="line">
                <a:avLst/>
              </a:prstGeom>
              <a:noFill/>
              <a:ln w="12700" cmpd="sng">
                <a:solidFill>
                  <a:srgbClr val="AD0101"/>
                </a:solidFill>
                <a:prstDash val="dash"/>
                <a:round/>
                <a:headEnd/>
                <a:tailEnd/>
              </a:ln>
            </p:spPr>
            <p:txBody>
              <a:bodyPr/>
              <a:lstStyle/>
              <a:p>
                <a:endParaRPr lang="en-US"/>
              </a:p>
            </p:txBody>
          </p:sp>
          <p:sp>
            <p:nvSpPr>
              <p:cNvPr id="42" name="Line 25"/>
              <p:cNvSpPr>
                <a:spLocks noChangeShapeType="1"/>
              </p:cNvSpPr>
              <p:nvPr/>
            </p:nvSpPr>
            <p:spPr bwMode="auto">
              <a:xfrm>
                <a:off x="3287624" y="3142745"/>
                <a:ext cx="1488839" cy="517863"/>
              </a:xfrm>
              <a:prstGeom prst="line">
                <a:avLst/>
              </a:prstGeom>
              <a:noFill/>
              <a:ln w="12700">
                <a:solidFill>
                  <a:srgbClr val="000000"/>
                </a:solidFill>
                <a:round/>
                <a:headEnd/>
                <a:tailEnd/>
              </a:ln>
            </p:spPr>
            <p:txBody>
              <a:bodyPr/>
              <a:lstStyle/>
              <a:p>
                <a:endParaRPr lang="en-US"/>
              </a:p>
            </p:txBody>
          </p:sp>
        </p:grpSp>
        <p:sp>
          <p:nvSpPr>
            <p:cNvPr id="52" name="TextBox 51"/>
            <p:cNvSpPr txBox="1"/>
            <p:nvPr/>
          </p:nvSpPr>
          <p:spPr>
            <a:xfrm>
              <a:off x="885176" y="2107193"/>
              <a:ext cx="1475184" cy="584776"/>
            </a:xfrm>
            <a:prstGeom prst="rect">
              <a:avLst/>
            </a:prstGeom>
            <a:noFill/>
          </p:spPr>
          <p:txBody>
            <a:bodyPr wrap="none" rtlCol="0">
              <a:spAutoFit/>
            </a:bodyPr>
            <a:lstStyle/>
            <a:p>
              <a:r>
                <a:rPr lang="en-US" sz="1600" dirty="0" smtClean="0">
                  <a:solidFill>
                    <a:schemeClr val="accent1"/>
                  </a:solidFill>
                  <a:latin typeface="Calibri"/>
                  <a:cs typeface="Calibri"/>
                </a:rPr>
                <a:t>1 </a:t>
              </a:r>
              <a:r>
                <a:rPr lang="en-US" sz="1600" dirty="0" err="1" smtClean="0">
                  <a:solidFill>
                    <a:schemeClr val="accent1"/>
                  </a:solidFill>
                  <a:latin typeface="Calibri"/>
                  <a:cs typeface="Calibri"/>
                </a:rPr>
                <a:t>tet</a:t>
              </a:r>
              <a:r>
                <a:rPr lang="en-US" sz="1600" dirty="0" smtClean="0">
                  <a:solidFill>
                    <a:schemeClr val="accent1"/>
                  </a:solidFill>
                  <a:latin typeface="Calibri"/>
                  <a:cs typeface="Calibri"/>
                </a:rPr>
                <a:t> + 1 wedge</a:t>
              </a:r>
            </a:p>
            <a:p>
              <a:r>
                <a:rPr lang="en-US" sz="1600" dirty="0" smtClean="0">
                  <a:solidFill>
                    <a:schemeClr val="accent1"/>
                  </a:solidFill>
                  <a:latin typeface="Calibri"/>
                  <a:cs typeface="Calibri"/>
                </a:rPr>
                <a:t>3 quad faces</a:t>
              </a:r>
              <a:endParaRPr lang="en-US" sz="1600" dirty="0">
                <a:solidFill>
                  <a:schemeClr val="accent1"/>
                </a:solidFill>
                <a:latin typeface="Calibri"/>
                <a:cs typeface="Calibri"/>
              </a:endParaRPr>
            </a:p>
          </p:txBody>
        </p:sp>
        <p:sp>
          <p:nvSpPr>
            <p:cNvPr id="53" name="TextBox 52"/>
            <p:cNvSpPr txBox="1"/>
            <p:nvPr/>
          </p:nvSpPr>
          <p:spPr>
            <a:xfrm>
              <a:off x="5405734" y="2105644"/>
              <a:ext cx="1236236" cy="584776"/>
            </a:xfrm>
            <a:prstGeom prst="rect">
              <a:avLst/>
            </a:prstGeom>
            <a:noFill/>
          </p:spPr>
          <p:txBody>
            <a:bodyPr wrap="none" rtlCol="0">
              <a:spAutoFit/>
            </a:bodyPr>
            <a:lstStyle/>
            <a:p>
              <a:r>
                <a:rPr lang="en-US" sz="1600" dirty="0" smtClean="0">
                  <a:solidFill>
                    <a:schemeClr val="accent1"/>
                  </a:solidFill>
                  <a:latin typeface="Calibri"/>
                  <a:cs typeface="Calibri"/>
                </a:rPr>
                <a:t>2 wedges</a:t>
              </a:r>
            </a:p>
            <a:p>
              <a:r>
                <a:rPr lang="en-US" sz="1600" dirty="0" smtClean="0">
                  <a:solidFill>
                    <a:schemeClr val="accent1"/>
                  </a:solidFill>
                  <a:latin typeface="Calibri"/>
                  <a:cs typeface="Calibri"/>
                </a:rPr>
                <a:t>5 quad faces</a:t>
              </a:r>
              <a:endParaRPr lang="en-US" sz="1600" dirty="0">
                <a:solidFill>
                  <a:schemeClr val="accent1"/>
                </a:solidFill>
                <a:latin typeface="Calibri"/>
                <a:cs typeface="Calibri"/>
              </a:endParaRPr>
            </a:p>
          </p:txBody>
        </p:sp>
      </p:grpSp>
      <p:grpSp>
        <p:nvGrpSpPr>
          <p:cNvPr id="85" name="Group 84"/>
          <p:cNvGrpSpPr/>
          <p:nvPr/>
        </p:nvGrpSpPr>
        <p:grpSpPr>
          <a:xfrm>
            <a:off x="6868859" y="1801515"/>
            <a:ext cx="1736373" cy="4500673"/>
            <a:chOff x="6868859" y="1801515"/>
            <a:chExt cx="1736373" cy="4500673"/>
          </a:xfrm>
        </p:grpSpPr>
        <p:grpSp>
          <p:nvGrpSpPr>
            <p:cNvPr id="55" name="Group 4"/>
            <p:cNvGrpSpPr>
              <a:grpSpLocks/>
            </p:cNvGrpSpPr>
            <p:nvPr/>
          </p:nvGrpSpPr>
          <p:grpSpPr bwMode="auto">
            <a:xfrm>
              <a:off x="7055152" y="4053528"/>
              <a:ext cx="1247394" cy="1828800"/>
              <a:chOff x="4763" y="3119"/>
              <a:chExt cx="2101" cy="3702"/>
            </a:xfrm>
          </p:grpSpPr>
          <p:sp>
            <p:nvSpPr>
              <p:cNvPr id="56" name="Line 5"/>
              <p:cNvSpPr>
                <a:spLocks noChangeShapeType="1"/>
              </p:cNvSpPr>
              <p:nvPr/>
            </p:nvSpPr>
            <p:spPr bwMode="auto">
              <a:xfrm>
                <a:off x="4763" y="3119"/>
                <a:ext cx="2100" cy="0"/>
              </a:xfrm>
              <a:prstGeom prst="line">
                <a:avLst/>
              </a:prstGeom>
              <a:noFill/>
              <a:ln w="12700">
                <a:solidFill>
                  <a:srgbClr val="000000"/>
                </a:solidFill>
                <a:round/>
                <a:headEnd/>
                <a:tailEnd/>
              </a:ln>
            </p:spPr>
            <p:txBody>
              <a:bodyPr/>
              <a:lstStyle/>
              <a:p>
                <a:endParaRPr lang="en-US"/>
              </a:p>
            </p:txBody>
          </p:sp>
          <p:sp>
            <p:nvSpPr>
              <p:cNvPr id="57" name="Line 6"/>
              <p:cNvSpPr>
                <a:spLocks noChangeShapeType="1"/>
              </p:cNvSpPr>
              <p:nvPr/>
            </p:nvSpPr>
            <p:spPr bwMode="auto">
              <a:xfrm>
                <a:off x="4763" y="3119"/>
                <a:ext cx="0" cy="2931"/>
              </a:xfrm>
              <a:prstGeom prst="line">
                <a:avLst/>
              </a:prstGeom>
              <a:noFill/>
              <a:ln w="12700">
                <a:solidFill>
                  <a:srgbClr val="000000"/>
                </a:solidFill>
                <a:round/>
                <a:headEnd/>
                <a:tailEnd/>
              </a:ln>
            </p:spPr>
            <p:txBody>
              <a:bodyPr/>
              <a:lstStyle/>
              <a:p>
                <a:endParaRPr lang="en-US"/>
              </a:p>
            </p:txBody>
          </p:sp>
          <p:sp>
            <p:nvSpPr>
              <p:cNvPr id="58" name="Line 7"/>
              <p:cNvSpPr>
                <a:spLocks noChangeShapeType="1"/>
              </p:cNvSpPr>
              <p:nvPr/>
            </p:nvSpPr>
            <p:spPr bwMode="auto">
              <a:xfrm>
                <a:off x="6863" y="3119"/>
                <a:ext cx="1" cy="2930"/>
              </a:xfrm>
              <a:prstGeom prst="line">
                <a:avLst/>
              </a:prstGeom>
              <a:noFill/>
              <a:ln w="12700">
                <a:solidFill>
                  <a:srgbClr val="000000"/>
                </a:solidFill>
                <a:round/>
                <a:headEnd/>
                <a:tailEnd/>
              </a:ln>
            </p:spPr>
            <p:txBody>
              <a:bodyPr/>
              <a:lstStyle/>
              <a:p>
                <a:endParaRPr lang="en-US"/>
              </a:p>
            </p:txBody>
          </p:sp>
          <p:sp>
            <p:nvSpPr>
              <p:cNvPr id="59" name="Line 8"/>
              <p:cNvSpPr>
                <a:spLocks noChangeShapeType="1"/>
              </p:cNvSpPr>
              <p:nvPr/>
            </p:nvSpPr>
            <p:spPr bwMode="auto">
              <a:xfrm flipH="1">
                <a:off x="6113" y="6050"/>
                <a:ext cx="750" cy="771"/>
              </a:xfrm>
              <a:prstGeom prst="line">
                <a:avLst/>
              </a:prstGeom>
              <a:noFill/>
              <a:ln w="12700">
                <a:solidFill>
                  <a:srgbClr val="000000"/>
                </a:solidFill>
                <a:round/>
                <a:headEnd/>
                <a:tailEnd/>
              </a:ln>
            </p:spPr>
            <p:txBody>
              <a:bodyPr/>
              <a:lstStyle/>
              <a:p>
                <a:endParaRPr lang="en-US"/>
              </a:p>
            </p:txBody>
          </p:sp>
          <p:sp>
            <p:nvSpPr>
              <p:cNvPr id="60" name="Line 9"/>
              <p:cNvSpPr>
                <a:spLocks noChangeShapeType="1"/>
              </p:cNvSpPr>
              <p:nvPr/>
            </p:nvSpPr>
            <p:spPr bwMode="auto">
              <a:xfrm flipH="1" flipV="1">
                <a:off x="4763" y="6050"/>
                <a:ext cx="1350" cy="771"/>
              </a:xfrm>
              <a:prstGeom prst="line">
                <a:avLst/>
              </a:prstGeom>
              <a:noFill/>
              <a:ln w="12700">
                <a:solidFill>
                  <a:srgbClr val="000000"/>
                </a:solidFill>
                <a:round/>
                <a:headEnd/>
                <a:tailEnd/>
              </a:ln>
            </p:spPr>
            <p:txBody>
              <a:bodyPr/>
              <a:lstStyle/>
              <a:p>
                <a:endParaRPr lang="en-US"/>
              </a:p>
            </p:txBody>
          </p:sp>
          <p:sp>
            <p:nvSpPr>
              <p:cNvPr id="61" name="Line 10"/>
              <p:cNvSpPr>
                <a:spLocks noChangeShapeType="1"/>
              </p:cNvSpPr>
              <p:nvPr/>
            </p:nvSpPr>
            <p:spPr bwMode="auto">
              <a:xfrm>
                <a:off x="4763" y="6050"/>
                <a:ext cx="2100" cy="0"/>
              </a:xfrm>
              <a:prstGeom prst="line">
                <a:avLst/>
              </a:prstGeom>
              <a:noFill/>
              <a:ln w="9525">
                <a:solidFill>
                  <a:srgbClr val="000000"/>
                </a:solidFill>
                <a:prstDash val="dash"/>
                <a:round/>
                <a:headEnd/>
                <a:tailEnd/>
              </a:ln>
            </p:spPr>
            <p:txBody>
              <a:bodyPr/>
              <a:lstStyle/>
              <a:p>
                <a:endParaRPr lang="en-US"/>
              </a:p>
            </p:txBody>
          </p:sp>
          <p:sp>
            <p:nvSpPr>
              <p:cNvPr id="62" name="Line 11"/>
              <p:cNvSpPr>
                <a:spLocks noChangeShapeType="1"/>
              </p:cNvSpPr>
              <p:nvPr/>
            </p:nvSpPr>
            <p:spPr bwMode="auto">
              <a:xfrm flipH="1">
                <a:off x="6113" y="3119"/>
                <a:ext cx="750" cy="771"/>
              </a:xfrm>
              <a:prstGeom prst="line">
                <a:avLst/>
              </a:prstGeom>
              <a:noFill/>
              <a:ln w="12700">
                <a:solidFill>
                  <a:srgbClr val="000000"/>
                </a:solidFill>
                <a:round/>
                <a:headEnd/>
                <a:tailEnd/>
              </a:ln>
            </p:spPr>
            <p:txBody>
              <a:bodyPr/>
              <a:lstStyle/>
              <a:p>
                <a:endParaRPr lang="en-US"/>
              </a:p>
            </p:txBody>
          </p:sp>
          <p:sp>
            <p:nvSpPr>
              <p:cNvPr id="63" name="Line 12"/>
              <p:cNvSpPr>
                <a:spLocks noChangeShapeType="1"/>
              </p:cNvSpPr>
              <p:nvPr/>
            </p:nvSpPr>
            <p:spPr bwMode="auto">
              <a:xfrm flipH="1" flipV="1">
                <a:off x="4763" y="3119"/>
                <a:ext cx="1350" cy="771"/>
              </a:xfrm>
              <a:prstGeom prst="line">
                <a:avLst/>
              </a:prstGeom>
              <a:noFill/>
              <a:ln w="12700">
                <a:solidFill>
                  <a:srgbClr val="000000"/>
                </a:solidFill>
                <a:round/>
                <a:headEnd/>
                <a:tailEnd/>
              </a:ln>
            </p:spPr>
            <p:txBody>
              <a:bodyPr/>
              <a:lstStyle/>
              <a:p>
                <a:endParaRPr lang="en-US"/>
              </a:p>
            </p:txBody>
          </p:sp>
          <p:sp>
            <p:nvSpPr>
              <p:cNvPr id="64" name="Line 13"/>
              <p:cNvSpPr>
                <a:spLocks noChangeShapeType="1"/>
              </p:cNvSpPr>
              <p:nvPr/>
            </p:nvSpPr>
            <p:spPr bwMode="auto">
              <a:xfrm>
                <a:off x="4763" y="3119"/>
                <a:ext cx="2100" cy="1"/>
              </a:xfrm>
              <a:prstGeom prst="line">
                <a:avLst/>
              </a:prstGeom>
              <a:noFill/>
              <a:ln w="12700">
                <a:solidFill>
                  <a:srgbClr val="000000"/>
                </a:solidFill>
                <a:round/>
                <a:headEnd/>
                <a:tailEnd/>
              </a:ln>
            </p:spPr>
            <p:txBody>
              <a:bodyPr/>
              <a:lstStyle/>
              <a:p>
                <a:endParaRPr lang="en-US"/>
              </a:p>
            </p:txBody>
          </p:sp>
          <p:sp>
            <p:nvSpPr>
              <p:cNvPr id="65" name="Line 14"/>
              <p:cNvSpPr>
                <a:spLocks noChangeShapeType="1"/>
              </p:cNvSpPr>
              <p:nvPr/>
            </p:nvSpPr>
            <p:spPr bwMode="auto">
              <a:xfrm>
                <a:off x="6113" y="3890"/>
                <a:ext cx="0" cy="2931"/>
              </a:xfrm>
              <a:prstGeom prst="line">
                <a:avLst/>
              </a:prstGeom>
              <a:noFill/>
              <a:ln w="12700">
                <a:solidFill>
                  <a:srgbClr val="000000"/>
                </a:solidFill>
                <a:round/>
                <a:headEnd/>
                <a:tailEnd/>
              </a:ln>
            </p:spPr>
            <p:txBody>
              <a:bodyPr/>
              <a:lstStyle/>
              <a:p>
                <a:endParaRPr lang="en-US"/>
              </a:p>
            </p:txBody>
          </p:sp>
          <p:sp>
            <p:nvSpPr>
              <p:cNvPr id="66" name="Line 15"/>
              <p:cNvSpPr>
                <a:spLocks noChangeShapeType="1"/>
              </p:cNvSpPr>
              <p:nvPr/>
            </p:nvSpPr>
            <p:spPr bwMode="auto">
              <a:xfrm>
                <a:off x="4763" y="3119"/>
                <a:ext cx="1350" cy="3702"/>
              </a:xfrm>
              <a:prstGeom prst="line">
                <a:avLst/>
              </a:prstGeom>
              <a:noFill/>
              <a:ln w="12700">
                <a:solidFill>
                  <a:srgbClr val="3279DD"/>
                </a:solidFill>
                <a:round/>
                <a:headEnd/>
                <a:tailEnd/>
              </a:ln>
            </p:spPr>
            <p:txBody>
              <a:bodyPr/>
              <a:lstStyle/>
              <a:p>
                <a:endParaRPr lang="en-US"/>
              </a:p>
            </p:txBody>
          </p:sp>
          <p:sp>
            <p:nvSpPr>
              <p:cNvPr id="67" name="Line 16"/>
              <p:cNvSpPr>
                <a:spLocks noChangeShapeType="1"/>
              </p:cNvSpPr>
              <p:nvPr/>
            </p:nvSpPr>
            <p:spPr bwMode="auto">
              <a:xfrm>
                <a:off x="6113" y="3890"/>
                <a:ext cx="750" cy="2160"/>
              </a:xfrm>
              <a:prstGeom prst="line">
                <a:avLst/>
              </a:prstGeom>
              <a:noFill/>
              <a:ln w="12700">
                <a:solidFill>
                  <a:srgbClr val="3279DD"/>
                </a:solidFill>
                <a:round/>
                <a:headEnd/>
                <a:tailEnd/>
              </a:ln>
            </p:spPr>
            <p:txBody>
              <a:bodyPr/>
              <a:lstStyle/>
              <a:p>
                <a:endParaRPr lang="en-US"/>
              </a:p>
            </p:txBody>
          </p:sp>
          <p:sp>
            <p:nvSpPr>
              <p:cNvPr id="68" name="Line 17"/>
              <p:cNvSpPr>
                <a:spLocks noChangeShapeType="1"/>
              </p:cNvSpPr>
              <p:nvPr/>
            </p:nvSpPr>
            <p:spPr bwMode="auto">
              <a:xfrm flipH="1">
                <a:off x="4763" y="3119"/>
                <a:ext cx="2100" cy="2931"/>
              </a:xfrm>
              <a:prstGeom prst="line">
                <a:avLst/>
              </a:prstGeom>
              <a:noFill/>
              <a:ln w="9525">
                <a:solidFill>
                  <a:srgbClr val="3279DD"/>
                </a:solidFill>
                <a:prstDash val="dash"/>
                <a:round/>
                <a:headEnd/>
                <a:tailEnd/>
              </a:ln>
            </p:spPr>
            <p:txBody>
              <a:bodyPr/>
              <a:lstStyle/>
              <a:p>
                <a:endParaRPr lang="en-US"/>
              </a:p>
            </p:txBody>
          </p:sp>
        </p:grpSp>
        <p:grpSp>
          <p:nvGrpSpPr>
            <p:cNvPr id="69" name="Group 54"/>
            <p:cNvGrpSpPr>
              <a:grpSpLocks/>
            </p:cNvGrpSpPr>
            <p:nvPr/>
          </p:nvGrpSpPr>
          <p:grpSpPr bwMode="auto">
            <a:xfrm>
              <a:off x="7056718" y="1801515"/>
              <a:ext cx="1247394" cy="1828800"/>
              <a:chOff x="4763" y="3119"/>
              <a:chExt cx="2101" cy="3702"/>
            </a:xfrm>
          </p:grpSpPr>
          <p:sp>
            <p:nvSpPr>
              <p:cNvPr id="70" name="Line 55"/>
              <p:cNvSpPr>
                <a:spLocks noChangeShapeType="1"/>
              </p:cNvSpPr>
              <p:nvPr/>
            </p:nvSpPr>
            <p:spPr bwMode="auto">
              <a:xfrm>
                <a:off x="4763" y="3119"/>
                <a:ext cx="2100" cy="0"/>
              </a:xfrm>
              <a:prstGeom prst="line">
                <a:avLst/>
              </a:prstGeom>
              <a:noFill/>
              <a:ln w="12700">
                <a:solidFill>
                  <a:srgbClr val="000000"/>
                </a:solidFill>
                <a:round/>
                <a:headEnd/>
                <a:tailEnd/>
              </a:ln>
            </p:spPr>
            <p:txBody>
              <a:bodyPr/>
              <a:lstStyle/>
              <a:p>
                <a:endParaRPr lang="en-US"/>
              </a:p>
            </p:txBody>
          </p:sp>
          <p:sp>
            <p:nvSpPr>
              <p:cNvPr id="71" name="Line 56"/>
              <p:cNvSpPr>
                <a:spLocks noChangeShapeType="1"/>
              </p:cNvSpPr>
              <p:nvPr/>
            </p:nvSpPr>
            <p:spPr bwMode="auto">
              <a:xfrm>
                <a:off x="4763" y="3119"/>
                <a:ext cx="0" cy="2931"/>
              </a:xfrm>
              <a:prstGeom prst="line">
                <a:avLst/>
              </a:prstGeom>
              <a:noFill/>
              <a:ln w="12700">
                <a:solidFill>
                  <a:srgbClr val="000000"/>
                </a:solidFill>
                <a:round/>
                <a:headEnd/>
                <a:tailEnd/>
              </a:ln>
            </p:spPr>
            <p:txBody>
              <a:bodyPr/>
              <a:lstStyle/>
              <a:p>
                <a:endParaRPr lang="en-US"/>
              </a:p>
            </p:txBody>
          </p:sp>
          <p:sp>
            <p:nvSpPr>
              <p:cNvPr id="72" name="Line 57"/>
              <p:cNvSpPr>
                <a:spLocks noChangeShapeType="1"/>
              </p:cNvSpPr>
              <p:nvPr/>
            </p:nvSpPr>
            <p:spPr bwMode="auto">
              <a:xfrm>
                <a:off x="6863" y="3119"/>
                <a:ext cx="1" cy="2930"/>
              </a:xfrm>
              <a:prstGeom prst="line">
                <a:avLst/>
              </a:prstGeom>
              <a:noFill/>
              <a:ln w="12700">
                <a:solidFill>
                  <a:srgbClr val="000000"/>
                </a:solidFill>
                <a:round/>
                <a:headEnd/>
                <a:tailEnd/>
              </a:ln>
            </p:spPr>
            <p:txBody>
              <a:bodyPr/>
              <a:lstStyle/>
              <a:p>
                <a:endParaRPr lang="en-US"/>
              </a:p>
            </p:txBody>
          </p:sp>
          <p:sp>
            <p:nvSpPr>
              <p:cNvPr id="73" name="Line 58"/>
              <p:cNvSpPr>
                <a:spLocks noChangeShapeType="1"/>
              </p:cNvSpPr>
              <p:nvPr/>
            </p:nvSpPr>
            <p:spPr bwMode="auto">
              <a:xfrm flipH="1">
                <a:off x="6113" y="6050"/>
                <a:ext cx="750" cy="771"/>
              </a:xfrm>
              <a:prstGeom prst="line">
                <a:avLst/>
              </a:prstGeom>
              <a:noFill/>
              <a:ln w="12700">
                <a:solidFill>
                  <a:srgbClr val="000000"/>
                </a:solidFill>
                <a:round/>
                <a:headEnd/>
                <a:tailEnd/>
              </a:ln>
            </p:spPr>
            <p:txBody>
              <a:bodyPr/>
              <a:lstStyle/>
              <a:p>
                <a:endParaRPr lang="en-US"/>
              </a:p>
            </p:txBody>
          </p:sp>
          <p:sp>
            <p:nvSpPr>
              <p:cNvPr id="74" name="Line 59"/>
              <p:cNvSpPr>
                <a:spLocks noChangeShapeType="1"/>
              </p:cNvSpPr>
              <p:nvPr/>
            </p:nvSpPr>
            <p:spPr bwMode="auto">
              <a:xfrm flipH="1" flipV="1">
                <a:off x="4763" y="6050"/>
                <a:ext cx="1350" cy="771"/>
              </a:xfrm>
              <a:prstGeom prst="line">
                <a:avLst/>
              </a:prstGeom>
              <a:noFill/>
              <a:ln w="12700">
                <a:solidFill>
                  <a:srgbClr val="000000"/>
                </a:solidFill>
                <a:round/>
                <a:headEnd/>
                <a:tailEnd/>
              </a:ln>
            </p:spPr>
            <p:txBody>
              <a:bodyPr/>
              <a:lstStyle/>
              <a:p>
                <a:endParaRPr lang="en-US"/>
              </a:p>
            </p:txBody>
          </p:sp>
          <p:sp>
            <p:nvSpPr>
              <p:cNvPr id="75" name="Line 60"/>
              <p:cNvSpPr>
                <a:spLocks noChangeShapeType="1"/>
              </p:cNvSpPr>
              <p:nvPr/>
            </p:nvSpPr>
            <p:spPr bwMode="auto">
              <a:xfrm>
                <a:off x="4763" y="6050"/>
                <a:ext cx="2100" cy="0"/>
              </a:xfrm>
              <a:prstGeom prst="line">
                <a:avLst/>
              </a:prstGeom>
              <a:noFill/>
              <a:ln w="9525">
                <a:solidFill>
                  <a:srgbClr val="000000"/>
                </a:solidFill>
                <a:prstDash val="dash"/>
                <a:round/>
                <a:headEnd/>
                <a:tailEnd/>
              </a:ln>
            </p:spPr>
            <p:txBody>
              <a:bodyPr/>
              <a:lstStyle/>
              <a:p>
                <a:endParaRPr lang="en-US"/>
              </a:p>
            </p:txBody>
          </p:sp>
          <p:sp>
            <p:nvSpPr>
              <p:cNvPr id="76" name="Line 61"/>
              <p:cNvSpPr>
                <a:spLocks noChangeShapeType="1"/>
              </p:cNvSpPr>
              <p:nvPr/>
            </p:nvSpPr>
            <p:spPr bwMode="auto">
              <a:xfrm flipH="1">
                <a:off x="6113" y="3119"/>
                <a:ext cx="750" cy="771"/>
              </a:xfrm>
              <a:prstGeom prst="line">
                <a:avLst/>
              </a:prstGeom>
              <a:noFill/>
              <a:ln w="12700">
                <a:solidFill>
                  <a:srgbClr val="000000"/>
                </a:solidFill>
                <a:round/>
                <a:headEnd/>
                <a:tailEnd/>
              </a:ln>
            </p:spPr>
            <p:txBody>
              <a:bodyPr/>
              <a:lstStyle/>
              <a:p>
                <a:endParaRPr lang="en-US"/>
              </a:p>
            </p:txBody>
          </p:sp>
          <p:sp>
            <p:nvSpPr>
              <p:cNvPr id="77" name="Line 62"/>
              <p:cNvSpPr>
                <a:spLocks noChangeShapeType="1"/>
              </p:cNvSpPr>
              <p:nvPr/>
            </p:nvSpPr>
            <p:spPr bwMode="auto">
              <a:xfrm flipH="1" flipV="1">
                <a:off x="4763" y="3119"/>
                <a:ext cx="1350" cy="771"/>
              </a:xfrm>
              <a:prstGeom prst="line">
                <a:avLst/>
              </a:prstGeom>
              <a:noFill/>
              <a:ln w="12700">
                <a:solidFill>
                  <a:srgbClr val="000000"/>
                </a:solidFill>
                <a:round/>
                <a:headEnd/>
                <a:tailEnd/>
              </a:ln>
            </p:spPr>
            <p:txBody>
              <a:bodyPr/>
              <a:lstStyle/>
              <a:p>
                <a:endParaRPr lang="en-US"/>
              </a:p>
            </p:txBody>
          </p:sp>
          <p:sp>
            <p:nvSpPr>
              <p:cNvPr id="78" name="Line 63"/>
              <p:cNvSpPr>
                <a:spLocks noChangeShapeType="1"/>
              </p:cNvSpPr>
              <p:nvPr/>
            </p:nvSpPr>
            <p:spPr bwMode="auto">
              <a:xfrm>
                <a:off x="4763" y="3119"/>
                <a:ext cx="2100" cy="1"/>
              </a:xfrm>
              <a:prstGeom prst="line">
                <a:avLst/>
              </a:prstGeom>
              <a:noFill/>
              <a:ln w="12700">
                <a:solidFill>
                  <a:srgbClr val="000000"/>
                </a:solidFill>
                <a:round/>
                <a:headEnd/>
                <a:tailEnd/>
              </a:ln>
            </p:spPr>
            <p:txBody>
              <a:bodyPr/>
              <a:lstStyle/>
              <a:p>
                <a:endParaRPr lang="en-US"/>
              </a:p>
            </p:txBody>
          </p:sp>
          <p:sp>
            <p:nvSpPr>
              <p:cNvPr id="79" name="Line 64"/>
              <p:cNvSpPr>
                <a:spLocks noChangeShapeType="1"/>
              </p:cNvSpPr>
              <p:nvPr/>
            </p:nvSpPr>
            <p:spPr bwMode="auto">
              <a:xfrm>
                <a:off x="6113" y="3890"/>
                <a:ext cx="0" cy="2931"/>
              </a:xfrm>
              <a:prstGeom prst="line">
                <a:avLst/>
              </a:prstGeom>
              <a:noFill/>
              <a:ln w="12700">
                <a:solidFill>
                  <a:srgbClr val="000000"/>
                </a:solidFill>
                <a:round/>
                <a:headEnd/>
                <a:tailEnd/>
              </a:ln>
            </p:spPr>
            <p:txBody>
              <a:bodyPr/>
              <a:lstStyle/>
              <a:p>
                <a:endParaRPr lang="en-US"/>
              </a:p>
            </p:txBody>
          </p:sp>
          <p:sp>
            <p:nvSpPr>
              <p:cNvPr id="80" name="Line 65"/>
              <p:cNvSpPr>
                <a:spLocks noChangeShapeType="1"/>
              </p:cNvSpPr>
              <p:nvPr/>
            </p:nvSpPr>
            <p:spPr bwMode="auto">
              <a:xfrm>
                <a:off x="4763" y="3119"/>
                <a:ext cx="1350" cy="3702"/>
              </a:xfrm>
              <a:prstGeom prst="line">
                <a:avLst/>
              </a:prstGeom>
              <a:noFill/>
              <a:ln w="12700">
                <a:solidFill>
                  <a:schemeClr val="accent5">
                    <a:lumMod val="60000"/>
                    <a:lumOff val="40000"/>
                  </a:schemeClr>
                </a:solidFill>
                <a:round/>
                <a:headEnd/>
                <a:tailEnd/>
              </a:ln>
            </p:spPr>
            <p:txBody>
              <a:bodyPr/>
              <a:lstStyle/>
              <a:p>
                <a:endParaRPr lang="en-US"/>
              </a:p>
            </p:txBody>
          </p:sp>
          <p:sp>
            <p:nvSpPr>
              <p:cNvPr id="81" name="Line 66"/>
              <p:cNvSpPr>
                <a:spLocks noChangeShapeType="1"/>
              </p:cNvSpPr>
              <p:nvPr/>
            </p:nvSpPr>
            <p:spPr bwMode="auto">
              <a:xfrm>
                <a:off x="4763" y="3119"/>
                <a:ext cx="2100" cy="2931"/>
              </a:xfrm>
              <a:prstGeom prst="line">
                <a:avLst/>
              </a:prstGeom>
              <a:noFill/>
              <a:ln w="9525">
                <a:solidFill>
                  <a:srgbClr val="3279DD"/>
                </a:solidFill>
                <a:prstDash val="dash"/>
                <a:round/>
                <a:headEnd/>
                <a:tailEnd/>
              </a:ln>
            </p:spPr>
            <p:txBody>
              <a:bodyPr/>
              <a:lstStyle/>
              <a:p>
                <a:endParaRPr lang="en-US"/>
              </a:p>
            </p:txBody>
          </p:sp>
          <p:sp>
            <p:nvSpPr>
              <p:cNvPr id="82" name="Line 67"/>
              <p:cNvSpPr>
                <a:spLocks noChangeShapeType="1"/>
              </p:cNvSpPr>
              <p:nvPr/>
            </p:nvSpPr>
            <p:spPr bwMode="auto">
              <a:xfrm flipV="1">
                <a:off x="6113" y="3119"/>
                <a:ext cx="750" cy="3702"/>
              </a:xfrm>
              <a:prstGeom prst="line">
                <a:avLst/>
              </a:prstGeom>
              <a:noFill/>
              <a:ln w="12700">
                <a:solidFill>
                  <a:srgbClr val="3279DD"/>
                </a:solidFill>
                <a:round/>
                <a:headEnd/>
                <a:tailEnd/>
              </a:ln>
            </p:spPr>
            <p:txBody>
              <a:bodyPr/>
              <a:lstStyle/>
              <a:p>
                <a:endParaRPr lang="en-US"/>
              </a:p>
            </p:txBody>
          </p:sp>
        </p:grpSp>
        <p:sp>
          <p:nvSpPr>
            <p:cNvPr id="83" name="Text Box 68"/>
            <p:cNvSpPr txBox="1">
              <a:spLocks noChangeArrowheads="1"/>
            </p:cNvSpPr>
            <p:nvPr/>
          </p:nvSpPr>
          <p:spPr bwMode="auto">
            <a:xfrm>
              <a:off x="6892447" y="3590551"/>
              <a:ext cx="1567556" cy="276999"/>
            </a:xfrm>
            <a:prstGeom prst="rect">
              <a:avLst/>
            </a:prstGeom>
            <a:noFill/>
            <a:ln w="9525" algn="ctr">
              <a:noFill/>
              <a:miter lim="800000"/>
              <a:headEnd/>
              <a:tailEnd/>
            </a:ln>
            <a:effectLst/>
          </p:spPr>
          <p:txBody>
            <a:bodyPr wrap="none">
              <a:spAutoFit/>
            </a:bodyPr>
            <a:lstStyle/>
            <a:p>
              <a:pPr algn="ctr"/>
              <a:r>
                <a:rPr lang="en-US" sz="1200" b="1" dirty="0" smtClean="0">
                  <a:latin typeface="Calibri" panose="020F0502020204030204" pitchFamily="34" charset="0"/>
                </a:rPr>
                <a:t>Valid wedge face cuts</a:t>
              </a:r>
              <a:endParaRPr lang="en-US" sz="1200" b="1" dirty="0">
                <a:latin typeface="Calibri" panose="020F0502020204030204" pitchFamily="34" charset="0"/>
              </a:endParaRPr>
            </a:p>
          </p:txBody>
        </p:sp>
        <p:sp>
          <p:nvSpPr>
            <p:cNvPr id="84" name="Text Box 68"/>
            <p:cNvSpPr txBox="1">
              <a:spLocks noChangeArrowheads="1"/>
            </p:cNvSpPr>
            <p:nvPr/>
          </p:nvSpPr>
          <p:spPr bwMode="auto">
            <a:xfrm>
              <a:off x="6868859" y="5840523"/>
              <a:ext cx="1736373" cy="461665"/>
            </a:xfrm>
            <a:prstGeom prst="rect">
              <a:avLst/>
            </a:prstGeom>
            <a:noFill/>
            <a:ln w="9525" algn="ctr">
              <a:noFill/>
              <a:miter lim="800000"/>
              <a:headEnd/>
              <a:tailEnd/>
            </a:ln>
            <a:effectLst/>
          </p:spPr>
          <p:txBody>
            <a:bodyPr wrap="none">
              <a:spAutoFit/>
            </a:bodyPr>
            <a:lstStyle/>
            <a:p>
              <a:pPr algn="ctr"/>
              <a:r>
                <a:rPr lang="en-US" sz="1200" b="1" dirty="0" err="1" smtClean="0">
                  <a:latin typeface="Calibri" panose="020F0502020204030204" pitchFamily="34" charset="0"/>
                </a:rPr>
                <a:t>Schönhardt</a:t>
              </a:r>
              <a:r>
                <a:rPr lang="en-US" sz="1200" b="1" dirty="0" smtClean="0">
                  <a:latin typeface="Calibri" panose="020F0502020204030204" pitchFamily="34" charset="0"/>
                </a:rPr>
                <a:t> polyhedron:</a:t>
              </a:r>
            </a:p>
            <a:p>
              <a:pPr algn="ctr"/>
              <a:r>
                <a:rPr lang="en-US" sz="1200" b="1" dirty="0" smtClean="0">
                  <a:latin typeface="Calibri" panose="020F0502020204030204" pitchFamily="34" charset="0"/>
                </a:rPr>
                <a:t>Not </a:t>
              </a:r>
              <a:r>
                <a:rPr lang="en-US" sz="1200" b="1" dirty="0" err="1" smtClean="0">
                  <a:latin typeface="Calibri" panose="020F0502020204030204" pitchFamily="34" charset="0"/>
                </a:rPr>
                <a:t>tetrahedralizable</a:t>
              </a:r>
              <a:endParaRPr lang="en-US" sz="1200" b="1" dirty="0">
                <a:latin typeface="Calibri" panose="020F0502020204030204" pitchFamily="34" charset="0"/>
              </a:endParaRPr>
            </a:p>
          </p:txBody>
        </p:sp>
      </p:grpSp>
    </p:spTree>
    <p:extLst>
      <p:ext uri="{BB962C8B-B14F-4D97-AF65-F5344CB8AC3E}">
        <p14:creationId xmlns:p14="http://schemas.microsoft.com/office/powerpoint/2010/main" val="1602467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on matrix conditioning (3D)</a:t>
            </a:r>
            <a:endParaRPr lang="en-US" dirty="0"/>
          </a:p>
        </p:txBody>
      </p:sp>
      <p:sp>
        <p:nvSpPr>
          <p:cNvPr id="3" name="Content Placeholder 2"/>
          <p:cNvSpPr>
            <a:spLocks noGrp="1"/>
          </p:cNvSpPr>
          <p:nvPr>
            <p:ph idx="1"/>
          </p:nvPr>
        </p:nvSpPr>
        <p:spPr>
          <a:xfrm>
            <a:off x="457199" y="4185521"/>
            <a:ext cx="8229600" cy="2222657"/>
          </a:xfrm>
        </p:spPr>
        <p:txBody>
          <a:bodyPr/>
          <a:lstStyle/>
          <a:p>
            <a:r>
              <a:rPr lang="en-US" sz="2000" dirty="0" smtClean="0"/>
              <a:t>Test:</a:t>
            </a:r>
          </a:p>
          <a:p>
            <a:pPr lvl="1"/>
            <a:r>
              <a:rPr lang="en-US" sz="1600" dirty="0" smtClean="0"/>
              <a:t>Examine 50-100 decompositions for spherical interface of random radius</a:t>
            </a:r>
          </a:p>
          <a:p>
            <a:pPr lvl="1"/>
            <a:r>
              <a:rPr lang="en-US" sz="1600" dirty="0" smtClean="0"/>
              <a:t>Evaluate minimum edge length and condition number of </a:t>
            </a:r>
            <a:r>
              <a:rPr lang="en-US" sz="1600" dirty="0" err="1" smtClean="0"/>
              <a:t>Laplacian</a:t>
            </a:r>
            <a:r>
              <a:rPr lang="en-US" sz="1600" dirty="0" smtClean="0"/>
              <a:t> matrix</a:t>
            </a:r>
          </a:p>
          <a:p>
            <a:r>
              <a:rPr lang="en-US" sz="2000" dirty="0" smtClean="0"/>
              <a:t>Results:</a:t>
            </a:r>
          </a:p>
          <a:p>
            <a:pPr lvl="1"/>
            <a:r>
              <a:rPr lang="en-US" sz="1600" dirty="0" smtClean="0"/>
              <a:t>As in 2D: condition number strongly correlates with minimum edge length</a:t>
            </a:r>
          </a:p>
          <a:p>
            <a:pPr lvl="1"/>
            <a:r>
              <a:rPr lang="en-US" sz="1600" dirty="0" smtClean="0"/>
              <a:t>Snapping has far greater effect than cutting strategy: can use easier cutting method without significant cost to matrix conditioning</a:t>
            </a:r>
          </a:p>
        </p:txBody>
      </p:sp>
      <p:sp>
        <p:nvSpPr>
          <p:cNvPr id="4" name="Slide Number Placeholder 3"/>
          <p:cNvSpPr>
            <a:spLocks noGrp="1"/>
          </p:cNvSpPr>
          <p:nvPr>
            <p:ph type="sldNum" sz="quarter" idx="12"/>
          </p:nvPr>
        </p:nvSpPr>
        <p:spPr/>
        <p:txBody>
          <a:bodyPr/>
          <a:lstStyle/>
          <a:p>
            <a:fld id="{9968221B-FEFD-4BA4-AA95-B4A573C4D76B}" type="slidenum">
              <a:rPr lang="en-US" smtClean="0"/>
              <a:t>16</a:t>
            </a:fld>
            <a:endParaRPr lang="en-US"/>
          </a:p>
        </p:txBody>
      </p:sp>
      <p:pic>
        <p:nvPicPr>
          <p:cNvPr id="7" name="Picture 6" descr="cond_vs_edge_3D_16_sp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22" y="856348"/>
            <a:ext cx="4572000" cy="3424751"/>
          </a:xfrm>
          <a:prstGeom prst="rect">
            <a:avLst/>
          </a:prstGeom>
        </p:spPr>
      </p:pic>
      <p:pic>
        <p:nvPicPr>
          <p:cNvPr id="6" name="Picture 5" descr="cond_vs_edge_3D_32_sp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66342"/>
            <a:ext cx="4572000" cy="3418397"/>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112" y="3596477"/>
            <a:ext cx="1358900" cy="215900"/>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151" y="3596476"/>
            <a:ext cx="1358900" cy="215900"/>
          </a:xfrm>
          <a:prstGeom prst="rect">
            <a:avLst/>
          </a:prstGeom>
        </p:spPr>
      </p:pic>
    </p:spTree>
    <p:extLst>
      <p:ext uri="{BB962C8B-B14F-4D97-AF65-F5344CB8AC3E}">
        <p14:creationId xmlns:p14="http://schemas.microsoft.com/office/powerpoint/2010/main" val="2534904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on interpolation error (3D)</a:t>
            </a:r>
            <a:endParaRPr lang="en-US" dirty="0"/>
          </a:p>
        </p:txBody>
      </p:sp>
      <p:sp>
        <p:nvSpPr>
          <p:cNvPr id="3" name="Content Placeholder 2"/>
          <p:cNvSpPr>
            <a:spLocks noGrp="1"/>
          </p:cNvSpPr>
          <p:nvPr>
            <p:ph idx="1"/>
          </p:nvPr>
        </p:nvSpPr>
        <p:spPr>
          <a:xfrm>
            <a:off x="457199" y="4185521"/>
            <a:ext cx="8229600" cy="2222657"/>
          </a:xfrm>
        </p:spPr>
        <p:txBody>
          <a:bodyPr/>
          <a:lstStyle/>
          <a:p>
            <a:r>
              <a:rPr lang="en-US" sz="2000" dirty="0" smtClean="0"/>
              <a:t>Test:</a:t>
            </a:r>
          </a:p>
          <a:p>
            <a:pPr lvl="1"/>
            <a:r>
              <a:rPr lang="en-US" sz="1600" dirty="0" smtClean="0"/>
              <a:t>Examine 100 decompositions for spherical interface of random radius</a:t>
            </a:r>
          </a:p>
          <a:p>
            <a:pPr lvl="1"/>
            <a:r>
              <a:rPr lang="en-US" sz="1600" dirty="0" smtClean="0"/>
              <a:t>Evaluate mesh quality </a:t>
            </a:r>
            <a:r>
              <a:rPr lang="en-US" sz="1600" i="1" dirty="0" err="1" smtClean="0"/>
              <a:t>Q</a:t>
            </a:r>
            <a:r>
              <a:rPr lang="en-US" sz="1600" i="1" baseline="-25000" dirty="0" err="1" smtClean="0"/>
              <a:t>w</a:t>
            </a:r>
            <a:r>
              <a:rPr lang="en-US" sz="1600" dirty="0" smtClean="0"/>
              <a:t> and interpolation error for </a:t>
            </a:r>
            <a:br>
              <a:rPr lang="en-US" sz="1600" dirty="0" smtClean="0"/>
            </a:br>
            <a:endParaRPr lang="en-US" sz="1600" dirty="0" smtClean="0"/>
          </a:p>
          <a:p>
            <a:r>
              <a:rPr lang="en-US" sz="2000" dirty="0" smtClean="0"/>
              <a:t>Results:</a:t>
            </a:r>
          </a:p>
          <a:p>
            <a:pPr lvl="1"/>
            <a:r>
              <a:rPr lang="en-US" sz="1600" dirty="0" smtClean="0"/>
              <a:t>Face angle cutting modestly reduces H</a:t>
            </a:r>
            <a:r>
              <a:rPr lang="en-US" sz="1600" baseline="-25000" dirty="0" smtClean="0"/>
              <a:t>1</a:t>
            </a:r>
            <a:r>
              <a:rPr lang="en-US" sz="1600" dirty="0" smtClean="0"/>
              <a:t> error, little effect on mesh quality</a:t>
            </a:r>
          </a:p>
          <a:p>
            <a:pPr lvl="1"/>
            <a:r>
              <a:rPr lang="en-US" sz="1600" dirty="0"/>
              <a:t>Snapping has far greater effect than cutting strategy</a:t>
            </a:r>
            <a:endParaRPr lang="en-US" sz="1600" dirty="0" smtClean="0"/>
          </a:p>
        </p:txBody>
      </p:sp>
      <p:sp>
        <p:nvSpPr>
          <p:cNvPr id="4" name="Slide Number Placeholder 3"/>
          <p:cNvSpPr>
            <a:spLocks noGrp="1"/>
          </p:cNvSpPr>
          <p:nvPr>
            <p:ph type="sldNum" sz="quarter" idx="12"/>
          </p:nvPr>
        </p:nvSpPr>
        <p:spPr/>
        <p:txBody>
          <a:bodyPr/>
          <a:lstStyle/>
          <a:p>
            <a:fld id="{9968221B-FEFD-4BA4-AA95-B4A573C4D76B}" type="slidenum">
              <a:rPr lang="en-US" smtClean="0"/>
              <a:t>17</a:t>
            </a:fld>
            <a:endParaRPr lang="en-US"/>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217" y="5184088"/>
            <a:ext cx="3619500" cy="215900"/>
          </a:xfrm>
          <a:prstGeom prst="rect">
            <a:avLst/>
          </a:prstGeom>
        </p:spPr>
      </p:pic>
      <p:pic>
        <p:nvPicPr>
          <p:cNvPr id="10" name="Picture 9" descr="errL2_vs_qual_3D_16_sp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15" y="856719"/>
            <a:ext cx="4572000" cy="3424751"/>
          </a:xfrm>
          <a:prstGeom prst="rect">
            <a:avLst/>
          </a:prstGeom>
        </p:spPr>
      </p:pic>
      <p:pic>
        <p:nvPicPr>
          <p:cNvPr id="11" name="Picture 10" descr="errH1_vs_qual_3D_16_sph.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856348"/>
            <a:ext cx="4572000" cy="3424751"/>
          </a:xfrm>
          <a:prstGeom prst="rect">
            <a:avLst/>
          </a:prstGeom>
        </p:spPr>
      </p:pic>
      <p:pic>
        <p:nvPicPr>
          <p:cNvPr id="16" name="Picture 1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406" y="1210249"/>
            <a:ext cx="1358900" cy="215900"/>
          </a:xfrm>
          <a:prstGeom prst="rect">
            <a:avLst/>
          </a:prstGeom>
        </p:spPr>
      </p:pic>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041" y="1208699"/>
            <a:ext cx="1358900" cy="215900"/>
          </a:xfrm>
          <a:prstGeom prst="rect">
            <a:avLst/>
          </a:prstGeom>
        </p:spPr>
      </p:pic>
    </p:spTree>
    <p:extLst>
      <p:ext uri="{BB962C8B-B14F-4D97-AF65-F5344CB8AC3E}">
        <p14:creationId xmlns:p14="http://schemas.microsoft.com/office/powerpoint/2010/main" val="228123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error questions…</a:t>
            </a:r>
            <a:endParaRPr lang="en-US" dirty="0"/>
          </a:p>
        </p:txBody>
      </p:sp>
      <p:sp>
        <p:nvSpPr>
          <p:cNvPr id="12" name="Text Placeholder 11"/>
          <p:cNvSpPr>
            <a:spLocks noGrp="1"/>
          </p:cNvSpPr>
          <p:nvPr>
            <p:ph type="body" idx="1"/>
          </p:nvPr>
        </p:nvSpPr>
        <p:spPr>
          <a:xfrm>
            <a:off x="447579" y="977043"/>
            <a:ext cx="4040188" cy="639762"/>
          </a:xfrm>
        </p:spPr>
        <p:txBody>
          <a:bodyPr/>
          <a:lstStyle/>
          <a:p>
            <a:pPr algn="ctr"/>
            <a:r>
              <a:rPr lang="en-US" dirty="0" smtClean="0"/>
              <a:t>Convergence</a:t>
            </a:r>
            <a:endParaRPr lang="en-US" dirty="0"/>
          </a:p>
        </p:txBody>
      </p:sp>
      <p:sp>
        <p:nvSpPr>
          <p:cNvPr id="5" name="Content Placeholder 4"/>
          <p:cNvSpPr>
            <a:spLocks noGrp="1"/>
          </p:cNvSpPr>
          <p:nvPr>
            <p:ph sz="half" idx="2"/>
          </p:nvPr>
        </p:nvSpPr>
        <p:spPr>
          <a:xfrm>
            <a:off x="447579" y="1616805"/>
            <a:ext cx="4040188" cy="3951288"/>
          </a:xfrm>
        </p:spPr>
        <p:txBody>
          <a:bodyPr/>
          <a:lstStyle/>
          <a:p>
            <a:r>
              <a:rPr lang="en-US" sz="2000" dirty="0" smtClean="0"/>
              <a:t>Error reduction due to mesh refinement overwhelms all other effects (in L</a:t>
            </a:r>
            <a:r>
              <a:rPr lang="en-US" sz="2000" baseline="-25000" dirty="0" smtClean="0"/>
              <a:t>2</a:t>
            </a:r>
            <a:r>
              <a:rPr lang="en-US" sz="2000" dirty="0" smtClean="0"/>
              <a:t> or H</a:t>
            </a:r>
            <a:r>
              <a:rPr lang="en-US" sz="2000" baseline="-25000" dirty="0" smtClean="0"/>
              <a:t>1</a:t>
            </a:r>
            <a:r>
              <a:rPr lang="en-US" sz="2000" dirty="0" smtClean="0"/>
              <a:t>)</a:t>
            </a:r>
          </a:p>
          <a:p>
            <a:r>
              <a:rPr lang="en-US" sz="2000" dirty="0" smtClean="0"/>
              <a:t>Supported by verification studies</a:t>
            </a:r>
          </a:p>
        </p:txBody>
      </p:sp>
      <p:sp>
        <p:nvSpPr>
          <p:cNvPr id="13" name="Text Placeholder 12"/>
          <p:cNvSpPr>
            <a:spLocks noGrp="1"/>
          </p:cNvSpPr>
          <p:nvPr>
            <p:ph type="body" sz="quarter" idx="3"/>
          </p:nvPr>
        </p:nvSpPr>
        <p:spPr>
          <a:xfrm>
            <a:off x="4635404" y="977043"/>
            <a:ext cx="4041775" cy="639762"/>
          </a:xfrm>
        </p:spPr>
        <p:txBody>
          <a:bodyPr/>
          <a:lstStyle/>
          <a:p>
            <a:pPr algn="ctr"/>
            <a:r>
              <a:rPr lang="en-US" dirty="0" smtClean="0"/>
              <a:t>Gradient L</a:t>
            </a:r>
            <a:r>
              <a:rPr lang="en-US" baseline="-25000" dirty="0" smtClean="0"/>
              <a:t>∞</a:t>
            </a:r>
            <a:r>
              <a:rPr lang="en-US" dirty="0" smtClean="0"/>
              <a:t> error</a:t>
            </a:r>
            <a:endParaRPr lang="en-US" dirty="0"/>
          </a:p>
        </p:txBody>
      </p:sp>
      <p:sp>
        <p:nvSpPr>
          <p:cNvPr id="16" name="Content Placeholder 15"/>
          <p:cNvSpPr>
            <a:spLocks noGrp="1"/>
          </p:cNvSpPr>
          <p:nvPr>
            <p:ph sz="quarter" idx="4"/>
          </p:nvPr>
        </p:nvSpPr>
        <p:spPr>
          <a:xfrm>
            <a:off x="4635404" y="1616805"/>
            <a:ext cx="4041775" cy="3951288"/>
          </a:xfrm>
        </p:spPr>
        <p:txBody>
          <a:bodyPr/>
          <a:lstStyle/>
          <a:p>
            <a:pPr marL="342900" lvl="1" indent="-342900">
              <a:buClr>
                <a:srgbClr val="102E54"/>
              </a:buClr>
            </a:pPr>
            <a:r>
              <a:rPr lang="en-US" dirty="0" smtClean="0"/>
              <a:t>Potentially unbounded as </a:t>
            </a:r>
            <a:r>
              <a:rPr lang="en-US" dirty="0"/>
              <a:t>smallest </a:t>
            </a:r>
            <a:r>
              <a:rPr lang="en-US" dirty="0" smtClean="0"/>
              <a:t>angle goes </a:t>
            </a:r>
            <a:r>
              <a:rPr lang="en-US" dirty="0"/>
              <a:t>to </a:t>
            </a:r>
            <a:r>
              <a:rPr lang="en-US" dirty="0" smtClean="0"/>
              <a:t>zero</a:t>
            </a:r>
          </a:p>
          <a:p>
            <a:pPr marL="342900" lvl="1" indent="-342900">
              <a:buClr>
                <a:srgbClr val="102E54"/>
              </a:buClr>
            </a:pPr>
            <a:r>
              <a:rPr lang="en-US" dirty="0" smtClean="0"/>
              <a:t>Cutting method and snapping have a significant effect</a:t>
            </a:r>
            <a:endParaRPr lang="en-US" dirty="0"/>
          </a:p>
          <a:p>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18</a:t>
            </a:fld>
            <a:endParaRPr lang="en-US"/>
          </a:p>
        </p:txBody>
      </p:sp>
      <p:pic>
        <p:nvPicPr>
          <p:cNvPr id="9" name="Picture 8" descr="errHi_vs_qual_3D_32_sp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981127"/>
            <a:ext cx="4572000" cy="3424751"/>
          </a:xfrm>
          <a:prstGeom prst="rect">
            <a:avLst/>
          </a:prstGeom>
        </p:spPr>
      </p:pic>
      <p:pic>
        <p:nvPicPr>
          <p:cNvPr id="10" name="Picture 9" descr="convH1_3D_sp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2786"/>
            <a:ext cx="4572000" cy="3424751"/>
          </a:xfrm>
          <a:prstGeom prst="rect">
            <a:avLst/>
          </a:prstGeom>
        </p:spPr>
      </p:pic>
    </p:spTree>
    <p:extLst>
      <p:ext uri="{BB962C8B-B14F-4D97-AF65-F5344CB8AC3E}">
        <p14:creationId xmlns:p14="http://schemas.microsoft.com/office/powerpoint/2010/main" val="1806605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Conformal Decomposition Finite Element Method (CDFEM)</a:t>
            </a:r>
          </a:p>
          <a:p>
            <a:pPr lvl="1"/>
            <a:r>
              <a:rPr lang="en-US" dirty="0" smtClean="0"/>
              <a:t>Effective approach for enriching dynamic interface problems</a:t>
            </a:r>
          </a:p>
          <a:p>
            <a:pPr lvl="1"/>
            <a:r>
              <a:rPr lang="en-US" dirty="0" err="1" smtClean="0"/>
              <a:t>Simplicial</a:t>
            </a:r>
            <a:r>
              <a:rPr lang="en-US" dirty="0" smtClean="0"/>
              <a:t> decomposition encapsulates enrichment from physics</a:t>
            </a:r>
            <a:endParaRPr lang="en-US" dirty="0"/>
          </a:p>
          <a:p>
            <a:r>
              <a:rPr lang="en-US" dirty="0" smtClean="0"/>
              <a:t>Captures dynamic interface motion</a:t>
            </a:r>
          </a:p>
          <a:p>
            <a:pPr lvl="1"/>
            <a:r>
              <a:rPr lang="en-US" dirty="0" smtClean="0"/>
              <a:t>Using ideas from ALE to define mesh motion when interface moves</a:t>
            </a:r>
          </a:p>
          <a:p>
            <a:pPr lvl="1"/>
            <a:r>
              <a:rPr lang="en-US" dirty="0" smtClean="0"/>
              <a:t>Preserves discontinuities and converges at expected rates</a:t>
            </a:r>
            <a:endParaRPr lang="en-US" dirty="0"/>
          </a:p>
          <a:p>
            <a:r>
              <a:rPr lang="en-US" dirty="0" smtClean="0"/>
              <a:t>Guarantee quality by snapping nodes to interface</a:t>
            </a:r>
          </a:p>
          <a:p>
            <a:pPr lvl="1"/>
            <a:r>
              <a:rPr lang="en-US" dirty="0" smtClean="0"/>
              <a:t>Impact on mesh quality and </a:t>
            </a:r>
            <a:r>
              <a:rPr lang="en-US" dirty="0"/>
              <a:t>matrix conditioning</a:t>
            </a:r>
            <a:r>
              <a:rPr lang="en-US" dirty="0" smtClean="0"/>
              <a:t> is dramatic</a:t>
            </a:r>
          </a:p>
          <a:p>
            <a:pPr lvl="1"/>
            <a:r>
              <a:rPr lang="en-US" dirty="0" smtClean="0"/>
              <a:t>Minimal effect on interpolation errors</a:t>
            </a:r>
            <a:endParaRPr lang="en-US" dirty="0"/>
          </a:p>
          <a:p>
            <a:r>
              <a:rPr lang="en-US" dirty="0" smtClean="0"/>
              <a:t>Examined cutting strategies in 3D</a:t>
            </a:r>
          </a:p>
          <a:p>
            <a:pPr lvl="1"/>
            <a:r>
              <a:rPr lang="en-US" dirty="0" smtClean="0"/>
              <a:t>Snapping to interface allows simpler ID-based strategy to be used</a:t>
            </a:r>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19</a:t>
            </a:fld>
            <a:endParaRPr lang="en-US"/>
          </a:p>
        </p:txBody>
      </p:sp>
    </p:spTree>
    <p:extLst>
      <p:ext uri="{BB962C8B-B14F-4D97-AF65-F5344CB8AC3E}">
        <p14:creationId xmlns:p14="http://schemas.microsoft.com/office/powerpoint/2010/main" val="181569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lstStyle/>
          <a:p>
            <a:r>
              <a:rPr lang="en-US" dirty="0" smtClean="0"/>
              <a:t>Many problems of interest</a:t>
            </a:r>
            <a:br>
              <a:rPr lang="en-US" dirty="0" smtClean="0"/>
            </a:br>
            <a:r>
              <a:rPr lang="en-US" dirty="0" smtClean="0"/>
              <a:t>have moving or </a:t>
            </a:r>
            <a:r>
              <a:rPr lang="en-US" dirty="0"/>
              <a:t>t</a:t>
            </a:r>
            <a:r>
              <a:rPr lang="en-US" dirty="0" smtClean="0"/>
              <a:t>opologically </a:t>
            </a:r>
            <a:br>
              <a:rPr lang="en-US" dirty="0" smtClean="0"/>
            </a:br>
            <a:r>
              <a:rPr lang="en-US" dirty="0" smtClean="0"/>
              <a:t>complex interfaces with </a:t>
            </a:r>
            <a:br>
              <a:rPr lang="en-US" dirty="0" smtClean="0"/>
            </a:br>
            <a:r>
              <a:rPr lang="en-US" dirty="0" smtClean="0"/>
              <a:t>discontinuous physics </a:t>
            </a:r>
            <a:br>
              <a:rPr lang="en-US" dirty="0" smtClean="0"/>
            </a:br>
            <a:r>
              <a:rPr lang="en-US" dirty="0" smtClean="0"/>
              <a:t>and fields</a:t>
            </a:r>
            <a:endParaRPr lang="en-US" dirty="0"/>
          </a:p>
        </p:txBody>
      </p:sp>
      <p:sp>
        <p:nvSpPr>
          <p:cNvPr id="26" name="Slide Number Placeholder 25"/>
          <p:cNvSpPr>
            <a:spLocks noGrp="1"/>
          </p:cNvSpPr>
          <p:nvPr>
            <p:ph type="sldNum" sz="quarter" idx="12"/>
          </p:nvPr>
        </p:nvSpPr>
        <p:spPr/>
        <p:txBody>
          <a:bodyPr/>
          <a:lstStyle/>
          <a:p>
            <a:fld id="{9968221B-FEFD-4BA4-AA95-B4A573C4D76B}" type="slidenum">
              <a:rPr lang="en-US" smtClean="0"/>
              <a:t>2</a:t>
            </a:fld>
            <a:endParaRPr lang="en-US"/>
          </a:p>
        </p:txBody>
      </p:sp>
      <p:grpSp>
        <p:nvGrpSpPr>
          <p:cNvPr id="4" name="Group 3"/>
          <p:cNvGrpSpPr/>
          <p:nvPr/>
        </p:nvGrpSpPr>
        <p:grpSpPr>
          <a:xfrm>
            <a:off x="272608" y="3631501"/>
            <a:ext cx="2862436" cy="2550535"/>
            <a:chOff x="272608" y="3757143"/>
            <a:chExt cx="2862436" cy="2550535"/>
          </a:xfrm>
        </p:grpSpPr>
        <p:grpSp>
          <p:nvGrpSpPr>
            <p:cNvPr id="5" name="Group 4"/>
            <p:cNvGrpSpPr/>
            <p:nvPr/>
          </p:nvGrpSpPr>
          <p:grpSpPr>
            <a:xfrm>
              <a:off x="272608" y="3757143"/>
              <a:ext cx="2862436" cy="2209105"/>
              <a:chOff x="272608" y="3757143"/>
              <a:chExt cx="2862436" cy="2209105"/>
            </a:xfrm>
          </p:grpSpPr>
          <p:pic>
            <p:nvPicPr>
              <p:cNvPr id="7" name="Picture 3" descr="C:\Users\drnoble\Pictures\vlcsnap-2013-02-20-10h47m28s7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608" y="3757143"/>
                <a:ext cx="942386" cy="928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drnoble\Pictures\vlcsnap-2013-02-20-10h50m31s13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763" y="3757143"/>
                <a:ext cx="1726281" cy="1177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3435" b="5151"/>
              <a:stretch/>
            </p:blipFill>
            <p:spPr>
              <a:xfrm>
                <a:off x="536363" y="4939617"/>
                <a:ext cx="1849449" cy="1026631"/>
              </a:xfrm>
              <a:prstGeom prst="rect">
                <a:avLst/>
              </a:prstGeom>
              <a:ln w="15875">
                <a:solidFill>
                  <a:schemeClr val="tx1"/>
                </a:solidFill>
              </a:ln>
            </p:spPr>
          </p:pic>
        </p:grpSp>
        <p:sp>
          <p:nvSpPr>
            <p:cNvPr id="6" name="TextBox 5"/>
            <p:cNvSpPr txBox="1"/>
            <p:nvPr/>
          </p:nvSpPr>
          <p:spPr>
            <a:xfrm>
              <a:off x="569709" y="6030679"/>
              <a:ext cx="1769159" cy="276999"/>
            </a:xfrm>
            <a:prstGeom prst="rect">
              <a:avLst/>
            </a:prstGeom>
            <a:noFill/>
          </p:spPr>
          <p:txBody>
            <a:bodyPr wrap="none" rtlCol="0">
              <a:spAutoFit/>
            </a:bodyPr>
            <a:lstStyle/>
            <a:p>
              <a:pPr algn="ctr"/>
              <a:r>
                <a:rPr lang="en-US" sz="1200" b="1" dirty="0" smtClean="0">
                  <a:latin typeface="Calibri"/>
                  <a:cs typeface="Calibri"/>
                </a:rPr>
                <a:t>Capillary Hydrodynamics</a:t>
              </a:r>
              <a:endParaRPr lang="en-US" sz="1200" b="1" dirty="0">
                <a:latin typeface="Calibri"/>
                <a:cs typeface="Calibri"/>
              </a:endParaRPr>
            </a:p>
          </p:txBody>
        </p:sp>
      </p:grpSp>
      <p:grpSp>
        <p:nvGrpSpPr>
          <p:cNvPr id="10" name="Group 9"/>
          <p:cNvGrpSpPr/>
          <p:nvPr/>
        </p:nvGrpSpPr>
        <p:grpSpPr>
          <a:xfrm>
            <a:off x="2868067" y="3116680"/>
            <a:ext cx="3051715" cy="2827567"/>
            <a:chOff x="5603143" y="3829057"/>
            <a:chExt cx="2739728" cy="2538493"/>
          </a:xfrm>
        </p:grpSpPr>
        <p:pic>
          <p:nvPicPr>
            <p:cNvPr id="1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2578" y="3829057"/>
              <a:ext cx="1940293" cy="159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3143" y="4745209"/>
              <a:ext cx="1286408" cy="1029615"/>
            </a:xfrm>
            <a:prstGeom prst="rect">
              <a:avLst/>
            </a:prstGeom>
            <a:ln w="57150">
              <a:noFill/>
            </a:ln>
          </p:spPr>
        </p:pic>
        <p:sp>
          <p:nvSpPr>
            <p:cNvPr id="13" name="TextBox 12"/>
            <p:cNvSpPr txBox="1"/>
            <p:nvPr/>
          </p:nvSpPr>
          <p:spPr>
            <a:xfrm>
              <a:off x="5791766" y="5787296"/>
              <a:ext cx="2157532" cy="580254"/>
            </a:xfrm>
            <a:prstGeom prst="rect">
              <a:avLst/>
            </a:prstGeom>
            <a:noFill/>
          </p:spPr>
          <p:txBody>
            <a:bodyPr wrap="none" rtlCol="0">
              <a:spAutoFit/>
            </a:bodyPr>
            <a:lstStyle/>
            <a:p>
              <a:pPr algn="ctr"/>
              <a:r>
                <a:rPr lang="en-US" sz="1200" b="1" dirty="0" smtClean="0">
                  <a:latin typeface="Calibri"/>
                  <a:cs typeface="Calibri"/>
                </a:rPr>
                <a:t>Transport in topologically complex</a:t>
              </a:r>
            </a:p>
            <a:p>
              <a:pPr algn="ctr"/>
              <a:r>
                <a:rPr lang="en-US" sz="1200" b="1" dirty="0" smtClean="0">
                  <a:latin typeface="Calibri"/>
                  <a:cs typeface="Calibri"/>
                </a:rPr>
                <a:t>domains including composite </a:t>
              </a:r>
            </a:p>
            <a:p>
              <a:pPr algn="ctr"/>
              <a:r>
                <a:rPr lang="en-US" sz="1200" b="1" dirty="0">
                  <a:latin typeface="Calibri"/>
                  <a:cs typeface="Calibri"/>
                </a:rPr>
                <a:t>e</a:t>
              </a:r>
              <a:r>
                <a:rPr lang="en-US" sz="1200" b="1" dirty="0" smtClean="0">
                  <a:latin typeface="Calibri"/>
                  <a:cs typeface="Calibri"/>
                </a:rPr>
                <a:t>nergetic materials and batteries</a:t>
              </a:r>
              <a:endParaRPr lang="en-US" sz="1200" b="1" dirty="0">
                <a:latin typeface="Calibri"/>
                <a:cs typeface="Calibri"/>
              </a:endParaRPr>
            </a:p>
          </p:txBody>
        </p:sp>
      </p:grpSp>
      <p:grpSp>
        <p:nvGrpSpPr>
          <p:cNvPr id="14" name="Group 13"/>
          <p:cNvGrpSpPr/>
          <p:nvPr/>
        </p:nvGrpSpPr>
        <p:grpSpPr>
          <a:xfrm>
            <a:off x="6071097" y="4213340"/>
            <a:ext cx="2755081" cy="1933822"/>
            <a:chOff x="5799741" y="3879147"/>
            <a:chExt cx="2919949" cy="2049543"/>
          </a:xfrm>
        </p:grpSpPr>
        <p:pic>
          <p:nvPicPr>
            <p:cNvPr id="1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142" y="3879147"/>
              <a:ext cx="2785144" cy="1525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799741" y="5439399"/>
              <a:ext cx="2919949" cy="489291"/>
            </a:xfrm>
            <a:prstGeom prst="rect">
              <a:avLst/>
            </a:prstGeom>
            <a:noFill/>
          </p:spPr>
          <p:txBody>
            <a:bodyPr wrap="none" rtlCol="0">
              <a:spAutoFit/>
            </a:bodyPr>
            <a:lstStyle/>
            <a:p>
              <a:pPr algn="ctr"/>
              <a:r>
                <a:rPr lang="en-US" sz="1200" b="1" dirty="0" smtClean="0">
                  <a:latin typeface="Calibri"/>
                  <a:cs typeface="Calibri"/>
                </a:rPr>
                <a:t>Organic Material Decomposition (OMD)</a:t>
              </a:r>
            </a:p>
            <a:p>
              <a:pPr algn="ctr"/>
              <a:r>
                <a:rPr lang="en-US" sz="1200" b="1" dirty="0">
                  <a:latin typeface="Calibri"/>
                  <a:cs typeface="Calibri"/>
                </a:rPr>
                <a:t>w</a:t>
              </a:r>
              <a:r>
                <a:rPr lang="en-US" sz="1200" b="1" dirty="0" smtClean="0">
                  <a:latin typeface="Calibri"/>
                  <a:cs typeface="Calibri"/>
                </a:rPr>
                <a:t>ith coupled porous and low Mach flow</a:t>
              </a:r>
              <a:endParaRPr lang="en-US" sz="1200" b="1" dirty="0">
                <a:latin typeface="Calibri"/>
                <a:cs typeface="Calibri"/>
              </a:endParaRPr>
            </a:p>
          </p:txBody>
        </p:sp>
      </p:grpSp>
      <p:grpSp>
        <p:nvGrpSpPr>
          <p:cNvPr id="17" name="Group 16"/>
          <p:cNvGrpSpPr/>
          <p:nvPr/>
        </p:nvGrpSpPr>
        <p:grpSpPr>
          <a:xfrm>
            <a:off x="4716211" y="595388"/>
            <a:ext cx="1757465" cy="2261890"/>
            <a:chOff x="2878383" y="1490321"/>
            <a:chExt cx="1557829" cy="2004957"/>
          </a:xfrm>
        </p:grpSpPr>
        <p:sp>
          <p:nvSpPr>
            <p:cNvPr id="18" name="TextBox 17"/>
            <p:cNvSpPr txBox="1"/>
            <p:nvPr/>
          </p:nvSpPr>
          <p:spPr>
            <a:xfrm>
              <a:off x="2955956" y="3086055"/>
              <a:ext cx="1402680" cy="409223"/>
            </a:xfrm>
            <a:prstGeom prst="rect">
              <a:avLst/>
            </a:prstGeom>
            <a:noFill/>
          </p:spPr>
          <p:txBody>
            <a:bodyPr wrap="none" rtlCol="0">
              <a:spAutoFit/>
            </a:bodyPr>
            <a:lstStyle/>
            <a:p>
              <a:pPr algn="ctr"/>
              <a:r>
                <a:rPr lang="en-US" sz="1200" b="1" dirty="0" smtClean="0">
                  <a:latin typeface="Calibri"/>
                  <a:cs typeface="Calibri"/>
                </a:rPr>
                <a:t>Conductive burn</a:t>
              </a:r>
            </a:p>
            <a:p>
              <a:pPr algn="ctr"/>
              <a:r>
                <a:rPr lang="en-US" sz="1200" b="1" dirty="0" smtClean="0">
                  <a:latin typeface="Calibri"/>
                  <a:cs typeface="Calibri"/>
                </a:rPr>
                <a:t>of energetic materials</a:t>
              </a:r>
              <a:endParaRPr lang="en-US" sz="1200" b="1" dirty="0">
                <a:latin typeface="Calibri"/>
                <a:cs typeface="Calibri"/>
              </a:endParaRPr>
            </a:p>
          </p:txBody>
        </p:sp>
        <p:pic>
          <p:nvPicPr>
            <p:cNvPr id="19" name="Picture 12" descr="C:\Users\drnoble\Pictures\vlcsnap-2014-06-24-16h23m05s1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8383" y="1490321"/>
              <a:ext cx="1557829" cy="15578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6746109" y="868004"/>
            <a:ext cx="1723592" cy="1509196"/>
            <a:chOff x="7420408" y="1621011"/>
            <a:chExt cx="1723592" cy="1509196"/>
          </a:xfrm>
        </p:grpSpPr>
        <p:pic>
          <p:nvPicPr>
            <p:cNvPr id="21" name="Picture 11" descr="C:\Users\drnoble\Pictures\vlcsnap-2014-06-24-16h20m57s23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0408" y="1621011"/>
              <a:ext cx="1723592" cy="117517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747442" y="2853208"/>
              <a:ext cx="1069524" cy="276999"/>
            </a:xfrm>
            <a:prstGeom prst="rect">
              <a:avLst/>
            </a:prstGeom>
            <a:noFill/>
          </p:spPr>
          <p:txBody>
            <a:bodyPr wrap="none" rtlCol="0">
              <a:spAutoFit/>
            </a:bodyPr>
            <a:lstStyle/>
            <a:p>
              <a:pPr algn="ctr"/>
              <a:r>
                <a:rPr lang="en-US" sz="1200" b="1" dirty="0" smtClean="0">
                  <a:latin typeface="Calibri"/>
                  <a:cs typeface="Calibri"/>
                </a:rPr>
                <a:t>Laser welding</a:t>
              </a:r>
              <a:endParaRPr lang="en-US" sz="1200" b="1" dirty="0">
                <a:latin typeface="Calibri"/>
                <a:cs typeface="Calibri"/>
              </a:endParaRPr>
            </a:p>
          </p:txBody>
        </p:sp>
      </p:grpSp>
      <p:grpSp>
        <p:nvGrpSpPr>
          <p:cNvPr id="23" name="Group 22"/>
          <p:cNvGrpSpPr/>
          <p:nvPr/>
        </p:nvGrpSpPr>
        <p:grpSpPr>
          <a:xfrm>
            <a:off x="6748870" y="2572401"/>
            <a:ext cx="1722469" cy="1444203"/>
            <a:chOff x="6050605" y="1563303"/>
            <a:chExt cx="1997763" cy="1721079"/>
          </a:xfrm>
        </p:grpSpPr>
        <p:pic>
          <p:nvPicPr>
            <p:cNvPr id="24" name="Picture 6" descr="C:\Users\drnoble\Pictures\vlcsnap-2010-08-31-14h35m49s22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0605" y="1563303"/>
              <a:ext cx="1997763" cy="13621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388992" y="2954278"/>
              <a:ext cx="1320988" cy="330104"/>
            </a:xfrm>
            <a:prstGeom prst="rect">
              <a:avLst/>
            </a:prstGeom>
            <a:noFill/>
          </p:spPr>
          <p:txBody>
            <a:bodyPr wrap="none" rtlCol="0">
              <a:spAutoFit/>
            </a:bodyPr>
            <a:lstStyle/>
            <a:p>
              <a:pPr algn="ctr"/>
              <a:r>
                <a:rPr lang="en-US" sz="1200" b="1" dirty="0" smtClean="0">
                  <a:latin typeface="Calibri"/>
                  <a:cs typeface="Calibri"/>
                </a:rPr>
                <a:t>Material death</a:t>
              </a:r>
              <a:endParaRPr lang="en-US" sz="1200" b="1" dirty="0">
                <a:latin typeface="Calibri"/>
                <a:cs typeface="Calibri"/>
              </a:endParaRPr>
            </a:p>
          </p:txBody>
        </p:sp>
      </p:grpSp>
    </p:spTree>
    <p:extLst>
      <p:ext uri="{BB962C8B-B14F-4D97-AF65-F5344CB8AC3E}">
        <p14:creationId xmlns:p14="http://schemas.microsoft.com/office/powerpoint/2010/main" val="724649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Conformal Decomposition FEM</a:t>
            </a:r>
            <a:endParaRPr lang="en-US" dirty="0"/>
          </a:p>
        </p:txBody>
      </p:sp>
      <p:sp>
        <p:nvSpPr>
          <p:cNvPr id="3" name="Content Placeholder 2"/>
          <p:cNvSpPr>
            <a:spLocks noGrp="1"/>
          </p:cNvSpPr>
          <p:nvPr>
            <p:ph idx="1"/>
          </p:nvPr>
        </p:nvSpPr>
        <p:spPr/>
        <p:txBody>
          <a:bodyPr/>
          <a:lstStyle/>
          <a:p>
            <a:r>
              <a:rPr lang="en-US" dirty="0" smtClean="0"/>
              <a:t>An adaptive enrichment/refinement </a:t>
            </a:r>
            <a:r>
              <a:rPr lang="en-US" dirty="0"/>
              <a:t>idea:</a:t>
            </a:r>
          </a:p>
          <a:p>
            <a:pPr lvl="1"/>
            <a:r>
              <a:rPr lang="en-US" dirty="0"/>
              <a:t>Use level set(s) to define interfaces on a background</a:t>
            </a:r>
            <a:br>
              <a:rPr lang="en-US" dirty="0"/>
            </a:br>
            <a:r>
              <a:rPr lang="en-US" dirty="0"/>
              <a:t>non-conforming mesh</a:t>
            </a:r>
          </a:p>
          <a:p>
            <a:pPr lvl="1"/>
            <a:r>
              <a:rPr lang="en-US" dirty="0"/>
              <a:t>Dynamically decompose non-conformal elements </a:t>
            </a:r>
            <a:br>
              <a:rPr lang="en-US" dirty="0"/>
            </a:br>
            <a:r>
              <a:rPr lang="en-US" dirty="0"/>
              <a:t>into conforming sub-elements</a:t>
            </a:r>
          </a:p>
          <a:p>
            <a:pPr lvl="1"/>
            <a:r>
              <a:rPr lang="en-US" dirty="0"/>
              <a:t>Solve the problem on the conforming elements</a:t>
            </a:r>
          </a:p>
          <a:p>
            <a:r>
              <a:rPr lang="en-US" dirty="0" smtClean="0"/>
              <a:t>Features:</a:t>
            </a:r>
            <a:endParaRPr lang="en-US" dirty="0"/>
          </a:p>
          <a:p>
            <a:pPr lvl="1"/>
            <a:r>
              <a:rPr lang="en-US" dirty="0" smtClean="0"/>
              <a:t>Designed </a:t>
            </a:r>
            <a:r>
              <a:rPr lang="en-US" dirty="0"/>
              <a:t>for triangular and tetrahedral </a:t>
            </a:r>
            <a:r>
              <a:rPr lang="en-US" dirty="0" smtClean="0"/>
              <a:t>meshes</a:t>
            </a:r>
          </a:p>
          <a:p>
            <a:pPr lvl="1"/>
            <a:r>
              <a:rPr lang="en-US" dirty="0" smtClean="0"/>
              <a:t>Reuse standard </a:t>
            </a:r>
            <a:r>
              <a:rPr lang="en-US" dirty="0"/>
              <a:t>FEM data structures, assembly, </a:t>
            </a:r>
            <a:r>
              <a:rPr lang="en-US" dirty="0" smtClean="0"/>
              <a:t/>
            </a:r>
            <a:br>
              <a:rPr lang="en-US" dirty="0" smtClean="0"/>
            </a:br>
            <a:r>
              <a:rPr lang="en-US" dirty="0" smtClean="0"/>
              <a:t>interpolation </a:t>
            </a:r>
            <a:r>
              <a:rPr lang="en-US" dirty="0"/>
              <a:t>&amp; </a:t>
            </a:r>
            <a:r>
              <a:rPr lang="en-US" dirty="0" smtClean="0"/>
              <a:t>quadrature</a:t>
            </a:r>
          </a:p>
          <a:p>
            <a:pPr lvl="1"/>
            <a:r>
              <a:rPr lang="en-US" dirty="0" smtClean="0"/>
              <a:t>Supports variety of interfacial conditions</a:t>
            </a:r>
          </a:p>
          <a:p>
            <a:pPr lvl="1"/>
            <a:r>
              <a:rPr lang="en-US" dirty="0" smtClean="0"/>
              <a:t>Supports general topological evolution</a:t>
            </a:r>
          </a:p>
          <a:p>
            <a:r>
              <a:rPr lang="en-US" dirty="0" smtClean="0"/>
              <a:t>See Noble, et al. IJNMF (2010)</a:t>
            </a:r>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859" y="990600"/>
            <a:ext cx="2258646" cy="2590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859" y="3581400"/>
            <a:ext cx="2258646" cy="2590800"/>
          </a:xfrm>
          <a:prstGeom prst="rect">
            <a:avLst/>
          </a:prstGeom>
        </p:spPr>
      </p:pic>
    </p:spTree>
    <p:extLst>
      <p:ext uri="{BB962C8B-B14F-4D97-AF65-F5344CB8AC3E}">
        <p14:creationId xmlns:p14="http://schemas.microsoft.com/office/powerpoint/2010/main" val="3368786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r>
              <a:rPr lang="en-US" dirty="0" smtClean="0"/>
              <a:t>CDFEM vs. XFEM</a:t>
            </a:r>
            <a:endParaRPr lang="en-US" dirty="0"/>
          </a:p>
        </p:txBody>
      </p:sp>
      <p:sp>
        <p:nvSpPr>
          <p:cNvPr id="522243" name="Rectangle 3"/>
          <p:cNvSpPr>
            <a:spLocks noGrp="1" noChangeArrowheads="1"/>
          </p:cNvSpPr>
          <p:nvPr>
            <p:ph idx="1"/>
          </p:nvPr>
        </p:nvSpPr>
        <p:spPr/>
        <p:txBody>
          <a:bodyPr/>
          <a:lstStyle/>
          <a:p>
            <a:pPr>
              <a:spcBef>
                <a:spcPts val="300"/>
              </a:spcBef>
            </a:pPr>
            <a:r>
              <a:rPr lang="en-US" altLang="en-US" dirty="0">
                <a:solidFill>
                  <a:srgbClr val="000000"/>
                </a:solidFill>
              </a:rPr>
              <a:t>XFEM Approximation</a:t>
            </a:r>
          </a:p>
          <a:p>
            <a:pPr>
              <a:spcBef>
                <a:spcPts val="300"/>
              </a:spcBef>
            </a:pPr>
            <a:endParaRPr lang="en-US" altLang="en-US" dirty="0">
              <a:solidFill>
                <a:srgbClr val="000000"/>
              </a:solidFill>
            </a:endParaRPr>
          </a:p>
          <a:p>
            <a:pPr>
              <a:spcBef>
                <a:spcPts val="300"/>
              </a:spcBef>
            </a:pPr>
            <a:endParaRPr lang="en-US" altLang="en-US" dirty="0">
              <a:solidFill>
                <a:srgbClr val="000000"/>
              </a:solidFill>
            </a:endParaRPr>
          </a:p>
          <a:p>
            <a:pPr>
              <a:spcBef>
                <a:spcPts val="300"/>
              </a:spcBef>
            </a:pPr>
            <a:endParaRPr lang="en-US" altLang="en-US" dirty="0">
              <a:solidFill>
                <a:srgbClr val="000000"/>
              </a:solidFill>
            </a:endParaRPr>
          </a:p>
          <a:p>
            <a:pPr>
              <a:spcBef>
                <a:spcPts val="300"/>
              </a:spcBef>
            </a:pPr>
            <a:r>
              <a:rPr lang="en-US" altLang="en-US" dirty="0" smtClean="0">
                <a:solidFill>
                  <a:srgbClr val="000000"/>
                </a:solidFill>
              </a:rPr>
              <a:t>CDFEM Approximation</a:t>
            </a:r>
          </a:p>
          <a:p>
            <a:pPr>
              <a:spcBef>
                <a:spcPts val="300"/>
              </a:spcBef>
            </a:pPr>
            <a:endParaRPr lang="en-US" altLang="en-US" dirty="0">
              <a:solidFill>
                <a:srgbClr val="000000"/>
              </a:solidFill>
            </a:endParaRPr>
          </a:p>
          <a:p>
            <a:pPr>
              <a:spcBef>
                <a:spcPts val="300"/>
              </a:spcBef>
            </a:pPr>
            <a:endParaRPr lang="en-US" altLang="en-US" dirty="0" smtClean="0">
              <a:solidFill>
                <a:srgbClr val="000000"/>
              </a:solidFill>
            </a:endParaRPr>
          </a:p>
          <a:p>
            <a:pPr>
              <a:spcBef>
                <a:spcPts val="300"/>
              </a:spcBef>
            </a:pPr>
            <a:endParaRPr lang="en-US" altLang="en-US" dirty="0">
              <a:solidFill>
                <a:srgbClr val="000000"/>
              </a:solidFill>
            </a:endParaRPr>
          </a:p>
          <a:p>
            <a:pPr>
              <a:spcBef>
                <a:spcPts val="300"/>
              </a:spcBef>
            </a:pPr>
            <a:r>
              <a:rPr lang="en-US" altLang="en-US" dirty="0" smtClean="0">
                <a:solidFill>
                  <a:srgbClr val="000000"/>
                </a:solidFill>
              </a:rPr>
              <a:t>CDFEM contains the XFEM space:</a:t>
            </a:r>
          </a:p>
          <a:p>
            <a:pPr lvl="1">
              <a:spcBef>
                <a:spcPts val="300"/>
              </a:spcBef>
            </a:pPr>
            <a:r>
              <a:rPr lang="en-US" altLang="en-US" dirty="0" smtClean="0">
                <a:solidFill>
                  <a:srgbClr val="000000"/>
                </a:solidFill>
              </a:rPr>
              <a:t>CDFEM can be constrained to be identical to the std. XFEM space</a:t>
            </a:r>
            <a:endParaRPr lang="en-US" altLang="en-US" dirty="0">
              <a:solidFill>
                <a:srgbClr val="000000"/>
              </a:solidFill>
            </a:endParaRPr>
          </a:p>
          <a:p>
            <a:pPr lvl="1">
              <a:spcBef>
                <a:spcPts val="300"/>
              </a:spcBef>
            </a:pPr>
            <a:r>
              <a:rPr lang="en-US" altLang="en-US" dirty="0" smtClean="0">
                <a:solidFill>
                  <a:srgbClr val="000000"/>
                </a:solidFill>
              </a:rPr>
              <a:t>Appropriately enriched and constrained XFEM can be mapped to CDFEM by linear transformation</a:t>
            </a:r>
            <a:endParaRPr lang="en-US" altLang="en-US" dirty="0">
              <a:solidFill>
                <a:srgbClr val="000000"/>
              </a:solidFill>
            </a:endParaRPr>
          </a:p>
          <a:p>
            <a:pPr lvl="1">
              <a:spcBef>
                <a:spcPts val="300"/>
              </a:spcBef>
            </a:pPr>
            <a:r>
              <a:rPr lang="en-US" altLang="en-US" dirty="0" smtClean="0">
                <a:solidFill>
                  <a:srgbClr val="000000"/>
                </a:solidFill>
              </a:rPr>
              <a:t>Convergence and accuracy follow from FEM theory</a:t>
            </a:r>
          </a:p>
        </p:txBody>
      </p:sp>
      <p:sp>
        <p:nvSpPr>
          <p:cNvPr id="2" name="Slide Number Placeholder 1"/>
          <p:cNvSpPr>
            <a:spLocks noGrp="1"/>
          </p:cNvSpPr>
          <p:nvPr>
            <p:ph type="sldNum" sz="quarter" idx="12"/>
          </p:nvPr>
        </p:nvSpPr>
        <p:spPr/>
        <p:txBody>
          <a:bodyPr/>
          <a:lstStyle/>
          <a:p>
            <a:fld id="{9968221B-FEFD-4BA4-AA95-B4A573C4D76B}" type="slidenum">
              <a:rPr lang="en-US" smtClean="0"/>
              <a:t>4</a:t>
            </a:fld>
            <a:endParaRPr lang="en-US"/>
          </a:p>
        </p:txBody>
      </p:sp>
      <p:grpSp>
        <p:nvGrpSpPr>
          <p:cNvPr id="4" name="Group 3"/>
          <p:cNvGrpSpPr/>
          <p:nvPr/>
        </p:nvGrpSpPr>
        <p:grpSpPr>
          <a:xfrm>
            <a:off x="769619" y="1610408"/>
            <a:ext cx="7165369" cy="1003048"/>
            <a:chOff x="769619" y="1610408"/>
            <a:chExt cx="7165369" cy="1003048"/>
          </a:xfrm>
        </p:grpSpPr>
        <p:grpSp>
          <p:nvGrpSpPr>
            <p:cNvPr id="522244" name="Group 4"/>
            <p:cNvGrpSpPr>
              <a:grpSpLocks/>
            </p:cNvGrpSpPr>
            <p:nvPr/>
          </p:nvGrpSpPr>
          <p:grpSpPr bwMode="auto">
            <a:xfrm>
              <a:off x="769619" y="1610408"/>
              <a:ext cx="7165369" cy="1003048"/>
              <a:chOff x="636" y="1250"/>
              <a:chExt cx="4031" cy="642"/>
            </a:xfrm>
          </p:grpSpPr>
          <p:grpSp>
            <p:nvGrpSpPr>
              <p:cNvPr id="522245" name="Group 5"/>
              <p:cNvGrpSpPr>
                <a:grpSpLocks/>
              </p:cNvGrpSpPr>
              <p:nvPr/>
            </p:nvGrpSpPr>
            <p:grpSpPr bwMode="auto">
              <a:xfrm>
                <a:off x="636" y="1265"/>
                <a:ext cx="4031" cy="627"/>
                <a:chOff x="2427" y="866"/>
                <a:chExt cx="41501" cy="6508"/>
              </a:xfrm>
            </p:grpSpPr>
            <p:grpSp>
              <p:nvGrpSpPr>
                <p:cNvPr id="522247" name="Group 7"/>
                <p:cNvGrpSpPr>
                  <a:grpSpLocks/>
                </p:cNvGrpSpPr>
                <p:nvPr/>
              </p:nvGrpSpPr>
              <p:grpSpPr bwMode="auto">
                <a:xfrm>
                  <a:off x="2427" y="1040"/>
                  <a:ext cx="11102" cy="6089"/>
                  <a:chOff x="316" y="1322"/>
                  <a:chExt cx="1354" cy="737"/>
                </a:xfrm>
              </p:grpSpPr>
              <p:sp>
                <p:nvSpPr>
                  <p:cNvPr id="522248" name="AutoShape 8"/>
                  <p:cNvSpPr>
                    <a:spLocks noChangeArrowheads="1"/>
                  </p:cNvSpPr>
                  <p:nvPr/>
                </p:nvSpPr>
                <p:spPr bwMode="auto">
                  <a:xfrm>
                    <a:off x="543" y="1322"/>
                    <a:ext cx="1127" cy="737"/>
                  </a:xfrm>
                  <a:prstGeom prst="rtTriangle">
                    <a:avLst/>
                  </a:prstGeom>
                  <a:noFill/>
                  <a:ln w="19050" algn="ctr">
                    <a:solidFill>
                      <a:srgbClr val="000000"/>
                    </a:solidFill>
                    <a:miter lim="800000"/>
                    <a:headEnd/>
                    <a:tailEnd/>
                  </a:ln>
                  <a:effectLst/>
                </p:spPr>
                <p:txBody>
                  <a:bodyPr anchor="ctr"/>
                  <a:lstStyle/>
                  <a:p>
                    <a:endParaRPr lang="en-US"/>
                  </a:p>
                </p:txBody>
              </p:sp>
              <p:sp>
                <p:nvSpPr>
                  <p:cNvPr id="522249" name="Line 9"/>
                  <p:cNvSpPr>
                    <a:spLocks noChangeShapeType="1"/>
                  </p:cNvSpPr>
                  <p:nvPr/>
                </p:nvSpPr>
                <p:spPr bwMode="auto">
                  <a:xfrm flipV="1">
                    <a:off x="316" y="1564"/>
                    <a:ext cx="900" cy="456"/>
                  </a:xfrm>
                  <a:prstGeom prst="line">
                    <a:avLst/>
                  </a:prstGeom>
                  <a:noFill/>
                  <a:ln w="19050">
                    <a:solidFill>
                      <a:srgbClr val="CC0000"/>
                    </a:solidFill>
                    <a:round/>
                    <a:headEnd/>
                    <a:tailEnd/>
                  </a:ln>
                  <a:effectLst/>
                </p:spPr>
                <p:txBody>
                  <a:bodyPr/>
                  <a:lstStyle/>
                  <a:p>
                    <a:endParaRPr lang="en-US"/>
                  </a:p>
                </p:txBody>
              </p:sp>
            </p:grpSp>
            <p:sp>
              <p:nvSpPr>
                <p:cNvPr id="522250" name="AutoShape 10"/>
                <p:cNvSpPr>
                  <a:spLocks noChangeArrowheads="1"/>
                </p:cNvSpPr>
                <p:nvPr/>
              </p:nvSpPr>
              <p:spPr bwMode="auto">
                <a:xfrm>
                  <a:off x="13208" y="2988"/>
                  <a:ext cx="3850" cy="1554"/>
                </a:xfrm>
                <a:prstGeom prst="rightArrow">
                  <a:avLst>
                    <a:gd name="adj1" fmla="val 33792"/>
                    <a:gd name="adj2" fmla="val 61937"/>
                  </a:avLst>
                </a:prstGeom>
                <a:solidFill>
                  <a:srgbClr val="AD0101"/>
                </a:solidFill>
                <a:ln w="19050">
                  <a:solidFill>
                    <a:srgbClr val="AD0101"/>
                  </a:solidFill>
                  <a:miter lim="800000"/>
                  <a:headEnd/>
                  <a:tailEnd/>
                </a:ln>
              </p:spPr>
              <p:txBody>
                <a:bodyPr/>
                <a:lstStyle/>
                <a:p>
                  <a:endParaRPr lang="en-US"/>
                </a:p>
              </p:txBody>
            </p:sp>
            <p:grpSp>
              <p:nvGrpSpPr>
                <p:cNvPr id="522251" name="Group 11"/>
                <p:cNvGrpSpPr>
                  <a:grpSpLocks/>
                </p:cNvGrpSpPr>
                <p:nvPr/>
              </p:nvGrpSpPr>
              <p:grpSpPr bwMode="auto">
                <a:xfrm>
                  <a:off x="17503" y="866"/>
                  <a:ext cx="11184" cy="6508"/>
                  <a:chOff x="17832" y="820"/>
                  <a:chExt cx="11185" cy="6509"/>
                </a:xfrm>
              </p:grpSpPr>
              <p:sp>
                <p:nvSpPr>
                  <p:cNvPr id="522252" name="AutoShape 12"/>
                  <p:cNvSpPr>
                    <a:spLocks noChangeArrowheads="1"/>
                  </p:cNvSpPr>
                  <p:nvPr/>
                </p:nvSpPr>
                <p:spPr bwMode="auto">
                  <a:xfrm>
                    <a:off x="19504" y="1086"/>
                    <a:ext cx="9241" cy="6093"/>
                  </a:xfrm>
                  <a:prstGeom prst="rtTriangle">
                    <a:avLst/>
                  </a:prstGeom>
                  <a:noFill/>
                  <a:ln w="19050" algn="ctr">
                    <a:solidFill>
                      <a:srgbClr val="DDDDDD"/>
                    </a:solidFill>
                    <a:miter lim="800000"/>
                    <a:headEnd/>
                    <a:tailEnd/>
                  </a:ln>
                  <a:effectLst/>
                </p:spPr>
                <p:txBody>
                  <a:bodyPr anchor="ctr"/>
                  <a:lstStyle/>
                  <a:p>
                    <a:endParaRPr lang="en-US"/>
                  </a:p>
                </p:txBody>
              </p:sp>
              <p:sp>
                <p:nvSpPr>
                  <p:cNvPr id="522253" name="Line 13"/>
                  <p:cNvSpPr>
                    <a:spLocks noChangeShapeType="1"/>
                  </p:cNvSpPr>
                  <p:nvPr/>
                </p:nvSpPr>
                <p:spPr bwMode="auto">
                  <a:xfrm flipV="1">
                    <a:off x="17832" y="3038"/>
                    <a:ext cx="7380" cy="3772"/>
                  </a:xfrm>
                  <a:prstGeom prst="line">
                    <a:avLst/>
                  </a:prstGeom>
                  <a:noFill/>
                  <a:ln w="19050">
                    <a:solidFill>
                      <a:srgbClr val="CC0000"/>
                    </a:solidFill>
                    <a:round/>
                    <a:headEnd/>
                    <a:tailEnd/>
                  </a:ln>
                  <a:effectLst/>
                </p:spPr>
                <p:txBody>
                  <a:bodyPr/>
                  <a:lstStyle/>
                  <a:p>
                    <a:endParaRPr lang="en-US"/>
                  </a:p>
                </p:txBody>
              </p:sp>
              <p:sp>
                <p:nvSpPr>
                  <p:cNvPr id="522254" name="Oval 14"/>
                  <p:cNvSpPr>
                    <a:spLocks noChangeArrowheads="1"/>
                  </p:cNvSpPr>
                  <p:nvPr/>
                </p:nvSpPr>
                <p:spPr bwMode="auto">
                  <a:xfrm flipH="1" flipV="1">
                    <a:off x="28478" y="6810"/>
                    <a:ext cx="539" cy="519"/>
                  </a:xfrm>
                  <a:prstGeom prst="ellipse">
                    <a:avLst/>
                  </a:prstGeom>
                  <a:solidFill>
                    <a:srgbClr val="0000FF"/>
                  </a:solidFill>
                  <a:ln w="12700" algn="ctr">
                    <a:solidFill>
                      <a:srgbClr val="000000"/>
                    </a:solidFill>
                    <a:round/>
                    <a:headEnd/>
                    <a:tailEnd/>
                  </a:ln>
                  <a:effectLst/>
                </p:spPr>
                <p:txBody>
                  <a:bodyPr anchor="ctr"/>
                  <a:lstStyle/>
                  <a:p>
                    <a:endParaRPr lang="en-US"/>
                  </a:p>
                </p:txBody>
              </p:sp>
              <p:sp>
                <p:nvSpPr>
                  <p:cNvPr id="522255" name="Oval 15"/>
                  <p:cNvSpPr>
                    <a:spLocks noChangeArrowheads="1"/>
                  </p:cNvSpPr>
                  <p:nvPr/>
                </p:nvSpPr>
                <p:spPr bwMode="auto">
                  <a:xfrm flipH="1" flipV="1">
                    <a:off x="19232" y="6810"/>
                    <a:ext cx="544" cy="519"/>
                  </a:xfrm>
                  <a:prstGeom prst="ellipse">
                    <a:avLst/>
                  </a:prstGeom>
                  <a:solidFill>
                    <a:srgbClr val="0000FF"/>
                  </a:solidFill>
                  <a:ln w="12700" algn="ctr">
                    <a:solidFill>
                      <a:srgbClr val="000000"/>
                    </a:solidFill>
                    <a:round/>
                    <a:headEnd/>
                    <a:tailEnd/>
                  </a:ln>
                  <a:effectLst/>
                </p:spPr>
                <p:txBody>
                  <a:bodyPr anchor="ctr"/>
                  <a:lstStyle/>
                  <a:p>
                    <a:endParaRPr lang="en-US"/>
                  </a:p>
                </p:txBody>
              </p:sp>
              <p:sp>
                <p:nvSpPr>
                  <p:cNvPr id="522256" name="Freeform 16"/>
                  <p:cNvSpPr>
                    <a:spLocks/>
                  </p:cNvSpPr>
                  <p:nvPr/>
                </p:nvSpPr>
                <p:spPr bwMode="auto">
                  <a:xfrm>
                    <a:off x="19484" y="1102"/>
                    <a:ext cx="4187" cy="4885"/>
                  </a:xfrm>
                  <a:custGeom>
                    <a:avLst/>
                    <a:gdLst/>
                    <a:ahLst/>
                    <a:cxnLst>
                      <a:cxn ang="0">
                        <a:pos x="0" y="0"/>
                      </a:cxn>
                      <a:cxn ang="0">
                        <a:pos x="0" y="1158"/>
                      </a:cxn>
                      <a:cxn ang="0">
                        <a:pos x="1008" y="645"/>
                      </a:cxn>
                      <a:cxn ang="0">
                        <a:pos x="0" y="0"/>
                      </a:cxn>
                    </a:cxnLst>
                    <a:rect l="0" t="0" r="r" b="b"/>
                    <a:pathLst>
                      <a:path w="1008" h="1158">
                        <a:moveTo>
                          <a:pt x="0" y="0"/>
                        </a:moveTo>
                        <a:lnTo>
                          <a:pt x="0" y="1158"/>
                        </a:lnTo>
                        <a:lnTo>
                          <a:pt x="1008" y="645"/>
                        </a:lnTo>
                        <a:lnTo>
                          <a:pt x="0" y="0"/>
                        </a:lnTo>
                        <a:close/>
                      </a:path>
                    </a:pathLst>
                  </a:custGeom>
                  <a:solidFill>
                    <a:srgbClr val="0000FF"/>
                  </a:solidFill>
                  <a:ln w="19050" cmpd="sng">
                    <a:solidFill>
                      <a:srgbClr val="000000"/>
                    </a:solidFill>
                    <a:round/>
                    <a:headEnd/>
                    <a:tailEnd/>
                  </a:ln>
                </p:spPr>
                <p:txBody>
                  <a:bodyPr/>
                  <a:lstStyle/>
                  <a:p>
                    <a:endParaRPr lang="en-US"/>
                  </a:p>
                </p:txBody>
              </p:sp>
              <p:sp>
                <p:nvSpPr>
                  <p:cNvPr id="522257" name="Oval 17"/>
                  <p:cNvSpPr>
                    <a:spLocks noChangeArrowheads="1"/>
                  </p:cNvSpPr>
                  <p:nvPr/>
                </p:nvSpPr>
                <p:spPr bwMode="auto">
                  <a:xfrm flipH="1" flipV="1">
                    <a:off x="19212" y="820"/>
                    <a:ext cx="543" cy="519"/>
                  </a:xfrm>
                  <a:prstGeom prst="ellipse">
                    <a:avLst/>
                  </a:prstGeom>
                  <a:solidFill>
                    <a:srgbClr val="0000FF"/>
                  </a:solidFill>
                  <a:ln w="12700" algn="ctr">
                    <a:solidFill>
                      <a:srgbClr val="000000"/>
                    </a:solidFill>
                    <a:round/>
                    <a:headEnd/>
                    <a:tailEnd/>
                  </a:ln>
                  <a:effectLst/>
                </p:spPr>
                <p:txBody>
                  <a:bodyPr anchor="ctr"/>
                  <a:lstStyle/>
                  <a:p>
                    <a:endParaRPr lang="en-US"/>
                  </a:p>
                </p:txBody>
              </p:sp>
            </p:grpSp>
            <p:grpSp>
              <p:nvGrpSpPr>
                <p:cNvPr id="522258" name="Group 18"/>
                <p:cNvGrpSpPr>
                  <a:grpSpLocks/>
                </p:cNvGrpSpPr>
                <p:nvPr/>
              </p:nvGrpSpPr>
              <p:grpSpPr bwMode="auto">
                <a:xfrm>
                  <a:off x="32739" y="1003"/>
                  <a:ext cx="11189" cy="6371"/>
                  <a:chOff x="32739" y="1003"/>
                  <a:chExt cx="11189" cy="6371"/>
                </a:xfrm>
              </p:grpSpPr>
              <p:sp>
                <p:nvSpPr>
                  <p:cNvPr id="522259" name="AutoShape 19"/>
                  <p:cNvSpPr>
                    <a:spLocks noChangeArrowheads="1"/>
                  </p:cNvSpPr>
                  <p:nvPr/>
                </p:nvSpPr>
                <p:spPr bwMode="auto">
                  <a:xfrm>
                    <a:off x="34411" y="1003"/>
                    <a:ext cx="9241" cy="6093"/>
                  </a:xfrm>
                  <a:prstGeom prst="rtTriangle">
                    <a:avLst/>
                  </a:prstGeom>
                  <a:noFill/>
                  <a:ln w="19050" algn="ctr">
                    <a:solidFill>
                      <a:srgbClr val="DDDDDD"/>
                    </a:solidFill>
                    <a:miter lim="800000"/>
                    <a:headEnd/>
                    <a:tailEnd/>
                  </a:ln>
                  <a:effectLst/>
                </p:spPr>
                <p:txBody>
                  <a:bodyPr anchor="ctr"/>
                  <a:lstStyle/>
                  <a:p>
                    <a:endParaRPr lang="en-US"/>
                  </a:p>
                </p:txBody>
              </p:sp>
              <p:sp>
                <p:nvSpPr>
                  <p:cNvPr id="522260" name="Line 20"/>
                  <p:cNvSpPr>
                    <a:spLocks noChangeShapeType="1"/>
                  </p:cNvSpPr>
                  <p:nvPr/>
                </p:nvSpPr>
                <p:spPr bwMode="auto">
                  <a:xfrm flipV="1">
                    <a:off x="32739" y="2955"/>
                    <a:ext cx="7380" cy="3771"/>
                  </a:xfrm>
                  <a:prstGeom prst="line">
                    <a:avLst/>
                  </a:prstGeom>
                  <a:noFill/>
                  <a:ln w="19050">
                    <a:solidFill>
                      <a:srgbClr val="CC0000"/>
                    </a:solidFill>
                    <a:round/>
                    <a:headEnd/>
                    <a:tailEnd/>
                  </a:ln>
                  <a:effectLst/>
                </p:spPr>
                <p:txBody>
                  <a:bodyPr/>
                  <a:lstStyle/>
                  <a:p>
                    <a:endParaRPr lang="en-US"/>
                  </a:p>
                </p:txBody>
              </p:sp>
              <p:sp>
                <p:nvSpPr>
                  <p:cNvPr id="522261" name="Freeform 21"/>
                  <p:cNvSpPr>
                    <a:spLocks/>
                  </p:cNvSpPr>
                  <p:nvPr/>
                </p:nvSpPr>
                <p:spPr bwMode="auto">
                  <a:xfrm>
                    <a:off x="34394" y="3674"/>
                    <a:ext cx="9291" cy="3451"/>
                  </a:xfrm>
                  <a:custGeom>
                    <a:avLst/>
                    <a:gdLst/>
                    <a:ahLst/>
                    <a:cxnLst>
                      <a:cxn ang="0">
                        <a:pos x="6" y="807"/>
                      </a:cxn>
                      <a:cxn ang="0">
                        <a:pos x="2241" y="807"/>
                      </a:cxn>
                      <a:cxn ang="0">
                        <a:pos x="1020" y="0"/>
                      </a:cxn>
                      <a:cxn ang="0">
                        <a:pos x="0" y="516"/>
                      </a:cxn>
                      <a:cxn ang="0">
                        <a:pos x="6" y="807"/>
                      </a:cxn>
                    </a:cxnLst>
                    <a:rect l="0" t="0" r="r" b="b"/>
                    <a:pathLst>
                      <a:path w="2241" h="807">
                        <a:moveTo>
                          <a:pt x="6" y="807"/>
                        </a:moveTo>
                        <a:lnTo>
                          <a:pt x="2241" y="807"/>
                        </a:lnTo>
                        <a:lnTo>
                          <a:pt x="1020" y="0"/>
                        </a:lnTo>
                        <a:lnTo>
                          <a:pt x="0" y="516"/>
                        </a:lnTo>
                        <a:lnTo>
                          <a:pt x="6" y="807"/>
                        </a:lnTo>
                        <a:close/>
                      </a:path>
                    </a:pathLst>
                  </a:custGeom>
                  <a:solidFill>
                    <a:srgbClr val="00CC66"/>
                  </a:solidFill>
                  <a:ln w="19050" cmpd="sng">
                    <a:solidFill>
                      <a:srgbClr val="000000"/>
                    </a:solidFill>
                    <a:round/>
                    <a:headEnd/>
                    <a:tailEnd/>
                  </a:ln>
                </p:spPr>
                <p:txBody>
                  <a:bodyPr/>
                  <a:lstStyle/>
                  <a:p>
                    <a:endParaRPr lang="en-US"/>
                  </a:p>
                </p:txBody>
              </p:sp>
              <p:sp>
                <p:nvSpPr>
                  <p:cNvPr id="522262" name="Oval 22"/>
                  <p:cNvSpPr>
                    <a:spLocks noChangeArrowheads="1"/>
                  </p:cNvSpPr>
                  <p:nvPr/>
                </p:nvSpPr>
                <p:spPr bwMode="auto">
                  <a:xfrm flipH="1" flipV="1">
                    <a:off x="43384" y="6842"/>
                    <a:ext cx="544" cy="520"/>
                  </a:xfrm>
                  <a:prstGeom prst="ellipse">
                    <a:avLst/>
                  </a:prstGeom>
                  <a:solidFill>
                    <a:srgbClr val="00CC66"/>
                  </a:solidFill>
                  <a:ln w="12700" algn="ctr">
                    <a:solidFill>
                      <a:srgbClr val="000000"/>
                    </a:solidFill>
                    <a:round/>
                    <a:headEnd/>
                    <a:tailEnd/>
                  </a:ln>
                  <a:effectLst/>
                </p:spPr>
                <p:txBody>
                  <a:bodyPr anchor="ctr"/>
                  <a:lstStyle/>
                  <a:p>
                    <a:endParaRPr lang="en-US"/>
                  </a:p>
                </p:txBody>
              </p:sp>
              <p:sp>
                <p:nvSpPr>
                  <p:cNvPr id="522263" name="Oval 23"/>
                  <p:cNvSpPr>
                    <a:spLocks noChangeArrowheads="1"/>
                  </p:cNvSpPr>
                  <p:nvPr/>
                </p:nvSpPr>
                <p:spPr bwMode="auto">
                  <a:xfrm flipH="1" flipV="1">
                    <a:off x="34131" y="6855"/>
                    <a:ext cx="544" cy="519"/>
                  </a:xfrm>
                  <a:prstGeom prst="ellipse">
                    <a:avLst/>
                  </a:prstGeom>
                  <a:solidFill>
                    <a:srgbClr val="00CC66"/>
                  </a:solidFill>
                  <a:ln w="12700" algn="ctr">
                    <a:solidFill>
                      <a:srgbClr val="000000"/>
                    </a:solidFill>
                    <a:round/>
                    <a:headEnd/>
                    <a:tailEnd/>
                  </a:ln>
                  <a:effectLst/>
                </p:spPr>
                <p:txBody>
                  <a:bodyPr anchor="ctr"/>
                  <a:lstStyle/>
                  <a:p>
                    <a:endParaRPr lang="en-US"/>
                  </a:p>
                </p:txBody>
              </p:sp>
            </p:grpSp>
          </p:grpSp>
          <p:sp>
            <p:nvSpPr>
              <p:cNvPr id="522264" name="Oval 24"/>
              <p:cNvSpPr>
                <a:spLocks noChangeArrowheads="1"/>
              </p:cNvSpPr>
              <p:nvPr/>
            </p:nvSpPr>
            <p:spPr bwMode="auto">
              <a:xfrm flipH="1" flipV="1">
                <a:off x="3716" y="1250"/>
                <a:ext cx="53" cy="50"/>
              </a:xfrm>
              <a:prstGeom prst="ellipse">
                <a:avLst/>
              </a:prstGeom>
              <a:solidFill>
                <a:srgbClr val="00CC66"/>
              </a:solidFill>
              <a:ln w="12700" algn="ctr">
                <a:solidFill>
                  <a:srgbClr val="000000"/>
                </a:solidFill>
                <a:round/>
                <a:headEnd/>
                <a:tailEnd/>
              </a:ln>
              <a:effectLst/>
            </p:spPr>
            <p:txBody>
              <a:bodyPr anchor="ctr"/>
              <a:lstStyle/>
              <a:p>
                <a:endParaRPr lang="en-US"/>
              </a:p>
            </p:txBody>
          </p:sp>
        </p:grpSp>
        <p:sp>
          <p:nvSpPr>
            <p:cNvPr id="3" name="Cross 2"/>
            <p:cNvSpPr>
              <a:spLocks noChangeAspect="1"/>
            </p:cNvSpPr>
            <p:nvPr/>
          </p:nvSpPr>
          <p:spPr>
            <a:xfrm>
              <a:off x="5547896" y="1927714"/>
              <a:ext cx="274308" cy="274320"/>
            </a:xfrm>
            <a:prstGeom prst="plus">
              <a:avLst>
                <a:gd name="adj" fmla="val 39035"/>
              </a:avLst>
            </a:prstGeom>
            <a:solidFill>
              <a:schemeClr val="accent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769621" y="3232532"/>
            <a:ext cx="7165383" cy="995254"/>
            <a:chOff x="769621" y="3232532"/>
            <a:chExt cx="7165383" cy="995254"/>
          </a:xfrm>
        </p:grpSpPr>
        <p:grpSp>
          <p:nvGrpSpPr>
            <p:cNvPr id="522265" name="Group 25"/>
            <p:cNvGrpSpPr>
              <a:grpSpLocks/>
            </p:cNvGrpSpPr>
            <p:nvPr/>
          </p:nvGrpSpPr>
          <p:grpSpPr bwMode="auto">
            <a:xfrm>
              <a:off x="769621" y="3232532"/>
              <a:ext cx="7165383" cy="995254"/>
              <a:chOff x="1021" y="2571"/>
              <a:chExt cx="4031" cy="639"/>
            </a:xfrm>
          </p:grpSpPr>
          <p:grpSp>
            <p:nvGrpSpPr>
              <p:cNvPr id="522266" name="Group 26"/>
              <p:cNvGrpSpPr>
                <a:grpSpLocks/>
              </p:cNvGrpSpPr>
              <p:nvPr/>
            </p:nvGrpSpPr>
            <p:grpSpPr bwMode="auto">
              <a:xfrm>
                <a:off x="1021" y="2571"/>
                <a:ext cx="2524" cy="612"/>
                <a:chOff x="2427" y="11785"/>
                <a:chExt cx="25988" cy="6358"/>
              </a:xfrm>
            </p:grpSpPr>
            <p:grpSp>
              <p:nvGrpSpPr>
                <p:cNvPr id="522268" name="Group 28"/>
                <p:cNvGrpSpPr>
                  <a:grpSpLocks/>
                </p:cNvGrpSpPr>
                <p:nvPr/>
              </p:nvGrpSpPr>
              <p:grpSpPr bwMode="auto">
                <a:xfrm>
                  <a:off x="2427" y="12046"/>
                  <a:ext cx="11102" cy="6097"/>
                  <a:chOff x="316" y="1322"/>
                  <a:chExt cx="1354" cy="737"/>
                </a:xfrm>
              </p:grpSpPr>
              <p:sp>
                <p:nvSpPr>
                  <p:cNvPr id="522269" name="AutoShape 29"/>
                  <p:cNvSpPr>
                    <a:spLocks noChangeArrowheads="1"/>
                  </p:cNvSpPr>
                  <p:nvPr/>
                </p:nvSpPr>
                <p:spPr bwMode="auto">
                  <a:xfrm>
                    <a:off x="543" y="1322"/>
                    <a:ext cx="1127" cy="737"/>
                  </a:xfrm>
                  <a:prstGeom prst="rtTriangle">
                    <a:avLst/>
                  </a:prstGeom>
                  <a:noFill/>
                  <a:ln w="19050" algn="ctr">
                    <a:solidFill>
                      <a:srgbClr val="000000"/>
                    </a:solidFill>
                    <a:miter lim="800000"/>
                    <a:headEnd/>
                    <a:tailEnd/>
                  </a:ln>
                  <a:effectLst/>
                </p:spPr>
                <p:txBody>
                  <a:bodyPr anchor="ctr"/>
                  <a:lstStyle/>
                  <a:p>
                    <a:endParaRPr lang="en-US"/>
                  </a:p>
                </p:txBody>
              </p:sp>
              <p:sp>
                <p:nvSpPr>
                  <p:cNvPr id="522270" name="Line 30"/>
                  <p:cNvSpPr>
                    <a:spLocks noChangeShapeType="1"/>
                  </p:cNvSpPr>
                  <p:nvPr/>
                </p:nvSpPr>
                <p:spPr bwMode="auto">
                  <a:xfrm flipV="1">
                    <a:off x="316" y="1564"/>
                    <a:ext cx="900" cy="456"/>
                  </a:xfrm>
                  <a:prstGeom prst="line">
                    <a:avLst/>
                  </a:prstGeom>
                  <a:noFill/>
                  <a:ln w="19050">
                    <a:solidFill>
                      <a:srgbClr val="CC0000"/>
                    </a:solidFill>
                    <a:round/>
                    <a:headEnd/>
                    <a:tailEnd/>
                  </a:ln>
                  <a:effectLst/>
                </p:spPr>
                <p:txBody>
                  <a:bodyPr/>
                  <a:lstStyle/>
                  <a:p>
                    <a:endParaRPr lang="en-US"/>
                  </a:p>
                </p:txBody>
              </p:sp>
            </p:grpSp>
            <p:sp>
              <p:nvSpPr>
                <p:cNvPr id="522271" name="AutoShape 31"/>
                <p:cNvSpPr>
                  <a:spLocks noChangeArrowheads="1"/>
                </p:cNvSpPr>
                <p:nvPr/>
              </p:nvSpPr>
              <p:spPr bwMode="auto">
                <a:xfrm>
                  <a:off x="13208" y="13862"/>
                  <a:ext cx="3850" cy="1553"/>
                </a:xfrm>
                <a:prstGeom prst="rightArrow">
                  <a:avLst>
                    <a:gd name="adj1" fmla="val 33718"/>
                    <a:gd name="adj2" fmla="val 61977"/>
                  </a:avLst>
                </a:prstGeom>
                <a:solidFill>
                  <a:srgbClr val="AD0101"/>
                </a:solidFill>
                <a:ln w="19050">
                  <a:solidFill>
                    <a:srgbClr val="AD0101"/>
                  </a:solidFill>
                  <a:miter lim="800000"/>
                  <a:headEnd/>
                  <a:tailEnd/>
                </a:ln>
              </p:spPr>
              <p:txBody>
                <a:bodyPr/>
                <a:lstStyle/>
                <a:p>
                  <a:endParaRPr lang="en-US"/>
                </a:p>
              </p:txBody>
            </p:sp>
            <p:grpSp>
              <p:nvGrpSpPr>
                <p:cNvPr id="522272" name="Group 32"/>
                <p:cNvGrpSpPr>
                  <a:grpSpLocks/>
                </p:cNvGrpSpPr>
                <p:nvPr/>
              </p:nvGrpSpPr>
              <p:grpSpPr bwMode="auto">
                <a:xfrm>
                  <a:off x="17503" y="11785"/>
                  <a:ext cx="10912" cy="6358"/>
                  <a:chOff x="17503" y="11785"/>
                  <a:chExt cx="10912" cy="6358"/>
                </a:xfrm>
              </p:grpSpPr>
              <p:sp>
                <p:nvSpPr>
                  <p:cNvPr id="522273" name="AutoShape 33"/>
                  <p:cNvSpPr>
                    <a:spLocks noChangeArrowheads="1"/>
                  </p:cNvSpPr>
                  <p:nvPr/>
                </p:nvSpPr>
                <p:spPr bwMode="auto">
                  <a:xfrm>
                    <a:off x="19175" y="12051"/>
                    <a:ext cx="9240" cy="6092"/>
                  </a:xfrm>
                  <a:prstGeom prst="rtTriangle">
                    <a:avLst/>
                  </a:prstGeom>
                  <a:noFill/>
                  <a:ln w="19050" algn="ctr">
                    <a:solidFill>
                      <a:srgbClr val="DDDDDD"/>
                    </a:solidFill>
                    <a:miter lim="800000"/>
                    <a:headEnd/>
                    <a:tailEnd/>
                  </a:ln>
                  <a:effectLst/>
                </p:spPr>
                <p:txBody>
                  <a:bodyPr anchor="ctr"/>
                  <a:lstStyle/>
                  <a:p>
                    <a:endParaRPr lang="en-US"/>
                  </a:p>
                </p:txBody>
              </p:sp>
              <p:sp>
                <p:nvSpPr>
                  <p:cNvPr id="522274" name="Line 34"/>
                  <p:cNvSpPr>
                    <a:spLocks noChangeShapeType="1"/>
                  </p:cNvSpPr>
                  <p:nvPr/>
                </p:nvSpPr>
                <p:spPr bwMode="auto">
                  <a:xfrm flipV="1">
                    <a:off x="17503" y="14003"/>
                    <a:ext cx="7379" cy="3771"/>
                  </a:xfrm>
                  <a:prstGeom prst="line">
                    <a:avLst/>
                  </a:prstGeom>
                  <a:noFill/>
                  <a:ln w="19050">
                    <a:solidFill>
                      <a:srgbClr val="CC0000"/>
                    </a:solidFill>
                    <a:round/>
                    <a:headEnd/>
                    <a:tailEnd/>
                  </a:ln>
                  <a:effectLst/>
                </p:spPr>
                <p:txBody>
                  <a:bodyPr/>
                  <a:lstStyle/>
                  <a:p>
                    <a:endParaRPr lang="en-US"/>
                  </a:p>
                </p:txBody>
              </p:sp>
              <p:sp>
                <p:nvSpPr>
                  <p:cNvPr id="522275" name="Freeform 35"/>
                  <p:cNvSpPr>
                    <a:spLocks/>
                  </p:cNvSpPr>
                  <p:nvPr/>
                </p:nvSpPr>
                <p:spPr bwMode="auto">
                  <a:xfrm>
                    <a:off x="19154" y="12067"/>
                    <a:ext cx="4188" cy="4885"/>
                  </a:xfrm>
                  <a:custGeom>
                    <a:avLst/>
                    <a:gdLst/>
                    <a:ahLst/>
                    <a:cxnLst>
                      <a:cxn ang="0">
                        <a:pos x="0" y="0"/>
                      </a:cxn>
                      <a:cxn ang="0">
                        <a:pos x="0" y="1158"/>
                      </a:cxn>
                      <a:cxn ang="0">
                        <a:pos x="1008" y="645"/>
                      </a:cxn>
                      <a:cxn ang="0">
                        <a:pos x="0" y="0"/>
                      </a:cxn>
                    </a:cxnLst>
                    <a:rect l="0" t="0" r="r" b="b"/>
                    <a:pathLst>
                      <a:path w="1008" h="1158">
                        <a:moveTo>
                          <a:pt x="0" y="0"/>
                        </a:moveTo>
                        <a:lnTo>
                          <a:pt x="0" y="1158"/>
                        </a:lnTo>
                        <a:lnTo>
                          <a:pt x="1008" y="645"/>
                        </a:lnTo>
                        <a:lnTo>
                          <a:pt x="0" y="0"/>
                        </a:lnTo>
                        <a:close/>
                      </a:path>
                    </a:pathLst>
                  </a:custGeom>
                  <a:solidFill>
                    <a:srgbClr val="0000FF"/>
                  </a:solidFill>
                  <a:ln w="19050" cmpd="sng">
                    <a:solidFill>
                      <a:srgbClr val="000000"/>
                    </a:solidFill>
                    <a:round/>
                    <a:headEnd/>
                    <a:tailEnd/>
                  </a:ln>
                </p:spPr>
                <p:txBody>
                  <a:bodyPr/>
                  <a:lstStyle/>
                  <a:p>
                    <a:endParaRPr lang="en-US"/>
                  </a:p>
                </p:txBody>
              </p:sp>
              <p:sp>
                <p:nvSpPr>
                  <p:cNvPr id="522276" name="Oval 36"/>
                  <p:cNvSpPr>
                    <a:spLocks noChangeArrowheads="1"/>
                  </p:cNvSpPr>
                  <p:nvPr/>
                </p:nvSpPr>
                <p:spPr bwMode="auto">
                  <a:xfrm flipH="1" flipV="1">
                    <a:off x="18882" y="11785"/>
                    <a:ext cx="544" cy="519"/>
                  </a:xfrm>
                  <a:prstGeom prst="ellipse">
                    <a:avLst/>
                  </a:prstGeom>
                  <a:solidFill>
                    <a:srgbClr val="0000FF"/>
                  </a:solidFill>
                  <a:ln w="12700" algn="ctr">
                    <a:solidFill>
                      <a:srgbClr val="000000"/>
                    </a:solidFill>
                    <a:round/>
                    <a:headEnd/>
                    <a:tailEnd/>
                  </a:ln>
                  <a:effectLst/>
                </p:spPr>
                <p:txBody>
                  <a:bodyPr anchor="ctr"/>
                  <a:lstStyle/>
                  <a:p>
                    <a:endParaRPr lang="en-US"/>
                  </a:p>
                </p:txBody>
              </p:sp>
              <p:sp>
                <p:nvSpPr>
                  <p:cNvPr id="522277" name="Oval 37"/>
                  <p:cNvSpPr>
                    <a:spLocks noChangeArrowheads="1"/>
                  </p:cNvSpPr>
                  <p:nvPr/>
                </p:nvSpPr>
                <p:spPr bwMode="auto">
                  <a:xfrm flipH="1" flipV="1">
                    <a:off x="23095" y="14522"/>
                    <a:ext cx="539" cy="519"/>
                  </a:xfrm>
                  <a:prstGeom prst="ellipse">
                    <a:avLst/>
                  </a:prstGeom>
                  <a:solidFill>
                    <a:srgbClr val="0000FF"/>
                  </a:solidFill>
                  <a:ln w="12700" algn="ctr">
                    <a:solidFill>
                      <a:srgbClr val="000000"/>
                    </a:solidFill>
                    <a:round/>
                    <a:headEnd/>
                    <a:tailEnd/>
                  </a:ln>
                  <a:effectLst/>
                </p:spPr>
                <p:txBody>
                  <a:bodyPr anchor="ctr"/>
                  <a:lstStyle/>
                  <a:p>
                    <a:endParaRPr lang="en-US"/>
                  </a:p>
                </p:txBody>
              </p:sp>
              <p:sp>
                <p:nvSpPr>
                  <p:cNvPr id="522278" name="Oval 38"/>
                  <p:cNvSpPr>
                    <a:spLocks noChangeArrowheads="1"/>
                  </p:cNvSpPr>
                  <p:nvPr/>
                </p:nvSpPr>
                <p:spPr bwMode="auto">
                  <a:xfrm flipH="1" flipV="1">
                    <a:off x="18862" y="16681"/>
                    <a:ext cx="543" cy="520"/>
                  </a:xfrm>
                  <a:prstGeom prst="ellipse">
                    <a:avLst/>
                  </a:prstGeom>
                  <a:solidFill>
                    <a:srgbClr val="0000FF"/>
                  </a:solidFill>
                  <a:ln w="12700" algn="ctr">
                    <a:solidFill>
                      <a:srgbClr val="000000"/>
                    </a:solidFill>
                    <a:round/>
                    <a:headEnd/>
                    <a:tailEnd/>
                  </a:ln>
                  <a:effectLst/>
                </p:spPr>
                <p:txBody>
                  <a:bodyPr anchor="ctr"/>
                  <a:lstStyle/>
                  <a:p>
                    <a:endParaRPr lang="en-US"/>
                  </a:p>
                </p:txBody>
              </p:sp>
            </p:grpSp>
          </p:grpSp>
          <p:grpSp>
            <p:nvGrpSpPr>
              <p:cNvPr id="522279" name="Group 39"/>
              <p:cNvGrpSpPr>
                <a:grpSpLocks/>
              </p:cNvGrpSpPr>
              <p:nvPr/>
            </p:nvGrpSpPr>
            <p:grpSpPr bwMode="auto">
              <a:xfrm>
                <a:off x="3965" y="2596"/>
                <a:ext cx="1087" cy="614"/>
                <a:chOff x="32739" y="12050"/>
                <a:chExt cx="11189" cy="6372"/>
              </a:xfrm>
            </p:grpSpPr>
            <p:sp>
              <p:nvSpPr>
                <p:cNvPr id="522280" name="AutoShape 40"/>
                <p:cNvSpPr>
                  <a:spLocks noChangeArrowheads="1"/>
                </p:cNvSpPr>
                <p:nvPr/>
              </p:nvSpPr>
              <p:spPr bwMode="auto">
                <a:xfrm>
                  <a:off x="34411" y="12050"/>
                  <a:ext cx="9241" cy="6094"/>
                </a:xfrm>
                <a:prstGeom prst="rtTriangle">
                  <a:avLst/>
                </a:prstGeom>
                <a:noFill/>
                <a:ln w="19050" algn="ctr">
                  <a:solidFill>
                    <a:srgbClr val="DDDDDD"/>
                  </a:solidFill>
                  <a:miter lim="800000"/>
                  <a:headEnd/>
                  <a:tailEnd/>
                </a:ln>
                <a:effectLst/>
              </p:spPr>
              <p:txBody>
                <a:bodyPr anchor="ctr"/>
                <a:lstStyle/>
                <a:p>
                  <a:endParaRPr lang="en-US"/>
                </a:p>
              </p:txBody>
            </p:sp>
            <p:sp>
              <p:nvSpPr>
                <p:cNvPr id="522281" name="Line 41"/>
                <p:cNvSpPr>
                  <a:spLocks noChangeShapeType="1"/>
                </p:cNvSpPr>
                <p:nvPr/>
              </p:nvSpPr>
              <p:spPr bwMode="auto">
                <a:xfrm flipV="1">
                  <a:off x="32739" y="14002"/>
                  <a:ext cx="7380" cy="3772"/>
                </a:xfrm>
                <a:prstGeom prst="line">
                  <a:avLst/>
                </a:prstGeom>
                <a:noFill/>
                <a:ln w="19050">
                  <a:solidFill>
                    <a:srgbClr val="CC0000"/>
                  </a:solidFill>
                  <a:round/>
                  <a:headEnd/>
                  <a:tailEnd/>
                </a:ln>
                <a:effectLst/>
              </p:spPr>
              <p:txBody>
                <a:bodyPr/>
                <a:lstStyle/>
                <a:p>
                  <a:endParaRPr lang="en-US"/>
                </a:p>
              </p:txBody>
            </p:sp>
            <p:sp>
              <p:nvSpPr>
                <p:cNvPr id="522282" name="Freeform 42"/>
                <p:cNvSpPr>
                  <a:spLocks/>
                </p:cNvSpPr>
                <p:nvPr/>
              </p:nvSpPr>
              <p:spPr bwMode="auto">
                <a:xfrm>
                  <a:off x="34394" y="14721"/>
                  <a:ext cx="9291" cy="3452"/>
                </a:xfrm>
                <a:custGeom>
                  <a:avLst/>
                  <a:gdLst/>
                  <a:ahLst/>
                  <a:cxnLst>
                    <a:cxn ang="0">
                      <a:pos x="6" y="807"/>
                    </a:cxn>
                    <a:cxn ang="0">
                      <a:pos x="2241" y="807"/>
                    </a:cxn>
                    <a:cxn ang="0">
                      <a:pos x="1020" y="0"/>
                    </a:cxn>
                    <a:cxn ang="0">
                      <a:pos x="0" y="516"/>
                    </a:cxn>
                    <a:cxn ang="0">
                      <a:pos x="6" y="807"/>
                    </a:cxn>
                  </a:cxnLst>
                  <a:rect l="0" t="0" r="r" b="b"/>
                  <a:pathLst>
                    <a:path w="2241" h="807">
                      <a:moveTo>
                        <a:pt x="6" y="807"/>
                      </a:moveTo>
                      <a:lnTo>
                        <a:pt x="2241" y="807"/>
                      </a:lnTo>
                      <a:lnTo>
                        <a:pt x="1020" y="0"/>
                      </a:lnTo>
                      <a:lnTo>
                        <a:pt x="0" y="516"/>
                      </a:lnTo>
                      <a:lnTo>
                        <a:pt x="6" y="807"/>
                      </a:lnTo>
                      <a:close/>
                    </a:path>
                  </a:pathLst>
                </a:custGeom>
                <a:solidFill>
                  <a:srgbClr val="00CC66"/>
                </a:solidFill>
                <a:ln w="19050" cmpd="sng">
                  <a:solidFill>
                    <a:srgbClr val="000000"/>
                  </a:solidFill>
                  <a:round/>
                  <a:headEnd/>
                  <a:tailEnd/>
                </a:ln>
              </p:spPr>
              <p:txBody>
                <a:bodyPr/>
                <a:lstStyle/>
                <a:p>
                  <a:endParaRPr lang="en-US"/>
                </a:p>
              </p:txBody>
            </p:sp>
            <p:sp>
              <p:nvSpPr>
                <p:cNvPr id="522283" name="Oval 43"/>
                <p:cNvSpPr>
                  <a:spLocks noChangeArrowheads="1"/>
                </p:cNvSpPr>
                <p:nvPr/>
              </p:nvSpPr>
              <p:spPr bwMode="auto">
                <a:xfrm flipH="1" flipV="1">
                  <a:off x="38331" y="14522"/>
                  <a:ext cx="540" cy="519"/>
                </a:xfrm>
                <a:prstGeom prst="ellipse">
                  <a:avLst/>
                </a:prstGeom>
                <a:solidFill>
                  <a:srgbClr val="00CC66"/>
                </a:solidFill>
                <a:ln w="12700" algn="ctr">
                  <a:solidFill>
                    <a:srgbClr val="000000"/>
                  </a:solidFill>
                  <a:round/>
                  <a:headEnd/>
                  <a:tailEnd/>
                </a:ln>
                <a:effectLst/>
              </p:spPr>
              <p:txBody>
                <a:bodyPr anchor="ctr"/>
                <a:lstStyle/>
                <a:p>
                  <a:endParaRPr lang="en-US"/>
                </a:p>
              </p:txBody>
            </p:sp>
            <p:sp>
              <p:nvSpPr>
                <p:cNvPr id="522284" name="Freeform 44"/>
                <p:cNvSpPr>
                  <a:spLocks/>
                </p:cNvSpPr>
                <p:nvPr/>
              </p:nvSpPr>
              <p:spPr bwMode="auto">
                <a:xfrm>
                  <a:off x="34407" y="16939"/>
                  <a:ext cx="9340" cy="1221"/>
                </a:xfrm>
                <a:custGeom>
                  <a:avLst/>
                  <a:gdLst/>
                  <a:ahLst/>
                  <a:cxnLst>
                    <a:cxn ang="0">
                      <a:pos x="0" y="0"/>
                    </a:cxn>
                    <a:cxn ang="0">
                      <a:pos x="0" y="294"/>
                    </a:cxn>
                    <a:cxn ang="0">
                      <a:pos x="2268" y="294"/>
                    </a:cxn>
                    <a:cxn ang="0">
                      <a:pos x="0" y="0"/>
                    </a:cxn>
                  </a:cxnLst>
                  <a:rect l="0" t="0" r="r" b="b"/>
                  <a:pathLst>
                    <a:path w="2268" h="294">
                      <a:moveTo>
                        <a:pt x="0" y="0"/>
                      </a:moveTo>
                      <a:lnTo>
                        <a:pt x="0" y="294"/>
                      </a:lnTo>
                      <a:lnTo>
                        <a:pt x="2268" y="294"/>
                      </a:lnTo>
                      <a:lnTo>
                        <a:pt x="0" y="0"/>
                      </a:lnTo>
                      <a:close/>
                    </a:path>
                  </a:pathLst>
                </a:custGeom>
                <a:solidFill>
                  <a:srgbClr val="008000"/>
                </a:solidFill>
                <a:ln w="19050" cmpd="sng">
                  <a:solidFill>
                    <a:srgbClr val="000000"/>
                  </a:solidFill>
                  <a:round/>
                  <a:headEnd/>
                  <a:tailEnd/>
                </a:ln>
              </p:spPr>
              <p:txBody>
                <a:bodyPr/>
                <a:lstStyle/>
                <a:p>
                  <a:endParaRPr lang="en-US"/>
                </a:p>
              </p:txBody>
            </p:sp>
            <p:sp>
              <p:nvSpPr>
                <p:cNvPr id="522285" name="Oval 45"/>
                <p:cNvSpPr>
                  <a:spLocks noChangeArrowheads="1"/>
                </p:cNvSpPr>
                <p:nvPr/>
              </p:nvSpPr>
              <p:spPr bwMode="auto">
                <a:xfrm flipH="1" flipV="1">
                  <a:off x="34135" y="16632"/>
                  <a:ext cx="544" cy="519"/>
                </a:xfrm>
                <a:prstGeom prst="ellipse">
                  <a:avLst/>
                </a:prstGeom>
                <a:solidFill>
                  <a:srgbClr val="00CC66"/>
                </a:solidFill>
                <a:ln w="12700" algn="ctr">
                  <a:solidFill>
                    <a:srgbClr val="000000"/>
                  </a:solidFill>
                  <a:round/>
                  <a:headEnd/>
                  <a:tailEnd/>
                </a:ln>
                <a:effectLst/>
              </p:spPr>
              <p:txBody>
                <a:bodyPr anchor="ctr"/>
                <a:lstStyle/>
                <a:p>
                  <a:endParaRPr lang="en-US"/>
                </a:p>
              </p:txBody>
            </p:sp>
            <p:sp>
              <p:nvSpPr>
                <p:cNvPr id="522286" name="Oval 46"/>
                <p:cNvSpPr>
                  <a:spLocks noChangeArrowheads="1"/>
                </p:cNvSpPr>
                <p:nvPr/>
              </p:nvSpPr>
              <p:spPr bwMode="auto">
                <a:xfrm flipH="1" flipV="1">
                  <a:off x="43384" y="17890"/>
                  <a:ext cx="544" cy="520"/>
                </a:xfrm>
                <a:prstGeom prst="ellipse">
                  <a:avLst/>
                </a:prstGeom>
                <a:solidFill>
                  <a:srgbClr val="00CC66"/>
                </a:solidFill>
                <a:ln w="12700" algn="ctr">
                  <a:solidFill>
                    <a:srgbClr val="000000"/>
                  </a:solidFill>
                  <a:round/>
                  <a:headEnd/>
                  <a:tailEnd/>
                </a:ln>
                <a:effectLst/>
              </p:spPr>
              <p:txBody>
                <a:bodyPr anchor="ctr"/>
                <a:lstStyle/>
                <a:p>
                  <a:endParaRPr lang="en-US"/>
                </a:p>
              </p:txBody>
            </p:sp>
            <p:sp>
              <p:nvSpPr>
                <p:cNvPr id="522287" name="Oval 47"/>
                <p:cNvSpPr>
                  <a:spLocks noChangeArrowheads="1"/>
                </p:cNvSpPr>
                <p:nvPr/>
              </p:nvSpPr>
              <p:spPr bwMode="auto">
                <a:xfrm flipH="1" flipV="1">
                  <a:off x="34131" y="17902"/>
                  <a:ext cx="544" cy="520"/>
                </a:xfrm>
                <a:prstGeom prst="ellipse">
                  <a:avLst/>
                </a:prstGeom>
                <a:solidFill>
                  <a:srgbClr val="00CC66"/>
                </a:solidFill>
                <a:ln w="12700" algn="ctr">
                  <a:solidFill>
                    <a:srgbClr val="000000"/>
                  </a:solidFill>
                  <a:round/>
                  <a:headEnd/>
                  <a:tailEnd/>
                </a:ln>
                <a:effectLst/>
              </p:spPr>
              <p:txBody>
                <a:bodyPr anchor="ctr"/>
                <a:lstStyle/>
                <a:p>
                  <a:endParaRPr lang="en-US"/>
                </a:p>
              </p:txBody>
            </p:sp>
          </p:grpSp>
        </p:grpSp>
        <p:sp>
          <p:nvSpPr>
            <p:cNvPr id="50" name="Cross 49"/>
            <p:cNvSpPr>
              <a:spLocks noChangeAspect="1"/>
            </p:cNvSpPr>
            <p:nvPr/>
          </p:nvSpPr>
          <p:spPr>
            <a:xfrm>
              <a:off x="5555974" y="3523396"/>
              <a:ext cx="274308" cy="274320"/>
            </a:xfrm>
            <a:prstGeom prst="plus">
              <a:avLst>
                <a:gd name="adj" fmla="val 39035"/>
              </a:avLst>
            </a:prstGeom>
            <a:solidFill>
              <a:schemeClr val="accent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5286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CDFEM verification</a:t>
            </a:r>
            <a:endParaRPr lang="en-US" dirty="0"/>
          </a:p>
        </p:txBody>
      </p:sp>
      <p:sp>
        <p:nvSpPr>
          <p:cNvPr id="12" name="Text Placeholder 11"/>
          <p:cNvSpPr>
            <a:spLocks noGrp="1"/>
          </p:cNvSpPr>
          <p:nvPr>
            <p:ph type="body" idx="1"/>
          </p:nvPr>
        </p:nvSpPr>
        <p:spPr>
          <a:xfrm>
            <a:off x="447579" y="938555"/>
            <a:ext cx="4040188" cy="995444"/>
          </a:xfrm>
        </p:spPr>
        <p:txBody>
          <a:bodyPr/>
          <a:lstStyle/>
          <a:p>
            <a:pPr algn="ctr"/>
            <a:r>
              <a:rPr lang="en-US" dirty="0" smtClean="0"/>
              <a:t>Steady potential flow about a</a:t>
            </a:r>
            <a:r>
              <a:rPr lang="en-US" dirty="0"/>
              <a:t> </a:t>
            </a:r>
            <a:r>
              <a:rPr lang="en-US" dirty="0" smtClean="0"/>
              <a:t>sphere</a:t>
            </a:r>
          </a:p>
        </p:txBody>
      </p:sp>
      <p:sp>
        <p:nvSpPr>
          <p:cNvPr id="5" name="Content Placeholder 4"/>
          <p:cNvSpPr>
            <a:spLocks noGrp="1"/>
          </p:cNvSpPr>
          <p:nvPr>
            <p:ph sz="half" idx="2"/>
          </p:nvPr>
        </p:nvSpPr>
        <p:spPr>
          <a:xfrm>
            <a:off x="447579" y="1837782"/>
            <a:ext cx="4040188" cy="3653336"/>
          </a:xfrm>
        </p:spPr>
        <p:txBody>
          <a:bodyPr/>
          <a:lstStyle/>
          <a:p>
            <a:r>
              <a:rPr lang="en-US" sz="2000" dirty="0" smtClean="0"/>
              <a:t>Embedded curved boundaries</a:t>
            </a:r>
          </a:p>
          <a:p>
            <a:r>
              <a:rPr lang="en-US" sz="2000" dirty="0" smtClean="0"/>
              <a:t>Optimal convergence rates obtained on volume</a:t>
            </a:r>
            <a:br>
              <a:rPr lang="en-US" sz="2000" dirty="0" smtClean="0"/>
            </a:br>
            <a:r>
              <a:rPr lang="en-US" sz="2000" dirty="0" smtClean="0"/>
              <a:t>and boundaries</a:t>
            </a:r>
          </a:p>
        </p:txBody>
      </p:sp>
      <p:sp>
        <p:nvSpPr>
          <p:cNvPr id="13" name="Text Placeholder 12"/>
          <p:cNvSpPr>
            <a:spLocks noGrp="1"/>
          </p:cNvSpPr>
          <p:nvPr>
            <p:ph type="body" sz="quarter" idx="3"/>
          </p:nvPr>
        </p:nvSpPr>
        <p:spPr>
          <a:xfrm>
            <a:off x="4635404" y="942945"/>
            <a:ext cx="4041775" cy="991054"/>
          </a:xfrm>
        </p:spPr>
        <p:txBody>
          <a:bodyPr/>
          <a:lstStyle/>
          <a:p>
            <a:pPr algn="ctr"/>
            <a:r>
              <a:rPr lang="en-US" dirty="0" smtClean="0"/>
              <a:t>Steady viscous flow about a periodic array of spheres</a:t>
            </a:r>
            <a:endParaRPr lang="en-US" dirty="0"/>
          </a:p>
        </p:txBody>
      </p:sp>
      <p:sp>
        <p:nvSpPr>
          <p:cNvPr id="16" name="Content Placeholder 15"/>
          <p:cNvSpPr>
            <a:spLocks noGrp="1"/>
          </p:cNvSpPr>
          <p:nvPr>
            <p:ph sz="quarter" idx="4"/>
          </p:nvPr>
        </p:nvSpPr>
        <p:spPr>
          <a:xfrm>
            <a:off x="4645025" y="1838109"/>
            <a:ext cx="4041775" cy="3951288"/>
          </a:xfrm>
        </p:spPr>
        <p:txBody>
          <a:bodyPr/>
          <a:lstStyle/>
          <a:p>
            <a:pPr marL="342900" lvl="1" indent="-342900">
              <a:buClr>
                <a:srgbClr val="102E54"/>
              </a:buClr>
            </a:pPr>
            <a:r>
              <a:rPr lang="en-US" dirty="0" smtClean="0"/>
              <a:t>Multiple embedded curved boundaries</a:t>
            </a:r>
          </a:p>
          <a:p>
            <a:pPr marL="342900" lvl="1" indent="-342900">
              <a:buClr>
                <a:srgbClr val="102E54"/>
              </a:buClr>
            </a:pPr>
            <a:r>
              <a:rPr lang="en-US" dirty="0" smtClean="0"/>
              <a:t>Accurate close to packing limit</a:t>
            </a:r>
          </a:p>
          <a:p>
            <a:pPr marL="342900" lvl="1" indent="-342900">
              <a:buClr>
                <a:srgbClr val="102E54"/>
              </a:buClr>
            </a:pPr>
            <a:r>
              <a:rPr lang="en-US" dirty="0" smtClean="0"/>
              <a:t>Sum of nodal residuals accurately measure drag force</a:t>
            </a:r>
            <a:endParaRPr lang="en-US" dirty="0"/>
          </a:p>
          <a:p>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5</a:t>
            </a:fld>
            <a:endParaRPr lang="en-US"/>
          </a:p>
        </p:txBody>
      </p:sp>
      <p:pic>
        <p:nvPicPr>
          <p:cNvPr id="11" name="Picture 5"/>
          <p:cNvPicPr>
            <a:picLocks noChangeAspect="1" noChangeArrowheads="1"/>
          </p:cNvPicPr>
          <p:nvPr/>
        </p:nvPicPr>
        <p:blipFill>
          <a:blip r:embed="rId2" cstate="print"/>
          <a:srcRect/>
          <a:stretch>
            <a:fillRect/>
          </a:stretch>
        </p:blipFill>
        <p:spPr bwMode="auto">
          <a:xfrm>
            <a:off x="230914" y="3420487"/>
            <a:ext cx="3790857" cy="3013500"/>
          </a:xfrm>
          <a:prstGeom prst="rect">
            <a:avLst/>
          </a:prstGeom>
          <a:noFill/>
          <a:ln w="9525" algn="ctr">
            <a:noFill/>
            <a:miter lim="800000"/>
            <a:headEnd/>
            <a:tailEnd/>
          </a:ln>
          <a:effectLst/>
        </p:spPr>
      </p:pic>
      <p:pic>
        <p:nvPicPr>
          <p:cNvPr id="14" name="Picture 8"/>
          <p:cNvPicPr>
            <a:picLocks noChangeAspect="1" noChangeArrowheads="1"/>
          </p:cNvPicPr>
          <p:nvPr/>
        </p:nvPicPr>
        <p:blipFill>
          <a:blip r:embed="rId3" cstate="print"/>
          <a:srcRect r="12601" b="7919"/>
          <a:stretch>
            <a:fillRect/>
          </a:stretch>
        </p:blipFill>
        <p:spPr bwMode="auto">
          <a:xfrm>
            <a:off x="4614070" y="3567457"/>
            <a:ext cx="3200400" cy="2681416"/>
          </a:xfrm>
          <a:prstGeom prst="rect">
            <a:avLst/>
          </a:prstGeom>
          <a:noFill/>
          <a:ln w="9525" algn="ctr">
            <a:noFill/>
            <a:miter lim="800000"/>
            <a:headEnd/>
            <a:tailEnd/>
          </a:ln>
          <a:effectLst/>
        </p:spPr>
      </p:pic>
      <p:pic>
        <p:nvPicPr>
          <p:cNvPr id="15" name="Picture 4" descr="3Dvelocity"/>
          <p:cNvPicPr>
            <a:picLocks noChangeAspect="1" noChangeArrowheads="1"/>
          </p:cNvPicPr>
          <p:nvPr/>
        </p:nvPicPr>
        <p:blipFill>
          <a:blip r:embed="rId4" cstate="print"/>
          <a:srcRect l="13960" r="12318"/>
          <a:stretch>
            <a:fillRect/>
          </a:stretch>
        </p:blipFill>
        <p:spPr bwMode="auto">
          <a:xfrm>
            <a:off x="3008291" y="2587516"/>
            <a:ext cx="1481137" cy="1387475"/>
          </a:xfrm>
          <a:prstGeom prst="rect">
            <a:avLst/>
          </a:prstGeom>
          <a:noFill/>
          <a:ln w="9525">
            <a:noFill/>
            <a:miter lim="800000"/>
            <a:headEnd/>
            <a:tailEnd/>
          </a:ln>
        </p:spPr>
      </p:pic>
      <p:pic>
        <p:nvPicPr>
          <p:cNvPr id="17" name="Picture 6" descr="inline_spheres"/>
          <p:cNvPicPr>
            <a:picLocks noChangeAspect="1" noChangeArrowheads="1"/>
          </p:cNvPicPr>
          <p:nvPr/>
        </p:nvPicPr>
        <p:blipFill>
          <a:blip r:embed="rId5" cstate="print"/>
          <a:srcRect l="4927" r="24637" b="3636"/>
          <a:stretch>
            <a:fillRect/>
          </a:stretch>
        </p:blipFill>
        <p:spPr bwMode="auto">
          <a:xfrm>
            <a:off x="7454555" y="3412169"/>
            <a:ext cx="1571625" cy="1455738"/>
          </a:xfrm>
          <a:prstGeom prst="rect">
            <a:avLst/>
          </a:prstGeom>
          <a:noFill/>
          <a:ln w="9525">
            <a:noFill/>
            <a:miter lim="800000"/>
            <a:headEnd/>
            <a:tailEnd/>
          </a:ln>
        </p:spPr>
      </p:pic>
    </p:spTree>
    <p:extLst>
      <p:ext uri="{BB962C8B-B14F-4D97-AF65-F5344CB8AC3E}">
        <p14:creationId xmlns:p14="http://schemas.microsoft.com/office/powerpoint/2010/main" val="181210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interfaces</a:t>
            </a:r>
            <a:endParaRPr lang="en-US" dirty="0"/>
          </a:p>
        </p:txBody>
      </p:sp>
      <p:sp>
        <p:nvSpPr>
          <p:cNvPr id="3" name="Content Placeholder 2"/>
          <p:cNvSpPr>
            <a:spLocks noGrp="1"/>
          </p:cNvSpPr>
          <p:nvPr>
            <p:ph idx="1"/>
          </p:nvPr>
        </p:nvSpPr>
        <p:spPr/>
        <p:txBody>
          <a:bodyPr/>
          <a:lstStyle/>
          <a:p>
            <a:r>
              <a:rPr lang="en-US" dirty="0" smtClean="0"/>
              <a:t>Consider a scalar advection-diffusion problem:</a:t>
            </a:r>
          </a:p>
          <a:p>
            <a:endParaRPr lang="en-US" dirty="0"/>
          </a:p>
          <a:p>
            <a:endParaRPr lang="en-US" dirty="0" smtClean="0"/>
          </a:p>
          <a:p>
            <a:pPr lvl="1"/>
            <a:r>
              <a:rPr lang="en-US" dirty="0" smtClean="0"/>
              <a:t>Level set evolution:</a:t>
            </a:r>
          </a:p>
          <a:p>
            <a:pPr lvl="1"/>
            <a:endParaRPr lang="en-US" sz="1000" dirty="0"/>
          </a:p>
          <a:p>
            <a:pPr lvl="1"/>
            <a:r>
              <a:rPr lang="en-US" dirty="0" smtClean="0"/>
              <a:t>Arbitrary discontinuity permitted across the interface (</a:t>
            </a:r>
            <a:r>
              <a:rPr lang="en-US" i="1" dirty="0" smtClean="0">
                <a:latin typeface="Symbol" charset="2"/>
                <a:cs typeface="Symbol" charset="2"/>
              </a:rPr>
              <a:t>f</a:t>
            </a:r>
            <a:r>
              <a:rPr lang="en-US" dirty="0" smtClean="0"/>
              <a:t> = 0)</a:t>
            </a:r>
            <a:endParaRPr lang="en-US" dirty="0"/>
          </a:p>
          <a:p>
            <a:r>
              <a:rPr lang="en-US" dirty="0" smtClean="0"/>
              <a:t>Moving interfaces bring challenges:</a:t>
            </a:r>
          </a:p>
        </p:txBody>
      </p:sp>
      <p:sp>
        <p:nvSpPr>
          <p:cNvPr id="4" name="Slide Number Placeholder 3"/>
          <p:cNvSpPr>
            <a:spLocks noGrp="1"/>
          </p:cNvSpPr>
          <p:nvPr>
            <p:ph type="sldNum" sz="quarter" idx="12"/>
          </p:nvPr>
        </p:nvSpPr>
        <p:spPr/>
        <p:txBody>
          <a:bodyPr/>
          <a:lstStyle/>
          <a:p>
            <a:fld id="{9968221B-FEFD-4BA4-AA95-B4A573C4D76B}" type="slidenum">
              <a:rPr lang="en-US" smtClean="0"/>
              <a:t>6</a:t>
            </a:fld>
            <a:endParaRPr lang="en-US"/>
          </a:p>
        </p:txBody>
      </p:sp>
      <p:sp>
        <p:nvSpPr>
          <p:cNvPr id="53" name="TextBox 52"/>
          <p:cNvSpPr txBox="1"/>
          <p:nvPr/>
        </p:nvSpPr>
        <p:spPr>
          <a:xfrm>
            <a:off x="644638" y="5792376"/>
            <a:ext cx="3638135" cy="369332"/>
          </a:xfrm>
          <a:prstGeom prst="rect">
            <a:avLst/>
          </a:prstGeom>
          <a:noFill/>
        </p:spPr>
        <p:txBody>
          <a:bodyPr wrap="none" rtlCol="0">
            <a:spAutoFit/>
          </a:bodyPr>
          <a:lstStyle/>
          <a:p>
            <a:pPr marL="0" lvl="1"/>
            <a:r>
              <a:rPr lang="en-US" dirty="0" smtClean="0">
                <a:latin typeface="Calibri"/>
                <a:cs typeface="Calibri"/>
              </a:rPr>
              <a:t>How do we preserve discontinuities?</a:t>
            </a:r>
            <a:endParaRPr lang="en-US" dirty="0">
              <a:latin typeface="Calibri"/>
              <a:cs typeface="Calibri"/>
            </a:endParaRPr>
          </a:p>
        </p:txBody>
      </p:sp>
      <p:sp>
        <p:nvSpPr>
          <p:cNvPr id="54" name="TextBox 53"/>
          <p:cNvSpPr txBox="1"/>
          <p:nvPr/>
        </p:nvSpPr>
        <p:spPr>
          <a:xfrm>
            <a:off x="4433953" y="5790826"/>
            <a:ext cx="4456282" cy="369332"/>
          </a:xfrm>
          <a:prstGeom prst="rect">
            <a:avLst/>
          </a:prstGeom>
          <a:noFill/>
        </p:spPr>
        <p:txBody>
          <a:bodyPr wrap="square" rtlCol="0">
            <a:spAutoFit/>
          </a:bodyPr>
          <a:lstStyle/>
          <a:p>
            <a:pPr marL="0" lvl="1"/>
            <a:r>
              <a:rPr lang="en-US" dirty="0" smtClean="0">
                <a:latin typeface="Calibri"/>
                <a:cs typeface="Calibri"/>
              </a:rPr>
              <a:t>What happens when nodes change material?</a:t>
            </a:r>
            <a:endParaRPr lang="en-US" dirty="0">
              <a:latin typeface="Calibri"/>
              <a:cs typeface="Calibri"/>
            </a:endParaRPr>
          </a:p>
        </p:txBody>
      </p:sp>
      <p:pic>
        <p:nvPicPr>
          <p:cNvPr id="56" name="Picture 5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825" y="2340832"/>
            <a:ext cx="1803400" cy="533400"/>
          </a:xfrm>
          <a:prstGeom prst="rect">
            <a:avLst/>
          </a:prstGeom>
        </p:spPr>
      </p:pic>
      <p:pic>
        <p:nvPicPr>
          <p:cNvPr id="57" name="Picture 5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412" y="1696164"/>
            <a:ext cx="3340100" cy="533400"/>
          </a:xfrm>
          <a:prstGeom prst="rect">
            <a:avLst/>
          </a:prstGeom>
        </p:spPr>
      </p:pic>
      <p:grpSp>
        <p:nvGrpSpPr>
          <p:cNvPr id="60" name="Group 59"/>
          <p:cNvGrpSpPr/>
          <p:nvPr/>
        </p:nvGrpSpPr>
        <p:grpSpPr>
          <a:xfrm>
            <a:off x="831095" y="3900482"/>
            <a:ext cx="3040290" cy="1741854"/>
            <a:chOff x="831095" y="3900482"/>
            <a:chExt cx="3040290" cy="1741854"/>
          </a:xfrm>
        </p:grpSpPr>
        <p:grpSp>
          <p:nvGrpSpPr>
            <p:cNvPr id="31" name="Group 30"/>
            <p:cNvGrpSpPr/>
            <p:nvPr/>
          </p:nvGrpSpPr>
          <p:grpSpPr>
            <a:xfrm>
              <a:off x="831095" y="3900482"/>
              <a:ext cx="3040290" cy="1741854"/>
              <a:chOff x="765012" y="1714802"/>
              <a:chExt cx="2206625" cy="1264224"/>
            </a:xfrm>
          </p:grpSpPr>
          <p:sp>
            <p:nvSpPr>
              <p:cNvPr id="32" name="Freeform 31"/>
              <p:cNvSpPr/>
              <p:nvPr/>
            </p:nvSpPr>
            <p:spPr bwMode="auto">
              <a:xfrm>
                <a:off x="1128713" y="2709863"/>
                <a:ext cx="1800225" cy="228600"/>
              </a:xfrm>
              <a:custGeom>
                <a:avLst/>
                <a:gdLst>
                  <a:gd name="connsiteX0" fmla="*/ 0 w 1800225"/>
                  <a:gd name="connsiteY0" fmla="*/ 0 h 228600"/>
                  <a:gd name="connsiteX1" fmla="*/ 4762 w 1800225"/>
                  <a:gd name="connsiteY1" fmla="*/ 228600 h 228600"/>
                  <a:gd name="connsiteX2" fmla="*/ 1800225 w 1800225"/>
                  <a:gd name="connsiteY2" fmla="*/ 223837 h 228600"/>
                  <a:gd name="connsiteX3" fmla="*/ 0 w 1800225"/>
                  <a:gd name="connsiteY3" fmla="*/ 0 h 228600"/>
                </a:gdLst>
                <a:ahLst/>
                <a:cxnLst>
                  <a:cxn ang="0">
                    <a:pos x="connsiteX0" y="connsiteY0"/>
                  </a:cxn>
                  <a:cxn ang="0">
                    <a:pos x="connsiteX1" y="connsiteY1"/>
                  </a:cxn>
                  <a:cxn ang="0">
                    <a:pos x="connsiteX2" y="connsiteY2"/>
                  </a:cxn>
                  <a:cxn ang="0">
                    <a:pos x="connsiteX3" y="connsiteY3"/>
                  </a:cxn>
                </a:cxnLst>
                <a:rect l="l" t="t" r="r" b="b"/>
                <a:pathLst>
                  <a:path w="1800225" h="228600">
                    <a:moveTo>
                      <a:pt x="0" y="0"/>
                    </a:moveTo>
                    <a:cubicBezTo>
                      <a:pt x="1587" y="76200"/>
                      <a:pt x="3175" y="152400"/>
                      <a:pt x="4762" y="228600"/>
                    </a:cubicBezTo>
                    <a:lnTo>
                      <a:pt x="1800225" y="223837"/>
                    </a:lnTo>
                    <a:lnTo>
                      <a:pt x="0" y="0"/>
                    </a:lnTo>
                    <a:close/>
                  </a:path>
                </a:pathLst>
              </a:cu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p:txBody>
          </p:sp>
          <p:sp>
            <p:nvSpPr>
              <p:cNvPr id="33" name="Freeform 32"/>
              <p:cNvSpPr/>
              <p:nvPr/>
            </p:nvSpPr>
            <p:spPr bwMode="auto">
              <a:xfrm>
                <a:off x="1128713" y="2290763"/>
                <a:ext cx="1795462" cy="642937"/>
              </a:xfrm>
              <a:custGeom>
                <a:avLst/>
                <a:gdLst>
                  <a:gd name="connsiteX0" fmla="*/ 814387 w 1795462"/>
                  <a:gd name="connsiteY0" fmla="*/ 0 h 642937"/>
                  <a:gd name="connsiteX1" fmla="*/ 0 w 1795462"/>
                  <a:gd name="connsiteY1" fmla="*/ 419100 h 642937"/>
                  <a:gd name="connsiteX2" fmla="*/ 1795462 w 1795462"/>
                  <a:gd name="connsiteY2" fmla="*/ 642937 h 642937"/>
                  <a:gd name="connsiteX3" fmla="*/ 814387 w 1795462"/>
                  <a:gd name="connsiteY3" fmla="*/ 0 h 642937"/>
                </a:gdLst>
                <a:ahLst/>
                <a:cxnLst>
                  <a:cxn ang="0">
                    <a:pos x="connsiteX0" y="connsiteY0"/>
                  </a:cxn>
                  <a:cxn ang="0">
                    <a:pos x="connsiteX1" y="connsiteY1"/>
                  </a:cxn>
                  <a:cxn ang="0">
                    <a:pos x="connsiteX2" y="connsiteY2"/>
                  </a:cxn>
                  <a:cxn ang="0">
                    <a:pos x="connsiteX3" y="connsiteY3"/>
                  </a:cxn>
                </a:cxnLst>
                <a:rect l="l" t="t" r="r" b="b"/>
                <a:pathLst>
                  <a:path w="1795462" h="642937">
                    <a:moveTo>
                      <a:pt x="814387" y="0"/>
                    </a:moveTo>
                    <a:lnTo>
                      <a:pt x="0" y="419100"/>
                    </a:lnTo>
                    <a:lnTo>
                      <a:pt x="1795462" y="642937"/>
                    </a:lnTo>
                    <a:lnTo>
                      <a:pt x="814387" y="0"/>
                    </a:lnTo>
                    <a:close/>
                  </a:path>
                </a:pathLst>
              </a:cu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p:txBody>
          </p:sp>
          <p:sp>
            <p:nvSpPr>
              <p:cNvPr id="34" name="Freeform 7"/>
              <p:cNvSpPr>
                <a:spLocks/>
              </p:cNvSpPr>
              <p:nvPr/>
            </p:nvSpPr>
            <p:spPr bwMode="auto">
              <a:xfrm>
                <a:off x="1130137" y="1759826"/>
                <a:ext cx="808038" cy="936625"/>
              </a:xfrm>
              <a:custGeom>
                <a:avLst/>
                <a:gdLst/>
                <a:ahLst/>
                <a:cxnLst>
                  <a:cxn ang="0">
                    <a:pos x="0" y="0"/>
                  </a:cxn>
                  <a:cxn ang="0">
                    <a:pos x="0" y="768"/>
                  </a:cxn>
                  <a:cxn ang="0">
                    <a:pos x="672" y="432"/>
                  </a:cxn>
                </a:cxnLst>
                <a:rect l="0" t="0" r="r" b="b"/>
                <a:pathLst>
                  <a:path w="672" h="768">
                    <a:moveTo>
                      <a:pt x="0" y="0"/>
                    </a:moveTo>
                    <a:lnTo>
                      <a:pt x="0" y="768"/>
                    </a:lnTo>
                    <a:lnTo>
                      <a:pt x="672" y="432"/>
                    </a:lnTo>
                  </a:path>
                </a:pathLst>
              </a:custGeom>
              <a:solidFill>
                <a:schemeClr val="bg1"/>
              </a:solidFill>
              <a:ln w="9525" cap="flat" cmpd="sng">
                <a:noFill/>
                <a:prstDash val="solid"/>
                <a:round/>
                <a:headEnd type="none" w="med" len="med"/>
                <a:tailEnd type="none" w="med" len="med"/>
              </a:ln>
              <a:effectLst/>
            </p:spPr>
            <p:txBody>
              <a:bodyPr/>
              <a:lstStyle/>
              <a:p>
                <a:endParaRPr lang="en-US"/>
              </a:p>
            </p:txBody>
          </p:sp>
          <p:sp>
            <p:nvSpPr>
              <p:cNvPr id="35" name="Line 8"/>
              <p:cNvSpPr>
                <a:spLocks noChangeShapeType="1"/>
              </p:cNvSpPr>
              <p:nvPr/>
            </p:nvSpPr>
            <p:spPr bwMode="auto">
              <a:xfrm flipH="1">
                <a:off x="1130137" y="2286876"/>
                <a:ext cx="808038" cy="409575"/>
              </a:xfrm>
              <a:prstGeom prst="line">
                <a:avLst/>
              </a:prstGeom>
              <a:noFill/>
              <a:ln w="19050">
                <a:solidFill>
                  <a:schemeClr val="tx1"/>
                </a:solidFill>
                <a:round/>
                <a:headEnd type="none" w="lg" len="lg"/>
                <a:tailEnd type="none" w="lg" len="lg"/>
              </a:ln>
              <a:effectLst/>
            </p:spPr>
            <p:txBody>
              <a:bodyPr/>
              <a:lstStyle/>
              <a:p>
                <a:endParaRPr lang="en-US"/>
              </a:p>
            </p:txBody>
          </p:sp>
          <p:sp>
            <p:nvSpPr>
              <p:cNvPr id="36" name="Line 9"/>
              <p:cNvSpPr>
                <a:spLocks noChangeShapeType="1"/>
              </p:cNvSpPr>
              <p:nvPr/>
            </p:nvSpPr>
            <p:spPr bwMode="auto">
              <a:xfrm>
                <a:off x="1130137" y="2696451"/>
                <a:ext cx="0" cy="233362"/>
              </a:xfrm>
              <a:prstGeom prst="line">
                <a:avLst/>
              </a:prstGeom>
              <a:noFill/>
              <a:ln w="19050">
                <a:solidFill>
                  <a:schemeClr val="tx1"/>
                </a:solidFill>
                <a:round/>
                <a:headEnd/>
                <a:tailEnd/>
              </a:ln>
              <a:effectLst/>
            </p:spPr>
            <p:txBody>
              <a:bodyPr/>
              <a:lstStyle/>
              <a:p>
                <a:endParaRPr lang="en-US"/>
              </a:p>
            </p:txBody>
          </p:sp>
          <p:sp>
            <p:nvSpPr>
              <p:cNvPr id="37" name="Line 10"/>
              <p:cNvSpPr>
                <a:spLocks noChangeShapeType="1"/>
              </p:cNvSpPr>
              <p:nvPr/>
            </p:nvSpPr>
            <p:spPr bwMode="auto">
              <a:xfrm>
                <a:off x="1130137" y="2929814"/>
                <a:ext cx="1789113" cy="0"/>
              </a:xfrm>
              <a:prstGeom prst="line">
                <a:avLst/>
              </a:prstGeom>
              <a:noFill/>
              <a:ln w="19050">
                <a:solidFill>
                  <a:schemeClr val="tx1"/>
                </a:solidFill>
                <a:round/>
                <a:headEnd/>
                <a:tailEnd/>
              </a:ln>
              <a:effectLst/>
            </p:spPr>
            <p:txBody>
              <a:bodyPr/>
              <a:lstStyle/>
              <a:p>
                <a:endParaRPr lang="en-US"/>
              </a:p>
            </p:txBody>
          </p:sp>
          <p:sp>
            <p:nvSpPr>
              <p:cNvPr id="38" name="Line 11"/>
              <p:cNvSpPr>
                <a:spLocks noChangeShapeType="1"/>
              </p:cNvSpPr>
              <p:nvPr/>
            </p:nvSpPr>
            <p:spPr bwMode="auto">
              <a:xfrm flipH="1" flipV="1">
                <a:off x="1938175" y="2286876"/>
                <a:ext cx="981075" cy="642937"/>
              </a:xfrm>
              <a:prstGeom prst="line">
                <a:avLst/>
              </a:prstGeom>
              <a:noFill/>
              <a:ln w="19050">
                <a:solidFill>
                  <a:schemeClr val="tx1"/>
                </a:solidFill>
                <a:round/>
                <a:headEnd/>
                <a:tailEnd/>
              </a:ln>
              <a:effectLst/>
            </p:spPr>
            <p:txBody>
              <a:bodyPr/>
              <a:lstStyle/>
              <a:p>
                <a:endParaRPr lang="en-US"/>
              </a:p>
            </p:txBody>
          </p:sp>
          <p:sp>
            <p:nvSpPr>
              <p:cNvPr id="39" name="Oval 14"/>
              <p:cNvSpPr>
                <a:spLocks noChangeArrowheads="1"/>
              </p:cNvSpPr>
              <p:nvPr/>
            </p:nvSpPr>
            <p:spPr bwMode="auto">
              <a:xfrm flipH="1" flipV="1">
                <a:off x="1077750" y="2879014"/>
                <a:ext cx="104775" cy="100012"/>
              </a:xfrm>
              <a:prstGeom prst="ellipse">
                <a:avLst/>
              </a:prstGeom>
              <a:solidFill>
                <a:srgbClr val="33CC33"/>
              </a:solidFill>
              <a:ln w="12700" algn="ctr">
                <a:solidFill>
                  <a:schemeClr val="tx1"/>
                </a:solidFill>
                <a:round/>
                <a:headEnd/>
                <a:tailEnd/>
              </a:ln>
              <a:effectLst/>
            </p:spPr>
            <p:txBody>
              <a:bodyPr wrap="none" anchor="ctr"/>
              <a:lstStyle/>
              <a:p>
                <a:endParaRPr lang="en-US"/>
              </a:p>
            </p:txBody>
          </p:sp>
          <p:sp>
            <p:nvSpPr>
              <p:cNvPr id="40" name="Freeform 15"/>
              <p:cNvSpPr>
                <a:spLocks/>
              </p:cNvSpPr>
              <p:nvPr/>
            </p:nvSpPr>
            <p:spPr bwMode="auto">
              <a:xfrm>
                <a:off x="1126962" y="1751889"/>
                <a:ext cx="808038" cy="936625"/>
              </a:xfrm>
              <a:custGeom>
                <a:avLst/>
                <a:gdLst/>
                <a:ahLst/>
                <a:cxnLst>
                  <a:cxn ang="0">
                    <a:pos x="0" y="0"/>
                  </a:cxn>
                  <a:cxn ang="0">
                    <a:pos x="0" y="768"/>
                  </a:cxn>
                  <a:cxn ang="0">
                    <a:pos x="672" y="432"/>
                  </a:cxn>
                </a:cxnLst>
                <a:rect l="0" t="0" r="r" b="b"/>
                <a:pathLst>
                  <a:path w="672" h="768">
                    <a:moveTo>
                      <a:pt x="0" y="0"/>
                    </a:moveTo>
                    <a:lnTo>
                      <a:pt x="0" y="768"/>
                    </a:lnTo>
                    <a:lnTo>
                      <a:pt x="672" y="432"/>
                    </a:lnTo>
                  </a:path>
                </a:pathLst>
              </a:custGeom>
              <a:solidFill>
                <a:srgbClr val="0070C0"/>
              </a:solidFill>
              <a:ln w="9525" cap="flat" cmpd="sng">
                <a:noFill/>
                <a:prstDash val="solid"/>
                <a:round/>
                <a:headEnd type="none" w="med" len="med"/>
                <a:tailEnd type="none" w="med" len="med"/>
              </a:ln>
              <a:effectLst/>
            </p:spPr>
            <p:txBody>
              <a:bodyPr/>
              <a:lstStyle/>
              <a:p>
                <a:endParaRPr lang="en-US"/>
              </a:p>
            </p:txBody>
          </p:sp>
          <p:sp>
            <p:nvSpPr>
              <p:cNvPr id="41" name="Line 16"/>
              <p:cNvSpPr>
                <a:spLocks noChangeShapeType="1"/>
              </p:cNvSpPr>
              <p:nvPr/>
            </p:nvSpPr>
            <p:spPr bwMode="auto">
              <a:xfrm>
                <a:off x="1126962" y="1751889"/>
                <a:ext cx="0" cy="936625"/>
              </a:xfrm>
              <a:prstGeom prst="line">
                <a:avLst/>
              </a:prstGeom>
              <a:noFill/>
              <a:ln w="19050">
                <a:solidFill>
                  <a:srgbClr val="000000"/>
                </a:solidFill>
                <a:round/>
                <a:headEnd type="none" w="lg" len="lg"/>
                <a:tailEnd type="none" w="lg" len="lg"/>
              </a:ln>
              <a:effectLst/>
            </p:spPr>
            <p:txBody>
              <a:bodyPr/>
              <a:lstStyle/>
              <a:p>
                <a:endParaRPr lang="en-US"/>
              </a:p>
            </p:txBody>
          </p:sp>
          <p:sp>
            <p:nvSpPr>
              <p:cNvPr id="42" name="Line 17"/>
              <p:cNvSpPr>
                <a:spLocks noChangeShapeType="1"/>
              </p:cNvSpPr>
              <p:nvPr/>
            </p:nvSpPr>
            <p:spPr bwMode="auto">
              <a:xfrm>
                <a:off x="1126962" y="1751889"/>
                <a:ext cx="808038" cy="527050"/>
              </a:xfrm>
              <a:prstGeom prst="line">
                <a:avLst/>
              </a:prstGeom>
              <a:noFill/>
              <a:ln w="19050">
                <a:solidFill>
                  <a:schemeClr val="tx1"/>
                </a:solidFill>
                <a:round/>
                <a:headEnd type="none" w="lg" len="lg"/>
                <a:tailEnd type="none" w="lg" len="lg"/>
              </a:ln>
              <a:effectLst/>
            </p:spPr>
            <p:txBody>
              <a:bodyPr/>
              <a:lstStyle/>
              <a:p>
                <a:endParaRPr lang="en-US"/>
              </a:p>
            </p:txBody>
          </p:sp>
          <p:sp>
            <p:nvSpPr>
              <p:cNvPr id="43" name="Oval 18"/>
              <p:cNvSpPr>
                <a:spLocks noChangeArrowheads="1"/>
              </p:cNvSpPr>
              <p:nvPr/>
            </p:nvSpPr>
            <p:spPr bwMode="auto">
              <a:xfrm flipH="1" flipV="1">
                <a:off x="1078708" y="1714802"/>
                <a:ext cx="104775" cy="100012"/>
              </a:xfrm>
              <a:prstGeom prst="ellipse">
                <a:avLst/>
              </a:prstGeom>
              <a:solidFill>
                <a:srgbClr val="0070C0"/>
              </a:solidFill>
              <a:ln w="12700" algn="ctr">
                <a:solidFill>
                  <a:schemeClr val="tx1"/>
                </a:solidFill>
                <a:round/>
                <a:headEnd/>
                <a:tailEnd/>
              </a:ln>
              <a:effectLst/>
            </p:spPr>
            <p:txBody>
              <a:bodyPr wrap="none" anchor="ctr"/>
              <a:lstStyle/>
              <a:p>
                <a:endParaRPr lang="en-US"/>
              </a:p>
            </p:txBody>
          </p:sp>
          <p:sp>
            <p:nvSpPr>
              <p:cNvPr id="44" name="Line 19"/>
              <p:cNvSpPr>
                <a:spLocks noChangeShapeType="1"/>
              </p:cNvSpPr>
              <p:nvPr/>
            </p:nvSpPr>
            <p:spPr bwMode="auto">
              <a:xfrm flipH="1">
                <a:off x="765012" y="2020176"/>
                <a:ext cx="1281113" cy="560387"/>
              </a:xfrm>
              <a:prstGeom prst="line">
                <a:avLst/>
              </a:prstGeom>
              <a:noFill/>
              <a:ln w="19050">
                <a:solidFill>
                  <a:schemeClr val="accent1"/>
                </a:solidFill>
                <a:round/>
                <a:headEnd/>
                <a:tailEnd/>
              </a:ln>
              <a:effectLst/>
            </p:spPr>
            <p:txBody>
              <a:bodyPr/>
              <a:lstStyle/>
              <a:p>
                <a:endParaRPr lang="en-US"/>
              </a:p>
            </p:txBody>
          </p:sp>
          <p:sp>
            <p:nvSpPr>
              <p:cNvPr id="45" name="Oval 20"/>
              <p:cNvSpPr>
                <a:spLocks noChangeArrowheads="1"/>
              </p:cNvSpPr>
              <p:nvPr/>
            </p:nvSpPr>
            <p:spPr bwMode="auto">
              <a:xfrm flipH="1" flipV="1">
                <a:off x="1071400" y="2367839"/>
                <a:ext cx="104775" cy="100012"/>
              </a:xfrm>
              <a:prstGeom prst="ellipse">
                <a:avLst/>
              </a:prstGeom>
              <a:solidFill>
                <a:srgbClr val="AD0101"/>
              </a:solidFill>
              <a:ln w="12700" algn="ctr">
                <a:solidFill>
                  <a:srgbClr val="AD0101"/>
                </a:solidFill>
                <a:round/>
                <a:headEnd/>
                <a:tailEnd/>
              </a:ln>
              <a:effectLst/>
            </p:spPr>
            <p:txBody>
              <a:bodyPr wrap="none" anchor="ctr"/>
              <a:lstStyle/>
              <a:p>
                <a:endParaRPr lang="en-US"/>
              </a:p>
            </p:txBody>
          </p:sp>
          <p:sp>
            <p:nvSpPr>
              <p:cNvPr id="46" name="Oval 21"/>
              <p:cNvSpPr>
                <a:spLocks noChangeArrowheads="1"/>
              </p:cNvSpPr>
              <p:nvPr/>
            </p:nvSpPr>
            <p:spPr bwMode="auto">
              <a:xfrm flipH="1" flipV="1">
                <a:off x="1685762" y="2102726"/>
                <a:ext cx="104775" cy="100012"/>
              </a:xfrm>
              <a:prstGeom prst="ellipse">
                <a:avLst/>
              </a:prstGeom>
              <a:solidFill>
                <a:srgbClr val="AD0101"/>
              </a:solidFill>
              <a:ln w="12700" algn="ctr">
                <a:solidFill>
                  <a:srgbClr val="AD0101"/>
                </a:solidFill>
                <a:round/>
                <a:headEnd/>
                <a:tailEnd/>
              </a:ln>
              <a:effectLst/>
            </p:spPr>
            <p:txBody>
              <a:bodyPr wrap="none" anchor="ctr"/>
              <a:lstStyle/>
              <a:p>
                <a:endParaRPr lang="en-US"/>
              </a:p>
            </p:txBody>
          </p:sp>
          <p:sp>
            <p:nvSpPr>
              <p:cNvPr id="47" name="Line 22"/>
              <p:cNvSpPr>
                <a:spLocks noChangeShapeType="1"/>
              </p:cNvSpPr>
              <p:nvPr/>
            </p:nvSpPr>
            <p:spPr bwMode="auto">
              <a:xfrm flipV="1">
                <a:off x="769775" y="2156701"/>
                <a:ext cx="1428750" cy="723900"/>
              </a:xfrm>
              <a:prstGeom prst="line">
                <a:avLst/>
              </a:prstGeom>
              <a:noFill/>
              <a:ln w="19050">
                <a:solidFill>
                  <a:schemeClr val="tx1"/>
                </a:solidFill>
                <a:round/>
                <a:headEnd/>
                <a:tailEnd/>
              </a:ln>
              <a:effectLst/>
            </p:spPr>
            <p:txBody>
              <a:bodyPr/>
              <a:lstStyle/>
              <a:p>
                <a:endParaRPr lang="en-US"/>
              </a:p>
            </p:txBody>
          </p:sp>
          <p:sp>
            <p:nvSpPr>
              <p:cNvPr id="48" name="Oval 23"/>
              <p:cNvSpPr>
                <a:spLocks noChangeArrowheads="1"/>
              </p:cNvSpPr>
              <p:nvPr/>
            </p:nvSpPr>
            <p:spPr bwMode="auto">
              <a:xfrm flipH="1" flipV="1">
                <a:off x="1077750" y="2655176"/>
                <a:ext cx="104775" cy="100012"/>
              </a:xfrm>
              <a:prstGeom prst="ellipse">
                <a:avLst/>
              </a:prstGeom>
              <a:solidFill>
                <a:schemeClr val="tx1"/>
              </a:solidFill>
              <a:ln w="12700" algn="ctr">
                <a:solidFill>
                  <a:schemeClr val="tx1"/>
                </a:solidFill>
                <a:round/>
                <a:headEnd/>
                <a:tailEnd/>
              </a:ln>
              <a:effectLst/>
            </p:spPr>
            <p:txBody>
              <a:bodyPr wrap="none" anchor="ctr"/>
              <a:lstStyle/>
              <a:p>
                <a:endParaRPr lang="en-US"/>
              </a:p>
            </p:txBody>
          </p:sp>
          <p:sp>
            <p:nvSpPr>
              <p:cNvPr id="49" name="Oval 24"/>
              <p:cNvSpPr>
                <a:spLocks noChangeArrowheads="1"/>
              </p:cNvSpPr>
              <p:nvPr/>
            </p:nvSpPr>
            <p:spPr bwMode="auto">
              <a:xfrm flipH="1" flipV="1">
                <a:off x="1885787" y="2236076"/>
                <a:ext cx="104775" cy="100012"/>
              </a:xfrm>
              <a:prstGeom prst="ellipse">
                <a:avLst/>
              </a:prstGeom>
              <a:solidFill>
                <a:schemeClr val="tx1"/>
              </a:solidFill>
              <a:ln w="12700" algn="ctr">
                <a:solidFill>
                  <a:schemeClr val="tx1"/>
                </a:solidFill>
                <a:round/>
                <a:headEnd/>
                <a:tailEnd/>
              </a:ln>
              <a:effectLst/>
            </p:spPr>
            <p:txBody>
              <a:bodyPr wrap="none" anchor="ctr"/>
              <a:lstStyle/>
              <a:p>
                <a:endParaRPr lang="en-US"/>
              </a:p>
            </p:txBody>
          </p:sp>
          <p:sp>
            <p:nvSpPr>
              <p:cNvPr id="50" name="Line 25"/>
              <p:cNvSpPr>
                <a:spLocks noChangeShapeType="1"/>
              </p:cNvSpPr>
              <p:nvPr/>
            </p:nvSpPr>
            <p:spPr bwMode="auto">
              <a:xfrm flipH="1">
                <a:off x="1126962" y="2278939"/>
                <a:ext cx="808038" cy="409575"/>
              </a:xfrm>
              <a:prstGeom prst="line">
                <a:avLst/>
              </a:prstGeom>
              <a:noFill/>
              <a:ln w="19050">
                <a:solidFill>
                  <a:schemeClr val="tx1"/>
                </a:solidFill>
                <a:round/>
                <a:headEnd type="none" w="lg" len="lg"/>
                <a:tailEnd type="none" w="lg" len="lg"/>
              </a:ln>
              <a:effectLst/>
            </p:spPr>
            <p:txBody>
              <a:bodyPr/>
              <a:lstStyle/>
              <a:p>
                <a:endParaRPr lang="en-US"/>
              </a:p>
            </p:txBody>
          </p:sp>
          <p:sp>
            <p:nvSpPr>
              <p:cNvPr id="51" name="Line 13"/>
              <p:cNvSpPr>
                <a:spLocks noChangeShapeType="1"/>
              </p:cNvSpPr>
              <p:nvPr/>
            </p:nvSpPr>
            <p:spPr bwMode="auto">
              <a:xfrm flipH="1" flipV="1">
                <a:off x="1128713" y="2714624"/>
                <a:ext cx="1795462" cy="214313"/>
              </a:xfrm>
              <a:prstGeom prst="line">
                <a:avLst/>
              </a:prstGeom>
              <a:noFill/>
              <a:ln w="19050">
                <a:solidFill>
                  <a:schemeClr val="tx1"/>
                </a:solidFill>
                <a:round/>
                <a:headEnd/>
                <a:tailEnd/>
              </a:ln>
              <a:effectLst/>
            </p:spPr>
            <p:txBody>
              <a:bodyPr/>
              <a:lstStyle/>
              <a:p>
                <a:endParaRPr lang="en-US"/>
              </a:p>
            </p:txBody>
          </p:sp>
          <p:sp>
            <p:nvSpPr>
              <p:cNvPr id="52" name="Oval 12"/>
              <p:cNvSpPr>
                <a:spLocks noChangeArrowheads="1"/>
              </p:cNvSpPr>
              <p:nvPr/>
            </p:nvSpPr>
            <p:spPr bwMode="auto">
              <a:xfrm flipH="1" flipV="1">
                <a:off x="2866862" y="2879014"/>
                <a:ext cx="104775" cy="100012"/>
              </a:xfrm>
              <a:prstGeom prst="ellipse">
                <a:avLst/>
              </a:prstGeom>
              <a:solidFill>
                <a:srgbClr val="33CC33"/>
              </a:solidFill>
              <a:ln w="12700" algn="ctr">
                <a:solidFill>
                  <a:schemeClr val="tx1"/>
                </a:solidFill>
                <a:round/>
                <a:headEnd/>
                <a:tailEnd/>
              </a:ln>
              <a:effectLst/>
            </p:spPr>
            <p:txBody>
              <a:bodyPr wrap="none" anchor="ctr"/>
              <a:lstStyle/>
              <a:p>
                <a:endParaRPr lang="en-US"/>
              </a:p>
            </p:txBody>
          </p:sp>
        </p:grpSp>
        <p:sp>
          <p:nvSpPr>
            <p:cNvPr id="58" name="Right Arrow 57"/>
            <p:cNvSpPr/>
            <p:nvPr/>
          </p:nvSpPr>
          <p:spPr>
            <a:xfrm rot="14760377">
              <a:off x="928541" y="5138270"/>
              <a:ext cx="273584" cy="92498"/>
            </a:xfrm>
            <a:prstGeom prst="rightArrow">
              <a:avLst/>
            </a:prstGeom>
            <a:solidFill>
              <a:srgbClr val="AD010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079137" y="3893998"/>
            <a:ext cx="3033729" cy="1897594"/>
            <a:chOff x="4472984" y="3893998"/>
            <a:chExt cx="3033729" cy="1897594"/>
          </a:xfrm>
        </p:grpSpPr>
        <p:grpSp>
          <p:nvGrpSpPr>
            <p:cNvPr id="5" name="Group 4"/>
            <p:cNvGrpSpPr/>
            <p:nvPr/>
          </p:nvGrpSpPr>
          <p:grpSpPr>
            <a:xfrm>
              <a:off x="4472984" y="3893998"/>
              <a:ext cx="3033729" cy="1897594"/>
              <a:chOff x="744374" y="3408338"/>
              <a:chExt cx="2201863" cy="1377263"/>
            </a:xfrm>
          </p:grpSpPr>
          <p:sp>
            <p:nvSpPr>
              <p:cNvPr id="6" name="Freeform 5"/>
              <p:cNvSpPr/>
              <p:nvPr/>
            </p:nvSpPr>
            <p:spPr bwMode="auto">
              <a:xfrm>
                <a:off x="1100138" y="4400550"/>
                <a:ext cx="1800225" cy="228600"/>
              </a:xfrm>
              <a:custGeom>
                <a:avLst/>
                <a:gdLst>
                  <a:gd name="connsiteX0" fmla="*/ 0 w 1800225"/>
                  <a:gd name="connsiteY0" fmla="*/ 0 h 228600"/>
                  <a:gd name="connsiteX1" fmla="*/ 4762 w 1800225"/>
                  <a:gd name="connsiteY1" fmla="*/ 228600 h 228600"/>
                  <a:gd name="connsiteX2" fmla="*/ 1800225 w 1800225"/>
                  <a:gd name="connsiteY2" fmla="*/ 223837 h 228600"/>
                  <a:gd name="connsiteX3" fmla="*/ 0 w 1800225"/>
                  <a:gd name="connsiteY3" fmla="*/ 0 h 228600"/>
                </a:gdLst>
                <a:ahLst/>
                <a:cxnLst>
                  <a:cxn ang="0">
                    <a:pos x="connsiteX0" y="connsiteY0"/>
                  </a:cxn>
                  <a:cxn ang="0">
                    <a:pos x="connsiteX1" y="connsiteY1"/>
                  </a:cxn>
                  <a:cxn ang="0">
                    <a:pos x="connsiteX2" y="connsiteY2"/>
                  </a:cxn>
                  <a:cxn ang="0">
                    <a:pos x="connsiteX3" y="connsiteY3"/>
                  </a:cxn>
                </a:cxnLst>
                <a:rect l="l" t="t" r="r" b="b"/>
                <a:pathLst>
                  <a:path w="1800225" h="228600">
                    <a:moveTo>
                      <a:pt x="0" y="0"/>
                    </a:moveTo>
                    <a:cubicBezTo>
                      <a:pt x="1587" y="76200"/>
                      <a:pt x="3175" y="152400"/>
                      <a:pt x="4762" y="228600"/>
                    </a:cubicBezTo>
                    <a:lnTo>
                      <a:pt x="1800225" y="223837"/>
                    </a:lnTo>
                    <a:lnTo>
                      <a:pt x="0" y="0"/>
                    </a:lnTo>
                    <a:close/>
                  </a:path>
                </a:pathLst>
              </a:cu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p:txBody>
          </p:sp>
          <p:sp>
            <p:nvSpPr>
              <p:cNvPr id="7" name="Freeform 6"/>
              <p:cNvSpPr/>
              <p:nvPr/>
            </p:nvSpPr>
            <p:spPr bwMode="auto">
              <a:xfrm>
                <a:off x="1100138" y="3981450"/>
                <a:ext cx="1795462" cy="642937"/>
              </a:xfrm>
              <a:custGeom>
                <a:avLst/>
                <a:gdLst>
                  <a:gd name="connsiteX0" fmla="*/ 814387 w 1795462"/>
                  <a:gd name="connsiteY0" fmla="*/ 0 h 642937"/>
                  <a:gd name="connsiteX1" fmla="*/ 0 w 1795462"/>
                  <a:gd name="connsiteY1" fmla="*/ 419100 h 642937"/>
                  <a:gd name="connsiteX2" fmla="*/ 1795462 w 1795462"/>
                  <a:gd name="connsiteY2" fmla="*/ 642937 h 642937"/>
                  <a:gd name="connsiteX3" fmla="*/ 814387 w 1795462"/>
                  <a:gd name="connsiteY3" fmla="*/ 0 h 642937"/>
                </a:gdLst>
                <a:ahLst/>
                <a:cxnLst>
                  <a:cxn ang="0">
                    <a:pos x="connsiteX0" y="connsiteY0"/>
                  </a:cxn>
                  <a:cxn ang="0">
                    <a:pos x="connsiteX1" y="connsiteY1"/>
                  </a:cxn>
                  <a:cxn ang="0">
                    <a:pos x="connsiteX2" y="connsiteY2"/>
                  </a:cxn>
                  <a:cxn ang="0">
                    <a:pos x="connsiteX3" y="connsiteY3"/>
                  </a:cxn>
                </a:cxnLst>
                <a:rect l="l" t="t" r="r" b="b"/>
                <a:pathLst>
                  <a:path w="1795462" h="642937">
                    <a:moveTo>
                      <a:pt x="814387" y="0"/>
                    </a:moveTo>
                    <a:lnTo>
                      <a:pt x="0" y="419100"/>
                    </a:lnTo>
                    <a:lnTo>
                      <a:pt x="1795462" y="642937"/>
                    </a:lnTo>
                    <a:lnTo>
                      <a:pt x="814387" y="0"/>
                    </a:lnTo>
                    <a:close/>
                  </a:path>
                </a:pathLst>
              </a:custGeom>
              <a:solidFill>
                <a:srgbClr val="33CC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1600" b="0" i="0" u="none" strike="noStrike" cap="none" normalizeH="0" baseline="0" smtClean="0">
                  <a:ln>
                    <a:noFill/>
                  </a:ln>
                  <a:solidFill>
                    <a:srgbClr val="000000"/>
                  </a:solidFill>
                  <a:effectLst/>
                  <a:latin typeface="Arial" charset="0"/>
                </a:endParaRPr>
              </a:p>
            </p:txBody>
          </p:sp>
          <p:sp>
            <p:nvSpPr>
              <p:cNvPr id="8" name="Line 13"/>
              <p:cNvSpPr>
                <a:spLocks noChangeShapeType="1"/>
              </p:cNvSpPr>
              <p:nvPr/>
            </p:nvSpPr>
            <p:spPr bwMode="auto">
              <a:xfrm flipH="1" flipV="1">
                <a:off x="1100138" y="4405311"/>
                <a:ext cx="1795462" cy="214313"/>
              </a:xfrm>
              <a:prstGeom prst="line">
                <a:avLst/>
              </a:prstGeom>
              <a:noFill/>
              <a:ln w="19050">
                <a:solidFill>
                  <a:schemeClr val="tx1"/>
                </a:solidFill>
                <a:round/>
                <a:headEnd/>
                <a:tailEnd/>
              </a:ln>
              <a:effectLst/>
            </p:spPr>
            <p:txBody>
              <a:bodyPr/>
              <a:lstStyle/>
              <a:p>
                <a:endParaRPr lang="en-US"/>
              </a:p>
            </p:txBody>
          </p:sp>
          <p:sp>
            <p:nvSpPr>
              <p:cNvPr id="9" name="Freeform 29"/>
              <p:cNvSpPr>
                <a:spLocks/>
              </p:cNvSpPr>
              <p:nvPr/>
            </p:nvSpPr>
            <p:spPr bwMode="auto">
              <a:xfrm>
                <a:off x="1104737" y="3453689"/>
                <a:ext cx="808038" cy="936625"/>
              </a:xfrm>
              <a:custGeom>
                <a:avLst/>
                <a:gdLst/>
                <a:ahLst/>
                <a:cxnLst>
                  <a:cxn ang="0">
                    <a:pos x="0" y="0"/>
                  </a:cxn>
                  <a:cxn ang="0">
                    <a:pos x="0" y="768"/>
                  </a:cxn>
                  <a:cxn ang="0">
                    <a:pos x="672" y="432"/>
                  </a:cxn>
                </a:cxnLst>
                <a:rect l="0" t="0" r="r" b="b"/>
                <a:pathLst>
                  <a:path w="672" h="768">
                    <a:moveTo>
                      <a:pt x="0" y="0"/>
                    </a:moveTo>
                    <a:lnTo>
                      <a:pt x="0" y="768"/>
                    </a:lnTo>
                    <a:lnTo>
                      <a:pt x="672" y="432"/>
                    </a:lnTo>
                  </a:path>
                </a:pathLst>
              </a:custGeom>
              <a:solidFill>
                <a:schemeClr val="bg1"/>
              </a:solidFill>
              <a:ln w="9525" cap="flat" cmpd="sng">
                <a:noFill/>
                <a:prstDash val="solid"/>
                <a:round/>
                <a:headEnd type="none" w="med" len="med"/>
                <a:tailEnd type="none" w="med" len="med"/>
              </a:ln>
              <a:effectLst/>
            </p:spPr>
            <p:txBody>
              <a:bodyPr/>
              <a:lstStyle/>
              <a:p>
                <a:endParaRPr lang="en-US"/>
              </a:p>
            </p:txBody>
          </p:sp>
          <p:sp>
            <p:nvSpPr>
              <p:cNvPr id="10" name="Line 30"/>
              <p:cNvSpPr>
                <a:spLocks noChangeShapeType="1"/>
              </p:cNvSpPr>
              <p:nvPr/>
            </p:nvSpPr>
            <p:spPr bwMode="auto">
              <a:xfrm flipV="1">
                <a:off x="744374" y="3850564"/>
                <a:ext cx="1428750" cy="723900"/>
              </a:xfrm>
              <a:prstGeom prst="line">
                <a:avLst/>
              </a:prstGeom>
              <a:noFill/>
              <a:ln w="19050">
                <a:solidFill>
                  <a:schemeClr val="tx1"/>
                </a:solidFill>
                <a:round/>
                <a:headEnd/>
                <a:tailEnd/>
              </a:ln>
              <a:effectLst/>
            </p:spPr>
            <p:txBody>
              <a:bodyPr/>
              <a:lstStyle/>
              <a:p>
                <a:endParaRPr lang="en-US"/>
              </a:p>
            </p:txBody>
          </p:sp>
          <p:sp>
            <p:nvSpPr>
              <p:cNvPr id="11" name="Line 31"/>
              <p:cNvSpPr>
                <a:spLocks noChangeShapeType="1"/>
              </p:cNvSpPr>
              <p:nvPr/>
            </p:nvSpPr>
            <p:spPr bwMode="auto">
              <a:xfrm flipH="1">
                <a:off x="1104737" y="3980739"/>
                <a:ext cx="808038" cy="409575"/>
              </a:xfrm>
              <a:prstGeom prst="line">
                <a:avLst/>
              </a:prstGeom>
              <a:noFill/>
              <a:ln w="19050">
                <a:solidFill>
                  <a:schemeClr val="tx1"/>
                </a:solidFill>
                <a:round/>
                <a:headEnd type="none" w="lg" len="lg"/>
                <a:tailEnd type="none" w="lg" len="lg"/>
              </a:ln>
              <a:effectLst/>
            </p:spPr>
            <p:txBody>
              <a:bodyPr/>
              <a:lstStyle/>
              <a:p>
                <a:endParaRPr lang="en-US"/>
              </a:p>
            </p:txBody>
          </p:sp>
          <p:sp>
            <p:nvSpPr>
              <p:cNvPr id="12" name="Line 32"/>
              <p:cNvSpPr>
                <a:spLocks noChangeShapeType="1"/>
              </p:cNvSpPr>
              <p:nvPr/>
            </p:nvSpPr>
            <p:spPr bwMode="auto">
              <a:xfrm>
                <a:off x="1104737" y="4390314"/>
                <a:ext cx="0" cy="233362"/>
              </a:xfrm>
              <a:prstGeom prst="line">
                <a:avLst/>
              </a:prstGeom>
              <a:noFill/>
              <a:ln w="19050">
                <a:solidFill>
                  <a:schemeClr val="tx1"/>
                </a:solidFill>
                <a:round/>
                <a:headEnd/>
                <a:tailEnd/>
              </a:ln>
              <a:effectLst/>
            </p:spPr>
            <p:txBody>
              <a:bodyPr/>
              <a:lstStyle/>
              <a:p>
                <a:endParaRPr lang="en-US"/>
              </a:p>
            </p:txBody>
          </p:sp>
          <p:sp>
            <p:nvSpPr>
              <p:cNvPr id="13" name="Line 33"/>
              <p:cNvSpPr>
                <a:spLocks noChangeShapeType="1"/>
              </p:cNvSpPr>
              <p:nvPr/>
            </p:nvSpPr>
            <p:spPr bwMode="auto">
              <a:xfrm>
                <a:off x="1104737" y="4623676"/>
                <a:ext cx="1789113" cy="0"/>
              </a:xfrm>
              <a:prstGeom prst="line">
                <a:avLst/>
              </a:prstGeom>
              <a:noFill/>
              <a:ln w="19050">
                <a:solidFill>
                  <a:schemeClr val="tx1"/>
                </a:solidFill>
                <a:round/>
                <a:headEnd/>
                <a:tailEnd/>
              </a:ln>
              <a:effectLst/>
            </p:spPr>
            <p:txBody>
              <a:bodyPr/>
              <a:lstStyle/>
              <a:p>
                <a:endParaRPr lang="en-US"/>
              </a:p>
            </p:txBody>
          </p:sp>
          <p:sp>
            <p:nvSpPr>
              <p:cNvPr id="14" name="Line 34"/>
              <p:cNvSpPr>
                <a:spLocks noChangeShapeType="1"/>
              </p:cNvSpPr>
              <p:nvPr/>
            </p:nvSpPr>
            <p:spPr bwMode="auto">
              <a:xfrm flipH="1" flipV="1">
                <a:off x="1912774" y="3980739"/>
                <a:ext cx="981075" cy="642937"/>
              </a:xfrm>
              <a:prstGeom prst="line">
                <a:avLst/>
              </a:prstGeom>
              <a:noFill/>
              <a:ln w="19050">
                <a:solidFill>
                  <a:schemeClr val="tx1"/>
                </a:solidFill>
                <a:round/>
                <a:headEnd/>
                <a:tailEnd/>
              </a:ln>
              <a:effectLst/>
            </p:spPr>
            <p:txBody>
              <a:bodyPr/>
              <a:lstStyle/>
              <a:p>
                <a:endParaRPr lang="en-US"/>
              </a:p>
            </p:txBody>
          </p:sp>
          <p:sp>
            <p:nvSpPr>
              <p:cNvPr id="15" name="Oval 35"/>
              <p:cNvSpPr>
                <a:spLocks noChangeArrowheads="1"/>
              </p:cNvSpPr>
              <p:nvPr/>
            </p:nvSpPr>
            <p:spPr bwMode="auto">
              <a:xfrm flipH="1" flipV="1">
                <a:off x="1052349" y="4349039"/>
                <a:ext cx="104775" cy="100012"/>
              </a:xfrm>
              <a:prstGeom prst="ellipse">
                <a:avLst/>
              </a:prstGeom>
              <a:solidFill>
                <a:schemeClr val="accent1"/>
              </a:solidFill>
              <a:ln w="12700" algn="ctr">
                <a:solidFill>
                  <a:schemeClr val="tx1"/>
                </a:solidFill>
                <a:round/>
                <a:headEnd/>
                <a:tailEnd/>
              </a:ln>
              <a:effectLst/>
            </p:spPr>
            <p:txBody>
              <a:bodyPr wrap="none" anchor="ctr"/>
              <a:lstStyle/>
              <a:p>
                <a:endParaRPr lang="en-US"/>
              </a:p>
            </p:txBody>
          </p:sp>
          <p:sp>
            <p:nvSpPr>
              <p:cNvPr id="16" name="Oval 36"/>
              <p:cNvSpPr>
                <a:spLocks noChangeArrowheads="1"/>
              </p:cNvSpPr>
              <p:nvPr/>
            </p:nvSpPr>
            <p:spPr bwMode="auto">
              <a:xfrm flipH="1" flipV="1">
                <a:off x="2841462" y="4572876"/>
                <a:ext cx="104775" cy="100012"/>
              </a:xfrm>
              <a:prstGeom prst="ellipse">
                <a:avLst/>
              </a:prstGeom>
              <a:solidFill>
                <a:srgbClr val="33CC33"/>
              </a:solidFill>
              <a:ln w="12700" algn="ctr">
                <a:solidFill>
                  <a:schemeClr val="tx1"/>
                </a:solidFill>
                <a:round/>
                <a:headEnd/>
                <a:tailEnd/>
              </a:ln>
              <a:effectLst/>
            </p:spPr>
            <p:txBody>
              <a:bodyPr wrap="none" anchor="ctr"/>
              <a:lstStyle/>
              <a:p>
                <a:endParaRPr lang="en-US"/>
              </a:p>
            </p:txBody>
          </p:sp>
          <p:sp>
            <p:nvSpPr>
              <p:cNvPr id="17" name="Oval 38"/>
              <p:cNvSpPr>
                <a:spLocks noChangeArrowheads="1"/>
              </p:cNvSpPr>
              <p:nvPr/>
            </p:nvSpPr>
            <p:spPr bwMode="auto">
              <a:xfrm flipH="1" flipV="1">
                <a:off x="1052349" y="4572876"/>
                <a:ext cx="104775" cy="100012"/>
              </a:xfrm>
              <a:prstGeom prst="ellipse">
                <a:avLst/>
              </a:prstGeom>
              <a:solidFill>
                <a:srgbClr val="33CC33"/>
              </a:solidFill>
              <a:ln w="12700" algn="ctr">
                <a:solidFill>
                  <a:schemeClr val="tx1"/>
                </a:solidFill>
                <a:round/>
                <a:headEnd/>
                <a:tailEnd/>
              </a:ln>
              <a:effectLst/>
            </p:spPr>
            <p:txBody>
              <a:bodyPr wrap="none" anchor="ctr"/>
              <a:lstStyle/>
              <a:p>
                <a:endParaRPr lang="en-US"/>
              </a:p>
            </p:txBody>
          </p:sp>
          <p:sp>
            <p:nvSpPr>
              <p:cNvPr id="18" name="Oval 39"/>
              <p:cNvSpPr>
                <a:spLocks noChangeArrowheads="1"/>
              </p:cNvSpPr>
              <p:nvPr/>
            </p:nvSpPr>
            <p:spPr bwMode="auto">
              <a:xfrm flipH="1" flipV="1">
                <a:off x="1860387" y="3929939"/>
                <a:ext cx="104775" cy="100012"/>
              </a:xfrm>
              <a:prstGeom prst="ellipse">
                <a:avLst/>
              </a:prstGeom>
              <a:solidFill>
                <a:schemeClr val="accent1"/>
              </a:solidFill>
              <a:ln w="12700" algn="ctr">
                <a:solidFill>
                  <a:schemeClr val="tx1"/>
                </a:solidFill>
                <a:round/>
                <a:headEnd/>
                <a:tailEnd/>
              </a:ln>
              <a:effectLst/>
            </p:spPr>
            <p:txBody>
              <a:bodyPr wrap="none" anchor="ctr"/>
              <a:lstStyle/>
              <a:p>
                <a:endParaRPr lang="en-US"/>
              </a:p>
            </p:txBody>
          </p:sp>
          <p:sp>
            <p:nvSpPr>
              <p:cNvPr id="19" name="Line 40"/>
              <p:cNvSpPr>
                <a:spLocks noChangeShapeType="1"/>
              </p:cNvSpPr>
              <p:nvPr/>
            </p:nvSpPr>
            <p:spPr bwMode="auto">
              <a:xfrm flipH="1">
                <a:off x="1166649" y="3901364"/>
                <a:ext cx="1143000" cy="884237"/>
              </a:xfrm>
              <a:prstGeom prst="line">
                <a:avLst/>
              </a:prstGeom>
              <a:noFill/>
              <a:ln w="19050">
                <a:solidFill>
                  <a:schemeClr val="accent1"/>
                </a:solidFill>
                <a:round/>
                <a:headEnd/>
                <a:tailEnd/>
              </a:ln>
              <a:effectLst/>
            </p:spPr>
            <p:txBody>
              <a:bodyPr/>
              <a:lstStyle/>
              <a:p>
                <a:endParaRPr lang="en-US"/>
              </a:p>
            </p:txBody>
          </p:sp>
          <p:sp>
            <p:nvSpPr>
              <p:cNvPr id="20" name="Oval 41"/>
              <p:cNvSpPr>
                <a:spLocks noChangeArrowheads="1"/>
              </p:cNvSpPr>
              <p:nvPr/>
            </p:nvSpPr>
            <p:spPr bwMode="auto">
              <a:xfrm flipH="1" flipV="1">
                <a:off x="1314287" y="4579226"/>
                <a:ext cx="104775" cy="100012"/>
              </a:xfrm>
              <a:prstGeom prst="ellipse">
                <a:avLst/>
              </a:prstGeom>
              <a:solidFill>
                <a:srgbClr val="AD0101"/>
              </a:solidFill>
              <a:ln w="12700" algn="ctr">
                <a:solidFill>
                  <a:srgbClr val="AD0101"/>
                </a:solidFill>
                <a:round/>
                <a:headEnd/>
                <a:tailEnd/>
              </a:ln>
              <a:effectLst/>
            </p:spPr>
            <p:txBody>
              <a:bodyPr wrap="none" anchor="ctr"/>
              <a:lstStyle/>
              <a:p>
                <a:endParaRPr lang="en-US"/>
              </a:p>
            </p:txBody>
          </p:sp>
          <p:sp>
            <p:nvSpPr>
              <p:cNvPr id="21" name="Oval 42"/>
              <p:cNvSpPr>
                <a:spLocks noChangeArrowheads="1"/>
              </p:cNvSpPr>
              <p:nvPr/>
            </p:nvSpPr>
            <p:spPr bwMode="auto">
              <a:xfrm flipH="1" flipV="1">
                <a:off x="2006437" y="4041064"/>
                <a:ext cx="104775" cy="100012"/>
              </a:xfrm>
              <a:prstGeom prst="ellipse">
                <a:avLst/>
              </a:prstGeom>
              <a:solidFill>
                <a:srgbClr val="AD0101"/>
              </a:solidFill>
              <a:ln w="12700" algn="ctr">
                <a:solidFill>
                  <a:srgbClr val="AD0101"/>
                </a:solidFill>
                <a:round/>
                <a:headEnd/>
                <a:tailEnd/>
              </a:ln>
              <a:effectLst/>
            </p:spPr>
            <p:txBody>
              <a:bodyPr wrap="none" anchor="ctr"/>
              <a:lstStyle/>
              <a:p>
                <a:endParaRPr lang="en-US"/>
              </a:p>
            </p:txBody>
          </p:sp>
          <p:sp>
            <p:nvSpPr>
              <p:cNvPr id="22" name="Freeform 43"/>
              <p:cNvSpPr>
                <a:spLocks/>
              </p:cNvSpPr>
              <p:nvPr/>
            </p:nvSpPr>
            <p:spPr bwMode="auto">
              <a:xfrm>
                <a:off x="1111087" y="3461626"/>
                <a:ext cx="808038" cy="936625"/>
              </a:xfrm>
              <a:custGeom>
                <a:avLst/>
                <a:gdLst/>
                <a:ahLst/>
                <a:cxnLst>
                  <a:cxn ang="0">
                    <a:pos x="0" y="0"/>
                  </a:cxn>
                  <a:cxn ang="0">
                    <a:pos x="0" y="768"/>
                  </a:cxn>
                  <a:cxn ang="0">
                    <a:pos x="672" y="432"/>
                  </a:cxn>
                </a:cxnLst>
                <a:rect l="0" t="0" r="r" b="b"/>
                <a:pathLst>
                  <a:path w="672" h="768">
                    <a:moveTo>
                      <a:pt x="0" y="0"/>
                    </a:moveTo>
                    <a:lnTo>
                      <a:pt x="0" y="768"/>
                    </a:lnTo>
                    <a:lnTo>
                      <a:pt x="672" y="432"/>
                    </a:lnTo>
                  </a:path>
                </a:pathLst>
              </a:custGeom>
              <a:solidFill>
                <a:schemeClr val="bg1"/>
              </a:solidFill>
              <a:ln w="9525" cap="flat" cmpd="sng">
                <a:noFill/>
                <a:prstDash val="solid"/>
                <a:round/>
                <a:headEnd type="none" w="med" len="med"/>
                <a:tailEnd type="none" w="med" len="med"/>
              </a:ln>
              <a:effectLst/>
            </p:spPr>
            <p:txBody>
              <a:bodyPr/>
              <a:lstStyle/>
              <a:p>
                <a:endParaRPr lang="en-US"/>
              </a:p>
            </p:txBody>
          </p:sp>
          <p:sp>
            <p:nvSpPr>
              <p:cNvPr id="23" name="Line 44"/>
              <p:cNvSpPr>
                <a:spLocks noChangeShapeType="1"/>
              </p:cNvSpPr>
              <p:nvPr/>
            </p:nvSpPr>
            <p:spPr bwMode="auto">
              <a:xfrm flipH="1">
                <a:off x="1111087" y="3988676"/>
                <a:ext cx="808038" cy="409575"/>
              </a:xfrm>
              <a:prstGeom prst="line">
                <a:avLst/>
              </a:prstGeom>
              <a:noFill/>
              <a:ln w="19050">
                <a:solidFill>
                  <a:schemeClr val="tx1"/>
                </a:solidFill>
                <a:round/>
                <a:headEnd type="none" w="lg" len="lg"/>
                <a:tailEnd type="none" w="lg" len="lg"/>
              </a:ln>
              <a:effectLst/>
            </p:spPr>
            <p:txBody>
              <a:bodyPr/>
              <a:lstStyle/>
              <a:p>
                <a:endParaRPr lang="en-US"/>
              </a:p>
            </p:txBody>
          </p:sp>
          <p:sp>
            <p:nvSpPr>
              <p:cNvPr id="24" name="Freeform 45"/>
              <p:cNvSpPr>
                <a:spLocks/>
              </p:cNvSpPr>
              <p:nvPr/>
            </p:nvSpPr>
            <p:spPr bwMode="auto">
              <a:xfrm>
                <a:off x="1107912" y="3453689"/>
                <a:ext cx="808038" cy="936625"/>
              </a:xfrm>
              <a:custGeom>
                <a:avLst/>
                <a:gdLst/>
                <a:ahLst/>
                <a:cxnLst>
                  <a:cxn ang="0">
                    <a:pos x="0" y="0"/>
                  </a:cxn>
                  <a:cxn ang="0">
                    <a:pos x="0" y="768"/>
                  </a:cxn>
                  <a:cxn ang="0">
                    <a:pos x="672" y="432"/>
                  </a:cxn>
                </a:cxnLst>
                <a:rect l="0" t="0" r="r" b="b"/>
                <a:pathLst>
                  <a:path w="672" h="768">
                    <a:moveTo>
                      <a:pt x="0" y="0"/>
                    </a:moveTo>
                    <a:lnTo>
                      <a:pt x="0" y="768"/>
                    </a:lnTo>
                    <a:lnTo>
                      <a:pt x="672" y="432"/>
                    </a:lnTo>
                  </a:path>
                </a:pathLst>
              </a:custGeom>
              <a:solidFill>
                <a:srgbClr val="0070C0"/>
              </a:solidFill>
              <a:ln w="9525" cap="flat" cmpd="sng">
                <a:noFill/>
                <a:prstDash val="solid"/>
                <a:round/>
                <a:headEnd type="none" w="med" len="med"/>
                <a:tailEnd type="none" w="med" len="med"/>
              </a:ln>
              <a:effectLst/>
            </p:spPr>
            <p:txBody>
              <a:bodyPr/>
              <a:lstStyle/>
              <a:p>
                <a:endParaRPr lang="en-US"/>
              </a:p>
            </p:txBody>
          </p:sp>
          <p:sp>
            <p:nvSpPr>
              <p:cNvPr id="25" name="Line 46"/>
              <p:cNvSpPr>
                <a:spLocks noChangeShapeType="1"/>
              </p:cNvSpPr>
              <p:nvPr/>
            </p:nvSpPr>
            <p:spPr bwMode="auto">
              <a:xfrm>
                <a:off x="1107912" y="3453689"/>
                <a:ext cx="0" cy="936625"/>
              </a:xfrm>
              <a:prstGeom prst="line">
                <a:avLst/>
              </a:prstGeom>
              <a:noFill/>
              <a:ln w="19050">
                <a:solidFill>
                  <a:srgbClr val="000000"/>
                </a:solidFill>
                <a:round/>
                <a:headEnd type="none" w="lg" len="lg"/>
                <a:tailEnd type="none" w="lg" len="lg"/>
              </a:ln>
              <a:effectLst/>
            </p:spPr>
            <p:txBody>
              <a:bodyPr/>
              <a:lstStyle/>
              <a:p>
                <a:endParaRPr lang="en-US"/>
              </a:p>
            </p:txBody>
          </p:sp>
          <p:sp>
            <p:nvSpPr>
              <p:cNvPr id="26" name="Line 47"/>
              <p:cNvSpPr>
                <a:spLocks noChangeShapeType="1"/>
              </p:cNvSpPr>
              <p:nvPr/>
            </p:nvSpPr>
            <p:spPr bwMode="auto">
              <a:xfrm>
                <a:off x="1107912" y="3453689"/>
                <a:ext cx="808038" cy="527050"/>
              </a:xfrm>
              <a:prstGeom prst="line">
                <a:avLst/>
              </a:prstGeom>
              <a:noFill/>
              <a:ln w="19050">
                <a:solidFill>
                  <a:schemeClr val="tx1"/>
                </a:solidFill>
                <a:round/>
                <a:headEnd type="none" w="lg" len="lg"/>
                <a:tailEnd type="none" w="lg" len="lg"/>
              </a:ln>
              <a:effectLst/>
            </p:spPr>
            <p:txBody>
              <a:bodyPr/>
              <a:lstStyle/>
              <a:p>
                <a:endParaRPr lang="en-US"/>
              </a:p>
            </p:txBody>
          </p:sp>
          <p:sp>
            <p:nvSpPr>
              <p:cNvPr id="27" name="Oval 48"/>
              <p:cNvSpPr>
                <a:spLocks noChangeArrowheads="1"/>
              </p:cNvSpPr>
              <p:nvPr/>
            </p:nvSpPr>
            <p:spPr bwMode="auto">
              <a:xfrm flipH="1" flipV="1">
                <a:off x="1055524" y="3408338"/>
                <a:ext cx="104775" cy="100012"/>
              </a:xfrm>
              <a:prstGeom prst="ellipse">
                <a:avLst/>
              </a:prstGeom>
              <a:solidFill>
                <a:srgbClr val="0070C0"/>
              </a:solidFill>
              <a:ln w="12700" algn="ctr">
                <a:solidFill>
                  <a:schemeClr val="tx1"/>
                </a:solidFill>
                <a:round/>
                <a:headEnd/>
                <a:tailEnd/>
              </a:ln>
              <a:effectLst/>
            </p:spPr>
            <p:txBody>
              <a:bodyPr wrap="none" anchor="ctr"/>
              <a:lstStyle/>
              <a:p>
                <a:endParaRPr lang="en-US"/>
              </a:p>
            </p:txBody>
          </p:sp>
          <p:sp>
            <p:nvSpPr>
              <p:cNvPr id="28" name="Oval 49"/>
              <p:cNvSpPr>
                <a:spLocks noChangeArrowheads="1"/>
              </p:cNvSpPr>
              <p:nvPr/>
            </p:nvSpPr>
            <p:spPr bwMode="auto">
              <a:xfrm flipH="1" flipV="1">
                <a:off x="1058699" y="4356976"/>
                <a:ext cx="104775" cy="100012"/>
              </a:xfrm>
              <a:prstGeom prst="ellipse">
                <a:avLst/>
              </a:prstGeom>
              <a:solidFill>
                <a:schemeClr val="tx1"/>
              </a:solidFill>
              <a:ln w="12700" algn="ctr">
                <a:solidFill>
                  <a:schemeClr val="tx1"/>
                </a:solidFill>
                <a:round/>
                <a:headEnd/>
                <a:tailEnd/>
              </a:ln>
              <a:effectLst/>
            </p:spPr>
            <p:txBody>
              <a:bodyPr wrap="none" anchor="ctr"/>
              <a:lstStyle/>
              <a:p>
                <a:endParaRPr lang="en-US"/>
              </a:p>
            </p:txBody>
          </p:sp>
          <p:sp>
            <p:nvSpPr>
              <p:cNvPr id="29" name="Oval 50"/>
              <p:cNvSpPr>
                <a:spLocks noChangeArrowheads="1"/>
              </p:cNvSpPr>
              <p:nvPr/>
            </p:nvSpPr>
            <p:spPr bwMode="auto">
              <a:xfrm flipH="1" flipV="1">
                <a:off x="1866737" y="3937876"/>
                <a:ext cx="104775" cy="100012"/>
              </a:xfrm>
              <a:prstGeom prst="ellipse">
                <a:avLst/>
              </a:prstGeom>
              <a:solidFill>
                <a:schemeClr val="tx1"/>
              </a:solidFill>
              <a:ln w="12700" algn="ctr">
                <a:solidFill>
                  <a:schemeClr val="tx1"/>
                </a:solidFill>
                <a:round/>
                <a:headEnd/>
                <a:tailEnd/>
              </a:ln>
              <a:effectLst/>
            </p:spPr>
            <p:txBody>
              <a:bodyPr wrap="none" anchor="ctr"/>
              <a:lstStyle/>
              <a:p>
                <a:endParaRPr lang="en-US"/>
              </a:p>
            </p:txBody>
          </p:sp>
          <p:sp>
            <p:nvSpPr>
              <p:cNvPr id="30" name="Line 51"/>
              <p:cNvSpPr>
                <a:spLocks noChangeShapeType="1"/>
              </p:cNvSpPr>
              <p:nvPr/>
            </p:nvSpPr>
            <p:spPr bwMode="auto">
              <a:xfrm flipH="1">
                <a:off x="1107912" y="3980739"/>
                <a:ext cx="808038" cy="409575"/>
              </a:xfrm>
              <a:prstGeom prst="line">
                <a:avLst/>
              </a:prstGeom>
              <a:noFill/>
              <a:ln w="19050">
                <a:solidFill>
                  <a:schemeClr val="tx1"/>
                </a:solidFill>
                <a:round/>
                <a:headEnd type="none" w="lg" len="lg"/>
                <a:tailEnd type="none" w="lg" len="lg"/>
              </a:ln>
              <a:effectLst/>
            </p:spPr>
            <p:txBody>
              <a:bodyPr/>
              <a:lstStyle/>
              <a:p>
                <a:endParaRPr lang="en-US"/>
              </a:p>
            </p:txBody>
          </p:sp>
        </p:grpSp>
        <p:sp>
          <p:nvSpPr>
            <p:cNvPr id="59" name="Right Arrow 58"/>
            <p:cNvSpPr/>
            <p:nvPr/>
          </p:nvSpPr>
          <p:spPr>
            <a:xfrm rot="3208415">
              <a:off x="5531309" y="5061709"/>
              <a:ext cx="259874" cy="101626"/>
            </a:xfrm>
            <a:prstGeom prst="rightArrow">
              <a:avLst/>
            </a:prstGeom>
            <a:solidFill>
              <a:srgbClr val="AD010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7171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ALE-type mesh motion</a:t>
            </a:r>
            <a:endParaRPr lang="en-US" dirty="0"/>
          </a:p>
        </p:txBody>
      </p:sp>
      <p:sp>
        <p:nvSpPr>
          <p:cNvPr id="3" name="Content Placeholder 2"/>
          <p:cNvSpPr>
            <a:spLocks noGrp="1"/>
          </p:cNvSpPr>
          <p:nvPr>
            <p:ph idx="1"/>
          </p:nvPr>
        </p:nvSpPr>
        <p:spPr/>
        <p:txBody>
          <a:bodyPr/>
          <a:lstStyle/>
          <a:p>
            <a:r>
              <a:rPr lang="en-US" dirty="0" smtClean="0"/>
              <a:t>Use a local mesh velocity defined from interface motion to derive time derivatives at desired locations in space:</a:t>
            </a:r>
          </a:p>
          <a:p>
            <a:pPr lvl="1"/>
            <a:endParaRPr lang="en-US" dirty="0"/>
          </a:p>
          <a:p>
            <a:pPr lvl="1"/>
            <a:endParaRPr lang="en-US" dirty="0" smtClean="0"/>
          </a:p>
          <a:p>
            <a:pPr lvl="1"/>
            <a:r>
              <a:rPr lang="en-US" dirty="0" smtClean="0"/>
              <a:t>Mesh velocity definition</a:t>
            </a:r>
          </a:p>
          <a:p>
            <a:pPr lvl="1"/>
            <a:endParaRPr lang="en-US" dirty="0" smtClean="0"/>
          </a:p>
          <a:p>
            <a:pPr lvl="1"/>
            <a:endParaRPr lang="en-US" dirty="0"/>
          </a:p>
          <a:p>
            <a:r>
              <a:rPr lang="en-US" dirty="0" smtClean="0"/>
              <a:t>Tilde quantities are projected</a:t>
            </a:r>
            <a:br>
              <a:rPr lang="en-US" dirty="0" smtClean="0"/>
            </a:br>
            <a:r>
              <a:rPr lang="en-US" dirty="0" smtClean="0"/>
              <a:t>from point nearest </a:t>
            </a:r>
            <a:r>
              <a:rPr lang="en-US" b="1" i="1" dirty="0" smtClean="0"/>
              <a:t>x</a:t>
            </a:r>
            <a:r>
              <a:rPr lang="en-US" dirty="0" smtClean="0"/>
              <a:t> on the last</a:t>
            </a:r>
            <a:br>
              <a:rPr lang="en-US" dirty="0" smtClean="0"/>
            </a:br>
            <a:r>
              <a:rPr lang="en-US" dirty="0" smtClean="0"/>
              <a:t>interface (and on the same side)</a:t>
            </a:r>
          </a:p>
          <a:p>
            <a:pPr lvl="1"/>
            <a:r>
              <a:rPr lang="en-US" dirty="0" smtClean="0"/>
              <a:t>Avoids projecting gradients</a:t>
            </a:r>
          </a:p>
          <a:p>
            <a:r>
              <a:rPr lang="en-US" dirty="0" smtClean="0"/>
              <a:t>Extends to 2</a:t>
            </a:r>
            <a:r>
              <a:rPr lang="en-US" baseline="30000" dirty="0" smtClean="0"/>
              <a:t>nd</a:t>
            </a:r>
            <a:r>
              <a:rPr lang="en-US" dirty="0" smtClean="0"/>
              <a:t>-order BDF2 </a:t>
            </a:r>
            <a:br>
              <a:rPr lang="en-US" dirty="0" smtClean="0"/>
            </a:br>
            <a:r>
              <a:rPr lang="en-US" dirty="0" smtClean="0"/>
              <a:t>time integration</a:t>
            </a:r>
            <a:endParaRPr lang="en-US" dirty="0"/>
          </a:p>
        </p:txBody>
      </p:sp>
      <p:sp>
        <p:nvSpPr>
          <p:cNvPr id="4" name="Slide Number Placeholder 3"/>
          <p:cNvSpPr>
            <a:spLocks noGrp="1"/>
          </p:cNvSpPr>
          <p:nvPr>
            <p:ph type="sldNum" sz="quarter" idx="12"/>
          </p:nvPr>
        </p:nvSpPr>
        <p:spPr/>
        <p:txBody>
          <a:bodyPr/>
          <a:lstStyle/>
          <a:p>
            <a:fld id="{9968221B-FEFD-4BA4-AA95-B4A573C4D76B}" type="slidenum">
              <a:rPr lang="en-US" smtClean="0"/>
              <a:t>7</a:t>
            </a:fld>
            <a:endParaRPr lang="en-US"/>
          </a:p>
        </p:txBody>
      </p:sp>
      <p:grpSp>
        <p:nvGrpSpPr>
          <p:cNvPr id="5" name="Group 4"/>
          <p:cNvGrpSpPr/>
          <p:nvPr/>
        </p:nvGrpSpPr>
        <p:grpSpPr>
          <a:xfrm>
            <a:off x="4741749" y="3034262"/>
            <a:ext cx="4196524" cy="2665119"/>
            <a:chOff x="1492260" y="626460"/>
            <a:chExt cx="4196524" cy="2665119"/>
          </a:xfrm>
        </p:grpSpPr>
        <p:cxnSp>
          <p:nvCxnSpPr>
            <p:cNvPr id="6" name="Straight Connector 5"/>
            <p:cNvCxnSpPr/>
            <p:nvPr/>
          </p:nvCxnSpPr>
          <p:spPr>
            <a:xfrm>
              <a:off x="3246654" y="1195718"/>
              <a:ext cx="2040" cy="1786492"/>
            </a:xfrm>
            <a:prstGeom prst="line">
              <a:avLst/>
            </a:prstGeom>
            <a:ln w="1270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248694" y="1237591"/>
              <a:ext cx="914670" cy="1744290"/>
            </a:xfrm>
            <a:prstGeom prst="line">
              <a:avLst/>
            </a:prstGeom>
            <a:ln w="12700" cmpd="sng">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325879" y="1235706"/>
              <a:ext cx="914670" cy="1746504"/>
            </a:xfrm>
            <a:prstGeom prst="line">
              <a:avLst/>
            </a:prstGeom>
            <a:ln w="1905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172295" y="1234504"/>
              <a:ext cx="914670" cy="1744290"/>
            </a:xfrm>
            <a:prstGeom prst="line">
              <a:avLst/>
            </a:prstGeom>
            <a:ln w="19050" cmpd="sng"/>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a:endCxn id="24" idx="2"/>
            </p:cNvCxnSpPr>
            <p:nvPr/>
          </p:nvCxnSpPr>
          <p:spPr>
            <a:xfrm>
              <a:off x="3329977" y="3019747"/>
              <a:ext cx="215716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40549" y="1189696"/>
              <a:ext cx="1246592" cy="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920240" y="1189696"/>
              <a:ext cx="2162627" cy="1"/>
            </a:xfrm>
            <a:prstGeom prst="line">
              <a:avLst/>
            </a:prstGeom>
            <a:ln w="12700" cmpd="sng">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74520" y="3016335"/>
              <a:ext cx="1296115" cy="3412"/>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1828800" y="1147441"/>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5487141" y="1147441"/>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3206134" y="2978794"/>
              <a:ext cx="91440" cy="9144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4116706" y="1144266"/>
              <a:ext cx="91440" cy="9144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cxnSp>
          <p:nvCxnSpPr>
            <p:cNvPr id="19" name="Straight Connector 18"/>
            <p:cNvCxnSpPr>
              <a:stCxn id="15" idx="4"/>
              <a:endCxn id="23" idx="0"/>
            </p:cNvCxnSpPr>
            <p:nvPr/>
          </p:nvCxnSpPr>
          <p:spPr>
            <a:xfrm>
              <a:off x="1874520" y="1238881"/>
              <a:ext cx="0" cy="173514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30034" y="1238881"/>
              <a:ext cx="0" cy="1735146"/>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331637" y="2978794"/>
              <a:ext cx="0" cy="9144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170635" y="1189696"/>
              <a:ext cx="535393" cy="1789098"/>
            </a:xfrm>
            <a:prstGeom prst="line">
              <a:avLst/>
            </a:prstGeom>
            <a:ln w="19050" cmpd="sng">
              <a:prstDash val="dot"/>
            </a:ln>
            <a:effectLst/>
          </p:spPr>
          <p:style>
            <a:lnRef idx="2">
              <a:schemeClr val="accent1"/>
            </a:lnRef>
            <a:fillRef idx="0">
              <a:schemeClr val="accent1"/>
            </a:fillRef>
            <a:effectRef idx="1">
              <a:schemeClr val="accent1"/>
            </a:effectRef>
            <a:fontRef idx="minor">
              <a:schemeClr val="tx1"/>
            </a:fontRef>
          </p:style>
        </p:cxnSp>
        <p:sp>
          <p:nvSpPr>
            <p:cNvPr id="23" name="Oval 22"/>
            <p:cNvSpPr>
              <a:spLocks noChangeAspect="1"/>
            </p:cNvSpPr>
            <p:nvPr/>
          </p:nvSpPr>
          <p:spPr>
            <a:xfrm>
              <a:off x="1828800" y="2974027"/>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5487141" y="2974027"/>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4082867" y="1144266"/>
              <a:ext cx="0" cy="9144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240549" y="1144266"/>
              <a:ext cx="0" cy="9144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Oval 26"/>
            <p:cNvSpPr>
              <a:spLocks noChangeAspect="1"/>
            </p:cNvSpPr>
            <p:nvPr/>
          </p:nvSpPr>
          <p:spPr>
            <a:xfrm>
              <a:off x="3659894" y="1147441"/>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3172295" y="2978794"/>
              <a:ext cx="0" cy="9144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Oval 28"/>
            <p:cNvSpPr>
              <a:spLocks noChangeAspect="1"/>
            </p:cNvSpPr>
            <p:nvPr/>
          </p:nvSpPr>
          <p:spPr>
            <a:xfrm>
              <a:off x="3659894" y="2974027"/>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546" y="3139179"/>
              <a:ext cx="177800" cy="152400"/>
            </a:xfrm>
            <a:prstGeom prst="rect">
              <a:avLst/>
            </a:prstGeom>
          </p:spPr>
        </p:pic>
        <p:pic>
          <p:nvPicPr>
            <p:cNvPr id="31" name="Picture 3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714" y="3139179"/>
              <a:ext cx="177800" cy="152400"/>
            </a:xfrm>
            <a:prstGeom prst="rect">
              <a:avLst/>
            </a:prstGeom>
          </p:spPr>
        </p:pic>
        <p:pic>
          <p:nvPicPr>
            <p:cNvPr id="32" name="Picture 3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260" y="1099181"/>
              <a:ext cx="292100" cy="139700"/>
            </a:xfrm>
            <a:prstGeom prst="rect">
              <a:avLst/>
            </a:prstGeom>
          </p:spPr>
        </p:pic>
        <p:pic>
          <p:nvPicPr>
            <p:cNvPr id="33" name="Picture 3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260" y="2943234"/>
              <a:ext cx="139700" cy="127000"/>
            </a:xfrm>
            <a:prstGeom prst="rect">
              <a:avLst/>
            </a:prstGeom>
          </p:spPr>
        </p:pic>
        <p:pic>
          <p:nvPicPr>
            <p:cNvPr id="34" name="Picture 3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8422" y="921414"/>
              <a:ext cx="317500" cy="152400"/>
            </a:xfrm>
            <a:prstGeom prst="rect">
              <a:avLst/>
            </a:prstGeom>
          </p:spPr>
        </p:pic>
        <p:pic>
          <p:nvPicPr>
            <p:cNvPr id="39" name="Picture 3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0853" y="664560"/>
              <a:ext cx="419100" cy="152400"/>
            </a:xfrm>
            <a:prstGeom prst="rect">
              <a:avLst/>
            </a:prstGeom>
          </p:spPr>
        </p:pic>
        <p:pic>
          <p:nvPicPr>
            <p:cNvPr id="40" name="Picture 3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4464" y="883314"/>
              <a:ext cx="177800" cy="190500"/>
            </a:xfrm>
            <a:prstGeom prst="rect">
              <a:avLst/>
            </a:prstGeom>
          </p:spPr>
        </p:pic>
        <p:pic>
          <p:nvPicPr>
            <p:cNvPr id="41" name="Picture 40"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9919" y="883314"/>
              <a:ext cx="177800" cy="190500"/>
            </a:xfrm>
            <a:prstGeom prst="rect">
              <a:avLst/>
            </a:prstGeom>
          </p:spPr>
        </p:pic>
        <p:pic>
          <p:nvPicPr>
            <p:cNvPr id="42" name="Picture 4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1284" y="896014"/>
              <a:ext cx="317500" cy="177800"/>
            </a:xfrm>
            <a:prstGeom prst="rect">
              <a:avLst/>
            </a:prstGeom>
          </p:spPr>
        </p:pic>
        <p:pic>
          <p:nvPicPr>
            <p:cNvPr id="43" name="Picture 42"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1284" y="3113779"/>
              <a:ext cx="317500" cy="177800"/>
            </a:xfrm>
            <a:prstGeom prst="rect">
              <a:avLst/>
            </a:prstGeom>
          </p:spPr>
        </p:pic>
        <p:grpSp>
          <p:nvGrpSpPr>
            <p:cNvPr id="44" name="Group 43"/>
            <p:cNvGrpSpPr/>
            <p:nvPr/>
          </p:nvGrpSpPr>
          <p:grpSpPr>
            <a:xfrm>
              <a:off x="3204649" y="1149302"/>
              <a:ext cx="91440" cy="91440"/>
              <a:chOff x="2286629" y="5624404"/>
              <a:chExt cx="91440" cy="91440"/>
            </a:xfrm>
          </p:grpSpPr>
          <p:cxnSp>
            <p:nvCxnSpPr>
              <p:cNvPr id="49" name="Straight Connector 48"/>
              <p:cNvCxnSpPr>
                <a:cxnSpLocks noChangeAspect="1"/>
              </p:cNvCxnSpPr>
              <p:nvPr/>
            </p:nvCxnSpPr>
            <p:spPr>
              <a:xfrm>
                <a:off x="2286629" y="5624404"/>
                <a:ext cx="91440" cy="9144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noChangeAspect="1"/>
              </p:cNvCxnSpPr>
              <p:nvPr/>
            </p:nvCxnSpPr>
            <p:spPr>
              <a:xfrm flipV="1">
                <a:off x="2286629" y="5624404"/>
                <a:ext cx="91440" cy="9144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6" name="Picture 45"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9919" y="626460"/>
              <a:ext cx="330200" cy="190500"/>
            </a:xfrm>
            <a:prstGeom prst="rect">
              <a:avLst/>
            </a:prstGeom>
          </p:spPr>
        </p:pic>
        <p:pic>
          <p:nvPicPr>
            <p:cNvPr id="47" name="Picture 46"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5869" y="626460"/>
              <a:ext cx="330200" cy="190500"/>
            </a:xfrm>
            <a:prstGeom prst="rect">
              <a:avLst/>
            </a:prstGeom>
          </p:spPr>
        </p:pic>
        <p:pic>
          <p:nvPicPr>
            <p:cNvPr id="48" name="Picture 47"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88394" y="3139179"/>
              <a:ext cx="317500" cy="152400"/>
            </a:xfrm>
            <a:prstGeom prst="rect">
              <a:avLst/>
            </a:prstGeom>
          </p:spPr>
        </p:pic>
      </p:grpSp>
      <p:pic>
        <p:nvPicPr>
          <p:cNvPr id="53" name="Picture 52"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3227" y="3122787"/>
            <a:ext cx="2197100" cy="584200"/>
          </a:xfrm>
          <a:prstGeom prst="rect">
            <a:avLst/>
          </a:prstGeom>
        </p:spPr>
      </p:pic>
      <p:pic>
        <p:nvPicPr>
          <p:cNvPr id="54" name="Picture 53"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2408" y="1993665"/>
            <a:ext cx="6858000" cy="622300"/>
          </a:xfrm>
          <a:prstGeom prst="rect">
            <a:avLst/>
          </a:prstGeom>
        </p:spPr>
      </p:pic>
    </p:spTree>
    <p:extLst>
      <p:ext uri="{BB962C8B-B14F-4D97-AF65-F5344CB8AC3E}">
        <p14:creationId xmlns:p14="http://schemas.microsoft.com/office/powerpoint/2010/main" val="39983501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457199" y="1105149"/>
            <a:ext cx="8229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r>
              <a:rPr lang="en-US" dirty="0" smtClean="0"/>
              <a:t>2-D manufactured test problem: </a:t>
            </a:r>
          </a:p>
          <a:p>
            <a:pPr lvl="1"/>
            <a:r>
              <a:rPr lang="en-US" dirty="0"/>
              <a:t>S</a:t>
            </a:r>
            <a:r>
              <a:rPr lang="en-US" dirty="0" smtClean="0"/>
              <a:t>trong discontinuity, fixed jump interface condition</a:t>
            </a:r>
          </a:p>
          <a:p>
            <a:pPr lvl="1"/>
            <a:r>
              <a:rPr lang="en-US" dirty="0" smtClean="0"/>
              <a:t>Piecewise diffusion coefficient</a:t>
            </a:r>
            <a:endParaRPr lang="en-US" dirty="0"/>
          </a:p>
        </p:txBody>
      </p:sp>
      <p:sp>
        <p:nvSpPr>
          <p:cNvPr id="2" name="Title 1"/>
          <p:cNvSpPr>
            <a:spLocks noGrp="1"/>
          </p:cNvSpPr>
          <p:nvPr>
            <p:ph type="title"/>
          </p:nvPr>
        </p:nvSpPr>
        <p:spPr/>
        <p:txBody>
          <a:bodyPr/>
          <a:lstStyle/>
          <a:p>
            <a:r>
              <a:rPr lang="en-US" dirty="0" smtClean="0"/>
              <a:t>Advection-diffusion demonstration</a:t>
            </a:r>
            <a:endParaRPr lang="en-US" dirty="0"/>
          </a:p>
        </p:txBody>
      </p:sp>
      <p:pic>
        <p:nvPicPr>
          <p:cNvPr id="6" name="advecting_radial_jump.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350" y="2442318"/>
            <a:ext cx="5073741" cy="3459163"/>
          </a:xfrm>
        </p:spPr>
      </p:pic>
      <p:sp>
        <p:nvSpPr>
          <p:cNvPr id="8" name="Rectangle 3"/>
          <p:cNvSpPr txBox="1">
            <a:spLocks noChangeArrowheads="1"/>
          </p:cNvSpPr>
          <p:nvPr/>
        </p:nvSpPr>
        <p:spPr bwMode="auto">
          <a:xfrm>
            <a:off x="4770974" y="5429769"/>
            <a:ext cx="4147247" cy="6191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107950" indent="-285750" algn="ctr">
              <a:lnSpc>
                <a:spcPct val="90000"/>
              </a:lnSpc>
              <a:spcBef>
                <a:spcPts val="300"/>
              </a:spcBef>
              <a:buClr>
                <a:srgbClr val="FF0000"/>
              </a:buClr>
            </a:pPr>
            <a:r>
              <a:rPr kumimoji="0" lang="en-US" altLang="en-US" sz="1600" b="0" i="0" u="none" strike="noStrike" kern="0" cap="none" spc="0" normalizeH="0" baseline="0" noProof="0" dirty="0" smtClean="0">
                <a:ln>
                  <a:noFill/>
                </a:ln>
                <a:solidFill>
                  <a:srgbClr val="000000"/>
                </a:solidFill>
                <a:effectLst/>
                <a:uLnTx/>
                <a:uFillTx/>
                <a:latin typeface="Calibri"/>
                <a:cs typeface="Calibri"/>
              </a:rPr>
              <a:t>Converges</a:t>
            </a:r>
            <a:r>
              <a:rPr lang="en-US" altLang="en-US" sz="1600" kern="0" noProof="0" dirty="0">
                <a:solidFill>
                  <a:srgbClr val="000000"/>
                </a:solidFill>
                <a:latin typeface="Calibri"/>
                <a:cs typeface="Calibri"/>
              </a:rPr>
              <a:t> </a:t>
            </a:r>
            <a:r>
              <a:rPr lang="en-US" altLang="en-US" sz="1600" kern="0" noProof="0" dirty="0" smtClean="0">
                <a:solidFill>
                  <a:srgbClr val="000000"/>
                </a:solidFill>
                <a:latin typeface="Calibri"/>
                <a:cs typeface="Calibri"/>
              </a:rPr>
              <a:t>at second-order in space and time</a:t>
            </a:r>
            <a:r>
              <a:rPr lang="en-US" altLang="en-US" sz="1600" kern="0" dirty="0" smtClean="0">
                <a:solidFill>
                  <a:srgbClr val="000000"/>
                </a:solidFill>
                <a:latin typeface="Calibri"/>
                <a:cs typeface="Calibri"/>
              </a:rPr>
              <a:t> using the BDF2 time integrator</a:t>
            </a:r>
            <a:endParaRPr kumimoji="0" lang="en-US" altLang="en-US" sz="1600" b="0" i="0" u="none" strike="noStrike" kern="0" cap="none" spc="0" normalizeH="0" baseline="0" noProof="0" dirty="0" smtClean="0">
              <a:ln>
                <a:noFill/>
              </a:ln>
              <a:solidFill>
                <a:srgbClr val="000000"/>
              </a:solidFill>
              <a:effectLst/>
              <a:uLnTx/>
              <a:uFillTx/>
              <a:latin typeface="Calibri"/>
              <a:cs typeface="Calibri"/>
            </a:endParaRPr>
          </a:p>
        </p:txBody>
      </p:sp>
      <p:pic>
        <p:nvPicPr>
          <p:cNvPr id="3" name="Picture 2" descr="convg2d_circ_bdf.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321" y="1862665"/>
            <a:ext cx="4500679" cy="3603037"/>
          </a:xfrm>
          <a:prstGeom prst="rect">
            <a:avLst/>
          </a:prstGeom>
        </p:spPr>
      </p:pic>
    </p:spTree>
    <p:extLst>
      <p:ext uri="{BB962C8B-B14F-4D97-AF65-F5344CB8AC3E}">
        <p14:creationId xmlns:p14="http://schemas.microsoft.com/office/powerpoint/2010/main" val="4243402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low quality elements?</a:t>
            </a:r>
            <a:endParaRPr lang="en-US" dirty="0"/>
          </a:p>
        </p:txBody>
      </p:sp>
      <p:sp>
        <p:nvSpPr>
          <p:cNvPr id="3" name="Content Placeholder 2"/>
          <p:cNvSpPr>
            <a:spLocks noGrp="1"/>
          </p:cNvSpPr>
          <p:nvPr>
            <p:ph idx="1"/>
          </p:nvPr>
        </p:nvSpPr>
        <p:spPr/>
        <p:txBody>
          <a:bodyPr/>
          <a:lstStyle/>
          <a:p>
            <a:r>
              <a:rPr lang="en-US" dirty="0" smtClean="0"/>
              <a:t>Conformal cutting procedure permits </a:t>
            </a:r>
            <a:br>
              <a:rPr lang="en-US" dirty="0" smtClean="0"/>
            </a:br>
            <a:r>
              <a:rPr lang="en-US" dirty="0" smtClean="0"/>
              <a:t>arbitrarily bad elements: </a:t>
            </a:r>
          </a:p>
          <a:p>
            <a:pPr lvl="1"/>
            <a:r>
              <a:rPr lang="en-US" dirty="0"/>
              <a:t>I</a:t>
            </a:r>
            <a:r>
              <a:rPr lang="en-US" dirty="0" smtClean="0"/>
              <a:t>nfinitesimal edge lengths</a:t>
            </a:r>
            <a:endParaRPr lang="en-US" dirty="0"/>
          </a:p>
          <a:p>
            <a:pPr lvl="1"/>
            <a:r>
              <a:rPr lang="en-US" dirty="0" smtClean="0"/>
              <a:t>Arbitrary aspect ratios (small angles)</a:t>
            </a:r>
          </a:p>
          <a:p>
            <a:pPr lvl="1"/>
            <a:r>
              <a:rPr lang="en-US" dirty="0" smtClean="0"/>
              <a:t>Introduces large angles, potentially up to 180°</a:t>
            </a:r>
          </a:p>
          <a:p>
            <a:r>
              <a:rPr lang="en-US" dirty="0" smtClean="0"/>
              <a:t>Consequences:</a:t>
            </a:r>
          </a:p>
          <a:p>
            <a:pPr lvl="1"/>
            <a:r>
              <a:rPr lang="en-US" dirty="0"/>
              <a:t>Explicit problems – small time </a:t>
            </a:r>
            <a:r>
              <a:rPr lang="en-US" dirty="0" smtClean="0"/>
              <a:t>step</a:t>
            </a:r>
          </a:p>
          <a:p>
            <a:pPr lvl="1"/>
            <a:r>
              <a:rPr lang="en-US" dirty="0" smtClean="0"/>
              <a:t>Implicit problems </a:t>
            </a:r>
            <a:r>
              <a:rPr lang="en-US" dirty="0"/>
              <a:t>– poor matrix </a:t>
            </a:r>
            <a:r>
              <a:rPr lang="en-US" dirty="0" smtClean="0"/>
              <a:t>conditioning</a:t>
            </a:r>
          </a:p>
          <a:p>
            <a:pPr lvl="1"/>
            <a:r>
              <a:rPr lang="en-US" dirty="0" smtClean="0"/>
              <a:t>Large interpolation and approximation errors</a:t>
            </a:r>
          </a:p>
          <a:p>
            <a:r>
              <a:rPr lang="en-US" dirty="0" smtClean="0"/>
              <a:t>Questions:</a:t>
            </a:r>
          </a:p>
          <a:p>
            <a:pPr lvl="1"/>
            <a:r>
              <a:rPr lang="en-US" dirty="0" smtClean="0"/>
              <a:t>How serious are these issues?</a:t>
            </a:r>
          </a:p>
          <a:p>
            <a:pPr lvl="1"/>
            <a:r>
              <a:rPr lang="en-US" dirty="0" smtClean="0"/>
              <a:t>What can be done to mitigate them?</a:t>
            </a:r>
          </a:p>
        </p:txBody>
      </p:sp>
      <p:sp>
        <p:nvSpPr>
          <p:cNvPr id="4" name="Slide Number Placeholder 3"/>
          <p:cNvSpPr>
            <a:spLocks noGrp="1"/>
          </p:cNvSpPr>
          <p:nvPr>
            <p:ph type="sldNum" sz="quarter" idx="12"/>
          </p:nvPr>
        </p:nvSpPr>
        <p:spPr/>
        <p:txBody>
          <a:bodyPr/>
          <a:lstStyle/>
          <a:p>
            <a:fld id="{A5E55A7B-7854-E145-92D9-B491DF4BAE2D}" type="slidenum">
              <a:rPr lang="en-US" smtClean="0"/>
              <a:pPr/>
              <a:t>9</a:t>
            </a:fld>
            <a:endParaRPr lang="en-US"/>
          </a:p>
        </p:txBody>
      </p:sp>
      <p:grpSp>
        <p:nvGrpSpPr>
          <p:cNvPr id="6" name="Group 5"/>
          <p:cNvGrpSpPr/>
          <p:nvPr/>
        </p:nvGrpSpPr>
        <p:grpSpPr>
          <a:xfrm>
            <a:off x="6514636" y="1262519"/>
            <a:ext cx="2058151" cy="4636108"/>
            <a:chOff x="6815673" y="1206075"/>
            <a:chExt cx="2058151" cy="4636108"/>
          </a:xfrm>
        </p:grpSpPr>
        <p:grpSp>
          <p:nvGrpSpPr>
            <p:cNvPr id="44" name="Group 43"/>
            <p:cNvGrpSpPr>
              <a:grpSpLocks noChangeAspect="1"/>
            </p:cNvGrpSpPr>
            <p:nvPr/>
          </p:nvGrpSpPr>
          <p:grpSpPr>
            <a:xfrm>
              <a:off x="6933873" y="3633186"/>
              <a:ext cx="1828800" cy="1543323"/>
              <a:chOff x="5873065" y="3533064"/>
              <a:chExt cx="2191687" cy="1851987"/>
            </a:xfrm>
          </p:grpSpPr>
          <p:grpSp>
            <p:nvGrpSpPr>
              <p:cNvPr id="32" name="Group 31"/>
              <p:cNvGrpSpPr/>
              <p:nvPr/>
            </p:nvGrpSpPr>
            <p:grpSpPr>
              <a:xfrm>
                <a:off x="5873065" y="3533064"/>
                <a:ext cx="2191687" cy="1851987"/>
                <a:chOff x="823340" y="3533064"/>
                <a:chExt cx="2191687" cy="1851987"/>
              </a:xfrm>
            </p:grpSpPr>
            <p:sp>
              <p:nvSpPr>
                <p:cNvPr id="33" name="Isosceles Triangle 32"/>
                <p:cNvSpPr/>
                <p:nvPr/>
              </p:nvSpPr>
              <p:spPr>
                <a:xfrm>
                  <a:off x="874889" y="3556000"/>
                  <a:ext cx="2088590" cy="17780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a:stCxn id="38" idx="7"/>
                  <a:endCxn id="39" idx="3"/>
                </p:cNvCxnSpPr>
                <p:nvPr/>
              </p:nvCxnSpPr>
              <p:spPr>
                <a:xfrm flipV="1">
                  <a:off x="1057279" y="3919262"/>
                  <a:ext cx="1024545" cy="111152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1865118" y="3533064"/>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23340" y="5282948"/>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2911930" y="5282948"/>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969280" y="5015832"/>
                  <a:ext cx="103097" cy="1021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066726" y="3832112"/>
                  <a:ext cx="103097" cy="1021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Connector 40"/>
              <p:cNvCxnSpPr>
                <a:stCxn id="36" idx="7"/>
                <a:endCxn id="39" idx="3"/>
              </p:cNvCxnSpPr>
              <p:nvPr/>
            </p:nvCxnSpPr>
            <p:spPr>
              <a:xfrm flipV="1">
                <a:off x="5961064" y="3919262"/>
                <a:ext cx="1170485" cy="1378639"/>
              </a:xfrm>
              <a:prstGeom prst="line">
                <a:avLst/>
              </a:prstGeom>
              <a:ln>
                <a:solidFill>
                  <a:schemeClr val="accent5">
                    <a:lumMod val="40000"/>
                    <a:lumOff val="60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a:grpSpLocks noChangeAspect="1"/>
            </p:cNvGrpSpPr>
            <p:nvPr/>
          </p:nvGrpSpPr>
          <p:grpSpPr>
            <a:xfrm>
              <a:off x="6933608" y="1206075"/>
              <a:ext cx="1828800" cy="1545346"/>
              <a:chOff x="5873065" y="3533064"/>
              <a:chExt cx="2191687" cy="1851987"/>
            </a:xfrm>
          </p:grpSpPr>
          <p:cxnSp>
            <p:nvCxnSpPr>
              <p:cNvPr id="55" name="Straight Connector 54"/>
              <p:cNvCxnSpPr>
                <a:stCxn id="61" idx="2"/>
                <a:endCxn id="60" idx="6"/>
              </p:cNvCxnSpPr>
              <p:nvPr/>
            </p:nvCxnSpPr>
            <p:spPr>
              <a:xfrm>
                <a:off x="6019005" y="5066884"/>
                <a:ext cx="2045747" cy="267116"/>
              </a:xfrm>
              <a:prstGeom prst="line">
                <a:avLst/>
              </a:prstGeom>
              <a:ln>
                <a:solidFill>
                  <a:schemeClr val="accent5">
                    <a:lumMod val="40000"/>
                    <a:lumOff val="60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5873065" y="3533064"/>
                <a:ext cx="2191687" cy="1851987"/>
                <a:chOff x="823340" y="3533064"/>
                <a:chExt cx="2191687" cy="1851987"/>
              </a:xfrm>
            </p:grpSpPr>
            <p:sp>
              <p:nvSpPr>
                <p:cNvPr id="56" name="Isosceles Triangle 55"/>
                <p:cNvSpPr/>
                <p:nvPr/>
              </p:nvSpPr>
              <p:spPr>
                <a:xfrm>
                  <a:off x="874889" y="3556000"/>
                  <a:ext cx="2088590" cy="17780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a:stCxn id="61" idx="7"/>
                  <a:endCxn id="62" idx="3"/>
                </p:cNvCxnSpPr>
                <p:nvPr/>
              </p:nvCxnSpPr>
              <p:spPr>
                <a:xfrm flipV="1">
                  <a:off x="1057279" y="3919262"/>
                  <a:ext cx="1024545" cy="1111523"/>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1865118" y="3533064"/>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823340" y="5282948"/>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911930" y="5282948"/>
                  <a:ext cx="103097" cy="1021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969280" y="5015832"/>
                  <a:ext cx="103097" cy="1021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066726" y="3832112"/>
                  <a:ext cx="103097" cy="10210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2" name="TextBox 81"/>
            <p:cNvSpPr txBox="1"/>
            <p:nvPr/>
          </p:nvSpPr>
          <p:spPr>
            <a:xfrm>
              <a:off x="6815673" y="2796963"/>
              <a:ext cx="2058151" cy="646331"/>
            </a:xfrm>
            <a:prstGeom prst="rect">
              <a:avLst/>
            </a:prstGeom>
            <a:noFill/>
          </p:spPr>
          <p:txBody>
            <a:bodyPr wrap="none" rtlCol="0">
              <a:spAutoFit/>
            </a:bodyPr>
            <a:lstStyle/>
            <a:p>
              <a:pPr algn="ctr"/>
              <a:r>
                <a:rPr lang="en-US" dirty="0" smtClean="0">
                  <a:latin typeface="Calibri"/>
                  <a:cs typeface="Calibri"/>
                </a:rPr>
                <a:t>Good secondary cut</a:t>
              </a:r>
            </a:p>
            <a:p>
              <a:pPr algn="ctr"/>
              <a:r>
                <a:rPr lang="en-US" dirty="0" smtClean="0">
                  <a:latin typeface="Calibri"/>
                  <a:cs typeface="Calibri"/>
                </a:rPr>
                <a:t>(cuts largest angle)</a:t>
              </a:r>
              <a:endParaRPr lang="en-US" dirty="0">
                <a:latin typeface="Calibri"/>
                <a:cs typeface="Calibri"/>
              </a:endParaRPr>
            </a:p>
          </p:txBody>
        </p:sp>
        <p:sp>
          <p:nvSpPr>
            <p:cNvPr id="83" name="TextBox 82"/>
            <p:cNvSpPr txBox="1"/>
            <p:nvPr/>
          </p:nvSpPr>
          <p:spPr>
            <a:xfrm>
              <a:off x="6896512" y="5195852"/>
              <a:ext cx="1905202" cy="646331"/>
            </a:xfrm>
            <a:prstGeom prst="rect">
              <a:avLst/>
            </a:prstGeom>
            <a:noFill/>
          </p:spPr>
          <p:txBody>
            <a:bodyPr wrap="none" rtlCol="0">
              <a:spAutoFit/>
            </a:bodyPr>
            <a:lstStyle/>
            <a:p>
              <a:pPr algn="ctr"/>
              <a:r>
                <a:rPr lang="en-US" dirty="0" smtClean="0">
                  <a:latin typeface="Calibri"/>
                  <a:cs typeface="Calibri"/>
                </a:rPr>
                <a:t>Bad secondary cut</a:t>
              </a:r>
            </a:p>
            <a:p>
              <a:pPr algn="ctr"/>
              <a:r>
                <a:rPr lang="en-US" dirty="0" smtClean="0">
                  <a:latin typeface="Calibri"/>
                  <a:cs typeface="Calibri"/>
                </a:rPr>
                <a:t>(sliver element)</a:t>
              </a:r>
            </a:p>
          </p:txBody>
        </p:sp>
      </p:grpSp>
    </p:spTree>
    <p:extLst>
      <p:ext uri="{BB962C8B-B14F-4D97-AF65-F5344CB8AC3E}">
        <p14:creationId xmlns:p14="http://schemas.microsoft.com/office/powerpoint/2010/main" val="5813044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Template>
  <TotalTime>5789</TotalTime>
  <Words>1004</Words>
  <Application>Microsoft Macintosh PowerPoint</Application>
  <PresentationFormat>On-screen Show (4:3)</PresentationFormat>
  <Paragraphs>224</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Sandia_CorpPresentation_Template1</vt:lpstr>
      <vt:lpstr>A Conformal Decomposition  Finite Element Method with  Guaranteed Quality Dynamic Discretization</vt:lpstr>
      <vt:lpstr>Motivation</vt:lpstr>
      <vt:lpstr>Conformal Decomposition FEM</vt:lpstr>
      <vt:lpstr>CDFEM vs. XFEM</vt:lpstr>
      <vt:lpstr>Static CDFEM verification</vt:lpstr>
      <vt:lpstr>Dynamic interfaces</vt:lpstr>
      <vt:lpstr>ALE-type mesh motion</vt:lpstr>
      <vt:lpstr>Advection-diffusion demonstration</vt:lpstr>
      <vt:lpstr>What about low quality elements?</vt:lpstr>
      <vt:lpstr>Snapping to the interface </vt:lpstr>
      <vt:lpstr>Choosing the Edge Snap Tolerance</vt:lpstr>
      <vt:lpstr>Quality Measures</vt:lpstr>
      <vt:lpstr>Effect on matrix conditioning (2D)</vt:lpstr>
      <vt:lpstr>Effect on interpolation error (2D)</vt:lpstr>
      <vt:lpstr>Conformal decomposition in 3D</vt:lpstr>
      <vt:lpstr>Effect on matrix conditioning (3D)</vt:lpstr>
      <vt:lpstr>Effect on interpolation error (3D)</vt:lpstr>
      <vt:lpstr>Other error questions…</vt:lpstr>
      <vt:lpstr>Summary</vt:lpstr>
    </vt:vector>
  </TitlesOfParts>
  <Manager/>
  <Company>Sandia National Laboratories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Conformal Decomposition Finite Element Method (CDFEM) for Burning Deformable Solids</dc:title>
  <dc:subject/>
  <dc:creator>David R. Noble</dc:creator>
  <cp:keywords/>
  <dc:description/>
  <cp:lastModifiedBy>Richard Kramer</cp:lastModifiedBy>
  <cp:revision>197</cp:revision>
  <dcterms:created xsi:type="dcterms:W3CDTF">2013-07-15T18:23:45Z</dcterms:created>
  <dcterms:modified xsi:type="dcterms:W3CDTF">2015-08-24T13:49:18Z</dcterms:modified>
  <cp:category/>
</cp:coreProperties>
</file>