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3" r:id="rId3"/>
    <p:sldId id="284" r:id="rId4"/>
    <p:sldId id="288" r:id="rId5"/>
    <p:sldId id="305" r:id="rId6"/>
    <p:sldId id="310" r:id="rId7"/>
    <p:sldId id="287" r:id="rId8"/>
    <p:sldId id="285" r:id="rId9"/>
    <p:sldId id="291" r:id="rId10"/>
    <p:sldId id="289" r:id="rId11"/>
    <p:sldId id="290" r:id="rId12"/>
    <p:sldId id="293" r:id="rId13"/>
    <p:sldId id="295" r:id="rId14"/>
    <p:sldId id="294" r:id="rId15"/>
    <p:sldId id="296" r:id="rId16"/>
    <p:sldId id="298" r:id="rId17"/>
    <p:sldId id="299" r:id="rId18"/>
    <p:sldId id="311" r:id="rId19"/>
    <p:sldId id="303" r:id="rId20"/>
    <p:sldId id="300" r:id="rId21"/>
    <p:sldId id="302" r:id="rId22"/>
    <p:sldId id="306" r:id="rId23"/>
    <p:sldId id="301" r:id="rId24"/>
    <p:sldId id="309" r:id="rId25"/>
    <p:sldId id="308" r:id="rId26"/>
    <p:sldId id="29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8C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8C95E-453E-B34C-91AE-76648DD6BF09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37E74-6FDC-BA4C-B798-CEB3174D95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1676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8B41E-4920-9340-826C-4FB217B016E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C66A3-1D14-8C46-8C0C-97773EFB71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520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6" descr="SNL_Stacked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SNL_Mott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0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15" name="Picture 12" descr="NNSAlogo_Blac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1925" y="6142038"/>
            <a:ext cx="871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NNSAlogo_Blac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646" y="4260258"/>
            <a:ext cx="7772400" cy="898198"/>
          </a:xfrm>
        </p:spPr>
        <p:txBody>
          <a:bodyPr/>
          <a:lstStyle>
            <a:lvl1pPr algn="r">
              <a:defRPr>
                <a:solidFill>
                  <a:srgbClr val="9D8C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352" y="5173652"/>
            <a:ext cx="5641337" cy="593737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1" name="Picture 6" descr="SNL_Stacked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008063"/>
            <a:ext cx="152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SNL_Mott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27138" y="1185863"/>
            <a:ext cx="539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3124200" y="6172200"/>
            <a:ext cx="5562600" cy="287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50" baseline="30000" dirty="0">
                <a:latin typeface="Arial" pitchFamily="-112" charset="0"/>
              </a:rPr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 </a:t>
            </a:r>
          </a:p>
        </p:txBody>
      </p:sp>
      <p:pic>
        <p:nvPicPr>
          <p:cNvPr id="26" name="Picture 12" descr="NNSAlogo_Blac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31925" y="6142038"/>
            <a:ext cx="871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 descr="NNSAlogo_Blac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12725" y="6119813"/>
            <a:ext cx="10239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 userDrawn="1"/>
        </p:nvSpPr>
        <p:spPr>
          <a:xfrm>
            <a:off x="0" y="2590800"/>
            <a:ext cx="3768892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Photos placed in horizontal position 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with even amount of white space</a:t>
            </a:r>
            <a:b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between photos and header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3852060" y="2590800"/>
            <a:ext cx="2286000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226864" y="2590800"/>
            <a:ext cx="2917136" cy="16153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C6DF8-0D87-F04B-A423-ABDEBA8D16DF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4EEDE-96B2-784A-AF5D-BE894DA34F92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C21EE-BD28-4B47-B437-2D3310652971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300" y="6166934"/>
            <a:ext cx="2133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5100B6A3-B839-A64D-B31D-F5C14315712D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89300" y="6166934"/>
            <a:ext cx="2895600" cy="476250"/>
          </a:xfrm>
          <a:ln/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8F585-F0CF-B24A-89C1-6D92DB3C8C20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F0D27-2A77-1445-8595-6C6EE8CF6148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32589-3FBB-A343-9378-CBA5B0159896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780DB-0DF8-6244-8585-84BE0DBE5C2B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0CB4C-5765-2047-AF3E-FD7F42467A74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40904-56AE-8E46-B543-E713CA468325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71D69-8C46-3B49-93B0-DB080194ABC5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9E8C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8" name="Picture 8" descr="SNL_color_stack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228600"/>
            <a:ext cx="9366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8740"/>
            <a:ext cx="8229600" cy="4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74" y="6166934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/>
                <a:cs typeface="Calibri"/>
              </a:defRPr>
            </a:lvl1pPr>
          </a:lstStyle>
          <a:p>
            <a:fld id="{F7A30E25-CF17-724D-AB25-4F706B7B0B28}" type="datetime1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6274" y="6166934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153150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5E55A7B-7854-E145-92D9-B491DF4BAE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/>
          <a:ea typeface="ＭＳ Ｐゴシック" charset="-128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02E54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02E54"/>
        </a:buClr>
        <a:buFont typeface="Wingdings" pitchFamily="-111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Wingdings" pitchFamily="-111" charset="2"/>
        <a:buChar char="§"/>
        <a:defRPr sz="20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E8C78"/>
        </a:buClr>
        <a:buFont typeface="Wingdings" pitchFamily="-111" charset="2"/>
        <a:buChar char="§"/>
        <a:defRPr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pitchFamily="-112" charset="-128"/>
          <a:cs typeface="Calibri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694" y="4260258"/>
            <a:ext cx="8270351" cy="898198"/>
          </a:xfrm>
        </p:spPr>
        <p:txBody>
          <a:bodyPr/>
          <a:lstStyle/>
          <a:p>
            <a:r>
              <a:rPr lang="en-US" dirty="0" smtClean="0"/>
              <a:t>Implicit Solvers for Higher-Order </a:t>
            </a:r>
            <a:r>
              <a:rPr lang="en-US" dirty="0" err="1" smtClean="0"/>
              <a:t>Discretizations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05509" y="5173652"/>
            <a:ext cx="5580181" cy="593737"/>
          </a:xfrm>
        </p:spPr>
        <p:txBody>
          <a:bodyPr/>
          <a:lstStyle/>
          <a:p>
            <a:r>
              <a:rPr lang="en-US" dirty="0" smtClean="0"/>
              <a:t>Chris </a:t>
            </a:r>
            <a:r>
              <a:rPr lang="en-US" dirty="0" err="1" smtClean="0"/>
              <a:t>Siefert</a:t>
            </a:r>
            <a:r>
              <a:rPr lang="en-US" dirty="0" smtClean="0"/>
              <a:t>, Jonathan </a:t>
            </a:r>
            <a:r>
              <a:rPr lang="en-US" dirty="0" err="1" smtClean="0"/>
              <a:t>Hu</a:t>
            </a:r>
            <a:r>
              <a:rPr lang="en-US" dirty="0" smtClean="0"/>
              <a:t>, Travis Fisher and Stefan Domino</a:t>
            </a:r>
            <a:endParaRPr lang="en-US" dirty="0"/>
          </a:p>
        </p:txBody>
      </p:sp>
      <p:pic>
        <p:nvPicPr>
          <p:cNvPr id="7" name="Picture 6" descr="enriched_mesh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67912" y="2587752"/>
            <a:ext cx="2286000" cy="1618488"/>
          </a:xfrm>
          <a:prstGeom prst="rect">
            <a:avLst/>
          </a:prstGeom>
        </p:spPr>
      </p:pic>
      <p:pic>
        <p:nvPicPr>
          <p:cNvPr id="10" name="Picture 9" descr="refine2d.9.l2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2587752"/>
            <a:ext cx="2916936" cy="1618488"/>
          </a:xfrm>
          <a:prstGeom prst="rect">
            <a:avLst/>
          </a:prstGeom>
        </p:spPr>
      </p:pic>
      <p:pic>
        <p:nvPicPr>
          <p:cNvPr id="11" name="Picture 10" descr="problem_3_soln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7752"/>
            <a:ext cx="3767328" cy="16184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8078" y="6581001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SAND2015-7204 C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Coarsening: Making basis functions work for you!</a:t>
            </a:r>
          </a:p>
          <a:p>
            <a:r>
              <a:rPr lang="en-US" dirty="0" smtClean="0"/>
              <a:t>Smoothing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About Matrices…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If we write out the stereotypical FEM stiffness matrix, we get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where </a:t>
            </a:r>
            <a:r>
              <a:rPr lang="en-US" b="1" dirty="0" smtClean="0"/>
              <a:t>F</a:t>
            </a:r>
            <a:r>
              <a:rPr lang="en-US" dirty="0" smtClean="0"/>
              <a:t> is the </a:t>
            </a:r>
            <a:r>
              <a:rPr lang="en-US" dirty="0" err="1" smtClean="0"/>
              <a:t>Jacobian</a:t>
            </a:r>
            <a:r>
              <a:rPr lang="en-US" dirty="0" smtClean="0"/>
              <a:t> and phi is the  basis function.</a:t>
            </a:r>
          </a:p>
          <a:p>
            <a:endParaRPr lang="en-US" dirty="0" smtClean="0"/>
          </a:p>
          <a:p>
            <a:r>
              <a:rPr lang="en-US" dirty="0" smtClean="0"/>
              <a:t>Coarsening the matrix is like to changing to a different basis.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Note: In equation above, </a:t>
            </a:r>
            <a:r>
              <a:rPr lang="en-US" dirty="0" err="1" smtClean="0"/>
              <a:t>Jacobians</a:t>
            </a:r>
            <a:r>
              <a:rPr lang="en-US" dirty="0" smtClean="0"/>
              <a:t> are on the </a:t>
            </a:r>
            <a:r>
              <a:rPr lang="en-US" i="1" dirty="0" smtClean="0"/>
              <a:t>inside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means that change of basis matrices can be applied </a:t>
            </a:r>
            <a:r>
              <a:rPr lang="en-US" i="1" dirty="0" smtClean="0"/>
              <a:t>outside</a:t>
            </a:r>
            <a:r>
              <a:rPr lang="en-US" dirty="0" smtClean="0"/>
              <a:t>, i.e., to the assembled system.</a:t>
            </a:r>
          </a:p>
          <a:p>
            <a:endParaRPr lang="en-US" dirty="0" smtClean="0"/>
          </a:p>
          <a:p>
            <a:r>
              <a:rPr lang="en-US" dirty="0" smtClean="0"/>
              <a:t>This result is (a little) like a sub-parametric element.</a:t>
            </a:r>
          </a:p>
        </p:txBody>
      </p:sp>
      <p:pic>
        <p:nvPicPr>
          <p:cNvPr id="4" name="Picture 3" descr="k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20" y="1328467"/>
            <a:ext cx="421005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p=2 </a:t>
            </a:r>
            <a:r>
              <a:rPr lang="en-US" dirty="0" smtClean="0"/>
              <a:t>Quad (HO-FEM)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Want to go from </a:t>
            </a:r>
            <a:r>
              <a:rPr lang="en-US" i="1" dirty="0" smtClean="0"/>
              <a:t>p=2</a:t>
            </a:r>
            <a:r>
              <a:rPr lang="en-US" dirty="0" smtClean="0"/>
              <a:t> to </a:t>
            </a:r>
            <a:r>
              <a:rPr lang="en-US" i="1" dirty="0" smtClean="0"/>
              <a:t>p=1</a:t>
            </a:r>
            <a:r>
              <a:rPr lang="en-US" dirty="0" smtClean="0"/>
              <a:t>.  Ask the basis functions:</a:t>
            </a:r>
          </a:p>
          <a:p>
            <a:pPr marL="0" indent="0">
              <a:buNone/>
            </a:pPr>
            <a:r>
              <a:rPr lang="en-US" dirty="0" smtClean="0"/>
              <a:t>	“What would the lower-order interpolant be?”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50943"/>
            <a:ext cx="7985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See: </a:t>
            </a:r>
            <a:r>
              <a:rPr lang="en-US" sz="1600" i="1" dirty="0" smtClean="0"/>
              <a:t>Siefert</a:t>
            </a:r>
            <a:r>
              <a:rPr lang="en-US" sz="1600" i="1" dirty="0"/>
              <a:t>, </a:t>
            </a:r>
            <a:r>
              <a:rPr lang="en-US" sz="1600" i="1" dirty="0" err="1"/>
              <a:t>T</a:t>
            </a:r>
            <a:r>
              <a:rPr lang="en-US" sz="1600" i="1" dirty="0" err="1" smtClean="0"/>
              <a:t>uminaro</a:t>
            </a:r>
            <a:r>
              <a:rPr lang="en-US" sz="1600" i="1" dirty="0"/>
              <a:t>, </a:t>
            </a:r>
            <a:r>
              <a:rPr lang="en-US" sz="1600" i="1" dirty="0" err="1" smtClean="0"/>
              <a:t>Gerstenberger</a:t>
            </a:r>
            <a:r>
              <a:rPr lang="en-US" sz="1600" i="1" dirty="0"/>
              <a:t>, </a:t>
            </a:r>
            <a:r>
              <a:rPr lang="en-US" sz="1600" i="1" dirty="0" err="1" smtClean="0"/>
              <a:t>Scovazzi</a:t>
            </a:r>
            <a:r>
              <a:rPr lang="en-US" sz="1600" i="1" dirty="0"/>
              <a:t>, and </a:t>
            </a:r>
            <a:r>
              <a:rPr lang="en-US" sz="1600" i="1" dirty="0" smtClean="0"/>
              <a:t>Collis</a:t>
            </a:r>
            <a:r>
              <a:rPr lang="en-US" sz="1600" i="1" dirty="0"/>
              <a:t>. </a:t>
            </a:r>
            <a:r>
              <a:rPr lang="en-US" sz="1600" i="1" dirty="0" err="1" smtClean="0"/>
              <a:t>Computat</a:t>
            </a:r>
            <a:r>
              <a:rPr lang="en-US" sz="1600" i="1" dirty="0" smtClean="0"/>
              <a:t>. </a:t>
            </a:r>
            <a:r>
              <a:rPr lang="en-US" sz="1600" i="1" dirty="0" err="1" smtClean="0"/>
              <a:t>Geosci</a:t>
            </a:r>
            <a:r>
              <a:rPr lang="en-US" sz="1600" i="1" dirty="0" smtClean="0"/>
              <a:t>. 2014</a:t>
            </a:r>
            <a:r>
              <a:rPr lang="en-US" sz="1600" i="1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51" y="1750205"/>
            <a:ext cx="5738965" cy="2343601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6615125"/>
              </p:ext>
            </p:extLst>
          </p:nvPr>
        </p:nvGraphicFramePr>
        <p:xfrm>
          <a:off x="1161862" y="4196743"/>
          <a:ext cx="6096000" cy="185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¼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063" y="273733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=2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09988" y="270507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p=1</a:t>
            </a:r>
            <a:endParaRPr lang="en-US" i="1" dirty="0"/>
          </a:p>
        </p:txBody>
      </p:sp>
      <p:sp>
        <p:nvSpPr>
          <p:cNvPr id="12" name="Right Arrow 11"/>
          <p:cNvSpPr/>
          <p:nvPr/>
        </p:nvSpPr>
        <p:spPr>
          <a:xfrm>
            <a:off x="3795623" y="2559586"/>
            <a:ext cx="854015" cy="5470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h</a:t>
            </a:r>
            <a:r>
              <a:rPr lang="en-US" dirty="0" smtClean="0"/>
              <a:t>-Refined</a:t>
            </a:r>
            <a:r>
              <a:rPr lang="en-US" i="1" dirty="0" smtClean="0"/>
              <a:t> </a:t>
            </a:r>
            <a:r>
              <a:rPr lang="en-US" dirty="0" smtClean="0"/>
              <a:t>Tri (CDFEM)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Want to get rid of local </a:t>
            </a:r>
            <a:r>
              <a:rPr lang="en-US" i="1" dirty="0" smtClean="0"/>
              <a:t>h-</a:t>
            </a:r>
            <a:r>
              <a:rPr lang="en-US" dirty="0" smtClean="0"/>
              <a:t>refinement.  Ask the basis functions:</a:t>
            </a:r>
          </a:p>
          <a:p>
            <a:pPr marL="0" indent="0">
              <a:buNone/>
            </a:pPr>
            <a:r>
              <a:rPr lang="en-US" dirty="0" smtClean="0"/>
              <a:t>	“What would the lower-order interpolant be?”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6615125"/>
              </p:ext>
            </p:extLst>
          </p:nvPr>
        </p:nvGraphicFramePr>
        <p:xfrm>
          <a:off x="2611100" y="4511615"/>
          <a:ext cx="3657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1-a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1-b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063" y="27373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09988" y="270507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endParaRPr lang="en-US" i="1" dirty="0"/>
          </a:p>
        </p:txBody>
      </p:sp>
      <p:pic>
        <p:nvPicPr>
          <p:cNvPr id="12" name="Picture 11" descr="tris_primary_cdfe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82" y="1769048"/>
            <a:ext cx="2066653" cy="2427695"/>
          </a:xfrm>
          <a:prstGeom prst="rect">
            <a:avLst/>
          </a:prstGeom>
        </p:spPr>
      </p:pic>
      <p:pic>
        <p:nvPicPr>
          <p:cNvPr id="13" name="Picture 12" descr="tris_primary_cdfem_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309" y="1764792"/>
            <a:ext cx="2049565" cy="2407621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795623" y="2559586"/>
            <a:ext cx="854015" cy="5470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7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approach…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This works for </a:t>
            </a:r>
            <a:r>
              <a:rPr lang="en-US" i="1" dirty="0" smtClean="0"/>
              <a:t>any</a:t>
            </a:r>
            <a:r>
              <a:rPr lang="en-US" dirty="0" smtClean="0"/>
              <a:t> element type and (almost) </a:t>
            </a:r>
            <a:r>
              <a:rPr lang="en-US" i="1" dirty="0" smtClean="0"/>
              <a:t>any</a:t>
            </a:r>
            <a:r>
              <a:rPr lang="en-US" dirty="0" smtClean="0"/>
              <a:t> basis.</a:t>
            </a:r>
          </a:p>
          <a:p>
            <a:endParaRPr lang="en-US" dirty="0" smtClean="0"/>
          </a:p>
          <a:p>
            <a:r>
              <a:rPr lang="en-US" dirty="0" smtClean="0"/>
              <a:t>Pseudo-code:</a:t>
            </a:r>
            <a:endParaRPr lang="en-US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b="1" dirty="0" err="1" smtClean="0"/>
              <a:t>HIcoord</a:t>
            </a:r>
            <a:r>
              <a:rPr lang="en-US" dirty="0" smtClean="0"/>
              <a:t> = </a:t>
            </a:r>
            <a:r>
              <a:rPr lang="en-US" dirty="0" err="1" smtClean="0"/>
              <a:t>get_reference_coords</a:t>
            </a:r>
            <a:r>
              <a:rPr lang="en-US" dirty="0" smtClean="0"/>
              <a:t>(</a:t>
            </a:r>
            <a:r>
              <a:rPr lang="en-US" b="1" dirty="0" err="1" smtClean="0"/>
              <a:t>HInodes</a:t>
            </a:r>
            <a:r>
              <a:rPr lang="en-US" dirty="0" smtClean="0"/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b="1" dirty="0" err="1" smtClean="0"/>
              <a:t>LObasis</a:t>
            </a:r>
            <a:r>
              <a:rPr lang="en-US" dirty="0" smtClean="0"/>
              <a:t> = </a:t>
            </a:r>
            <a:r>
              <a:rPr lang="en-US" dirty="0" err="1" smtClean="0"/>
              <a:t>evaluate_lo_basis</a:t>
            </a:r>
            <a:r>
              <a:rPr lang="en-US" dirty="0" smtClean="0"/>
              <a:t>(</a:t>
            </a:r>
            <a:r>
              <a:rPr lang="en-US" b="1" dirty="0" err="1" smtClean="0"/>
              <a:t>Hicoord</a:t>
            </a:r>
            <a:r>
              <a:rPr lang="en-US" b="1" dirty="0" smtClean="0"/>
              <a:t>)</a:t>
            </a: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For each element </a:t>
            </a:r>
            <a:r>
              <a:rPr lang="en-US" i="1" dirty="0" err="1" smtClean="0"/>
              <a:t>i</a:t>
            </a:r>
            <a:r>
              <a:rPr lang="en-US" i="1" dirty="0" smtClean="0"/>
              <a:t>…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J = list of </a:t>
            </a:r>
            <a:r>
              <a:rPr lang="en-US" b="1" dirty="0" smtClean="0"/>
              <a:t>HI</a:t>
            </a:r>
            <a:r>
              <a:rPr lang="en-US" dirty="0" smtClean="0"/>
              <a:t> unknowns for </a:t>
            </a:r>
            <a:r>
              <a:rPr lang="en-US" i="1" dirty="0" err="1" smtClean="0"/>
              <a:t>i</a:t>
            </a:r>
            <a:endParaRPr lang="en-US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K = list of </a:t>
            </a:r>
            <a:r>
              <a:rPr lang="en-US" b="1" dirty="0" smtClean="0"/>
              <a:t>LO </a:t>
            </a:r>
            <a:r>
              <a:rPr lang="en-US" dirty="0" smtClean="0"/>
              <a:t>unknowns for </a:t>
            </a:r>
            <a:r>
              <a:rPr lang="en-US" i="1" dirty="0"/>
              <a:t>i</a:t>
            </a:r>
            <a:endParaRPr lang="en-US" i="1" dirty="0" smtClean="0"/>
          </a:p>
          <a:p>
            <a:pPr marL="1257300" lvl="2" indent="-457200">
              <a:buFont typeface="+mj-lt"/>
              <a:buAutoNum type="arabicPeriod"/>
            </a:pPr>
            <a:r>
              <a:rPr lang="en-US" dirty="0" smtClean="0"/>
              <a:t>P(J,K) = </a:t>
            </a:r>
            <a:r>
              <a:rPr lang="en-US" b="1" dirty="0" err="1" smtClean="0"/>
              <a:t>LObasis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resulting “P” matrix coarsens the basis.</a:t>
            </a:r>
          </a:p>
          <a:p>
            <a:endParaRPr lang="en-US" dirty="0" smtClean="0"/>
          </a:p>
          <a:p>
            <a:r>
              <a:rPr lang="en-US" dirty="0" smtClean="0"/>
              <a:t>Note: “First touch” rules should be added for efficiency.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Coarsening: Making basis functions work for you!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Smoothing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Smoothing makes things trickier… what smoother adequately damps the “higher order” modes?</a:t>
            </a:r>
          </a:p>
          <a:p>
            <a:endParaRPr lang="en-US" dirty="0" smtClean="0"/>
          </a:p>
          <a:p>
            <a:r>
              <a:rPr lang="en-US" dirty="0" smtClean="0"/>
              <a:t>One approach involves block methods, e.g. block Gauss-Seidel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Another approach involves exploiting the structure of the “higher order” problem to improve smoothing.</a:t>
            </a:r>
          </a:p>
          <a:p>
            <a:endParaRPr lang="en-US" dirty="0" smtClean="0"/>
          </a:p>
          <a:p>
            <a:r>
              <a:rPr lang="en-US" dirty="0" smtClean="0"/>
              <a:t>We’ll walk through 2 examples, CDFEM and HO-FEM.</a:t>
            </a:r>
          </a:p>
          <a:p>
            <a:endParaRPr lang="en-US" dirty="0" smtClean="0"/>
          </a:p>
        </p:txBody>
      </p:sp>
      <p:pic>
        <p:nvPicPr>
          <p:cNvPr id="4" name="Picture 3" descr="block_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3047100"/>
            <a:ext cx="4581525" cy="1114425"/>
          </a:xfrm>
          <a:prstGeom prst="rect">
            <a:avLst/>
          </a:prstGeom>
        </p:spPr>
      </p:pic>
      <p:pic>
        <p:nvPicPr>
          <p:cNvPr id="5" name="Picture 4" descr="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75" y="2536166"/>
            <a:ext cx="3656612" cy="372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for CDFEM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CDFEM involves a local refinement (from </a:t>
            </a:r>
            <a:r>
              <a:rPr lang="en-US" dirty="0" err="1" smtClean="0"/>
              <a:t>tris</a:t>
            </a:r>
            <a:r>
              <a:rPr lang="en-US" dirty="0" smtClean="0"/>
              <a:t>/</a:t>
            </a:r>
            <a:r>
              <a:rPr lang="en-US" dirty="0" err="1" smtClean="0"/>
              <a:t>tets</a:t>
            </a:r>
            <a:r>
              <a:rPr lang="en-US" dirty="0" smtClean="0"/>
              <a:t> to </a:t>
            </a:r>
            <a:r>
              <a:rPr lang="en-US" dirty="0" err="1" smtClean="0"/>
              <a:t>tris</a:t>
            </a:r>
            <a:r>
              <a:rPr lang="en-US" dirty="0" smtClean="0"/>
              <a:t>/</a:t>
            </a:r>
            <a:r>
              <a:rPr lang="en-US" dirty="0" err="1" smtClean="0"/>
              <a:t>tets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Since refinement is </a:t>
            </a:r>
            <a:r>
              <a:rPr lang="en-US" i="1" dirty="0" smtClean="0"/>
              <a:t>local</a:t>
            </a:r>
            <a:r>
              <a:rPr lang="en-US" dirty="0" smtClean="0"/>
              <a:t>, existing smoothers should be OK away from the refinement area.</a:t>
            </a:r>
          </a:p>
          <a:p>
            <a:endParaRPr lang="en-US" dirty="0" smtClean="0"/>
          </a:p>
          <a:p>
            <a:r>
              <a:rPr lang="en-US" dirty="0" smtClean="0"/>
              <a:t>Basic idea</a:t>
            </a:r>
          </a:p>
          <a:p>
            <a:pPr lvl="1"/>
            <a:r>
              <a:rPr lang="en-US" dirty="0" smtClean="0"/>
              <a:t>Smooth everywhere on the </a:t>
            </a:r>
          </a:p>
          <a:p>
            <a:pPr lvl="1">
              <a:buNone/>
            </a:pPr>
            <a:r>
              <a:rPr lang="en-US" dirty="0" smtClean="0"/>
              <a:t>     refined mesh.</a:t>
            </a:r>
          </a:p>
          <a:p>
            <a:pPr lvl="1"/>
            <a:r>
              <a:rPr lang="en-US" dirty="0" smtClean="0"/>
              <a:t>Smooth only near the cut on the </a:t>
            </a:r>
          </a:p>
          <a:p>
            <a:pPr lvl="1">
              <a:buNone/>
            </a:pPr>
            <a:r>
              <a:rPr lang="en-US" dirty="0" smtClean="0"/>
              <a:t>     locally de-refined mesh.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enriched_mes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143" y="2597779"/>
            <a:ext cx="4459857" cy="3345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Test on regular 2D quad mesh.</a:t>
            </a:r>
          </a:p>
          <a:p>
            <a:endParaRPr lang="en-US" dirty="0" smtClean="0"/>
          </a:p>
          <a:p>
            <a:r>
              <a:rPr lang="en-US" dirty="0" smtClean="0"/>
              <a:t>One cut w/ jump discontinuity.</a:t>
            </a:r>
          </a:p>
          <a:p>
            <a:endParaRPr lang="en-US" dirty="0" smtClean="0"/>
          </a:p>
          <a:p>
            <a:r>
              <a:rPr lang="en-US" dirty="0" smtClean="0"/>
              <a:t>Solver</a:t>
            </a:r>
          </a:p>
          <a:p>
            <a:pPr lvl="1"/>
            <a:r>
              <a:rPr lang="en-US" dirty="0" smtClean="0"/>
              <a:t>GMRES w/ multigrid preconditioner.</a:t>
            </a:r>
          </a:p>
          <a:p>
            <a:pPr lvl="1"/>
            <a:r>
              <a:rPr lang="en-US" dirty="0" smtClean="0"/>
              <a:t>Smoothers: 1 SGS sweep (pre &amp; post).</a:t>
            </a:r>
          </a:p>
          <a:p>
            <a:pPr lvl="1"/>
            <a:r>
              <a:rPr lang="en-US" dirty="0" smtClean="0"/>
              <a:t>Coarse solver: LU.</a:t>
            </a:r>
          </a:p>
          <a:p>
            <a:r>
              <a:rPr lang="en-US" dirty="0" smtClean="0"/>
              <a:t>Compare coarsening discussed above with…</a:t>
            </a:r>
          </a:p>
          <a:p>
            <a:pPr lvl="1"/>
            <a:r>
              <a:rPr lang="en-US" dirty="0" smtClean="0"/>
              <a:t>Standard SA, no dropping.</a:t>
            </a:r>
          </a:p>
          <a:p>
            <a:pPr lvl="1"/>
            <a:r>
              <a:rPr lang="en-US" dirty="0" smtClean="0"/>
              <a:t>Standard SA, dropping by parameter (0.0001 to 0.1).</a:t>
            </a:r>
          </a:p>
          <a:p>
            <a:pPr lvl="1"/>
            <a:r>
              <a:rPr lang="en-US" dirty="0" smtClean="0"/>
              <a:t>“Distance Laplacian” SA, dropping by parameter (0.0001 to 0.1).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227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CDFEM Smoothing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59" y="824689"/>
            <a:ext cx="7314596" cy="5485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Introduction</a:t>
            </a:r>
          </a:p>
          <a:p>
            <a:r>
              <a:rPr lang="en-US" dirty="0" smtClean="0"/>
              <a:t>Coarsening: Making basis functions work for you!</a:t>
            </a:r>
          </a:p>
          <a:p>
            <a:r>
              <a:rPr lang="en-US" dirty="0" smtClean="0"/>
              <a:t>Smoothing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909094"/>
            <a:ext cx="5304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Special thanks to: Richard Kramer and Clark </a:t>
            </a:r>
            <a:r>
              <a:rPr lang="en-US" sz="1600" i="1" dirty="0" err="1" smtClean="0"/>
              <a:t>Dorhmann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 for HO-FEM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When coarsening, we lose access to the higher order information w/</a:t>
            </a:r>
            <a:r>
              <a:rPr lang="en-US" dirty="0" err="1" smtClean="0"/>
              <a:t>i</a:t>
            </a:r>
            <a:r>
              <a:rPr lang="en-US" dirty="0" smtClean="0"/>
              <a:t> an element (and along edges).</a:t>
            </a:r>
          </a:p>
          <a:p>
            <a:endParaRPr lang="en-US" dirty="0" smtClean="0"/>
          </a:p>
          <a:p>
            <a:r>
              <a:rPr lang="en-US" dirty="0" smtClean="0"/>
              <a:t>Smoother needs to take this into account, so we’ll block smooth.</a:t>
            </a:r>
          </a:p>
          <a:p>
            <a:endParaRPr lang="en-US" dirty="0" smtClean="0"/>
          </a:p>
          <a:p>
            <a:r>
              <a:rPr lang="en-US" dirty="0" smtClean="0"/>
              <a:t>But what blocks to use?</a:t>
            </a:r>
          </a:p>
          <a:p>
            <a:endParaRPr lang="en-US" dirty="0" smtClean="0"/>
          </a:p>
          <a:p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Block by </a:t>
            </a:r>
            <a:r>
              <a:rPr lang="en-US" dirty="0" err="1" smtClean="0"/>
              <a:t>topo</a:t>
            </a:r>
            <a:r>
              <a:rPr lang="en-US" dirty="0" smtClean="0"/>
              <a:t>-entity (GS).</a:t>
            </a:r>
          </a:p>
          <a:p>
            <a:pPr lvl="1"/>
            <a:r>
              <a:rPr lang="en-US" dirty="0" smtClean="0"/>
              <a:t>Element-wise blocks (Schwarz; e.g. </a:t>
            </a:r>
            <a:r>
              <a:rPr lang="en-US" i="1" dirty="0" err="1" smtClean="0"/>
              <a:t>Siefert</a:t>
            </a:r>
            <a:r>
              <a:rPr lang="en-US" i="1" dirty="0" smtClean="0"/>
              <a:t> et al.,2014).</a:t>
            </a:r>
            <a:endParaRPr lang="en-US" dirty="0" smtClean="0"/>
          </a:p>
          <a:p>
            <a:pPr lvl="1"/>
            <a:r>
              <a:rPr lang="en-US" dirty="0" smtClean="0"/>
              <a:t>Vertex patches (Schwarz; e.g. </a:t>
            </a:r>
            <a:r>
              <a:rPr lang="en-US" i="1" dirty="0" err="1" smtClean="0"/>
              <a:t>Schöberl</a:t>
            </a:r>
            <a:r>
              <a:rPr lang="en-US" i="1" dirty="0" smtClean="0"/>
              <a:t> et al.</a:t>
            </a:r>
            <a:r>
              <a:rPr lang="en-US" dirty="0" smtClean="0"/>
              <a:t>, 2007).</a:t>
            </a:r>
          </a:p>
          <a:p>
            <a:pPr lvl="1"/>
            <a:r>
              <a:rPr lang="en-US" dirty="0" smtClean="0"/>
              <a:t>“Spider” patches (Schwarz; inspired by </a:t>
            </a:r>
            <a:r>
              <a:rPr lang="en-US" i="1" dirty="0" err="1" smtClean="0"/>
              <a:t>Schöberl</a:t>
            </a:r>
            <a:r>
              <a:rPr lang="en-US" i="1" dirty="0" smtClean="0"/>
              <a:t> et al.</a:t>
            </a:r>
            <a:r>
              <a:rPr lang="en-US" dirty="0" smtClean="0"/>
              <a:t>, 2007).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Classical GS &amp; ILU(0).</a:t>
            </a:r>
          </a:p>
          <a:p>
            <a:r>
              <a:rPr lang="en-US" dirty="0" smtClean="0"/>
              <a:t>Element Patch: All unknowns attached to element.</a:t>
            </a:r>
          </a:p>
          <a:p>
            <a:r>
              <a:rPr lang="en-US" dirty="0" smtClean="0"/>
              <a:t>Vertex Patch:  All basis functions which overlap with a vertex.</a:t>
            </a:r>
          </a:p>
          <a:p>
            <a:pPr lvl="1"/>
            <a:r>
              <a:rPr lang="en-US" dirty="0" smtClean="0"/>
              <a:t>We ignore the “outer shell” of the exterior of the patch.</a:t>
            </a:r>
          </a:p>
          <a:p>
            <a:r>
              <a:rPr lang="en-US" dirty="0" smtClean="0"/>
              <a:t>“Spider” Vertex Patches: Patches per vertex.</a:t>
            </a:r>
          </a:p>
          <a:p>
            <a:pPr lvl="1"/>
            <a:r>
              <a:rPr lang="en-US" dirty="0" smtClean="0"/>
              <a:t>Innermost: Vertex and closest points.</a:t>
            </a:r>
          </a:p>
          <a:p>
            <a:pPr lvl="1"/>
            <a:r>
              <a:rPr lang="en-US" dirty="0" smtClean="0"/>
              <a:t>Repeat outwards with concentric sells.</a:t>
            </a:r>
          </a:p>
          <a:p>
            <a:pPr lvl="1"/>
            <a:r>
              <a:rPr lang="en-US" dirty="0" smtClean="0"/>
              <a:t>Can include the “outer shell” or not.</a:t>
            </a:r>
          </a:p>
          <a:p>
            <a:r>
              <a:rPr lang="en-US" dirty="0" err="1" smtClean="0"/>
              <a:t>Topo</a:t>
            </a:r>
            <a:r>
              <a:rPr lang="en-US" dirty="0" smtClean="0"/>
              <a:t>-GS: Block by </a:t>
            </a:r>
            <a:r>
              <a:rPr lang="en-US" dirty="0" err="1" smtClean="0"/>
              <a:t>topo</a:t>
            </a:r>
            <a:r>
              <a:rPr lang="en-US" dirty="0" smtClean="0"/>
              <a:t>-entity.</a:t>
            </a:r>
          </a:p>
          <a:p>
            <a:pPr lvl="1"/>
            <a:r>
              <a:rPr lang="en-US" dirty="0" smtClean="0"/>
              <a:t>Vertices stand alone.</a:t>
            </a:r>
          </a:p>
          <a:p>
            <a:pPr lvl="1"/>
            <a:r>
              <a:rPr lang="en-US" dirty="0" smtClean="0"/>
              <a:t>All entries interior to an edge are a block.</a:t>
            </a:r>
          </a:p>
          <a:p>
            <a:pPr lvl="1"/>
            <a:r>
              <a:rPr lang="en-US" dirty="0" smtClean="0"/>
              <a:t>All entries interior to an element are a block.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8" y="2479806"/>
            <a:ext cx="2493032" cy="2566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HO-FEM Smoother Details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5426014" y="3001992"/>
            <a:ext cx="776378" cy="4744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HO-FEM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Test on regular 2D quad mesh.</a:t>
            </a:r>
          </a:p>
          <a:p>
            <a:endParaRPr lang="en-US" dirty="0" smtClean="0"/>
          </a:p>
          <a:p>
            <a:r>
              <a:rPr lang="en-US" dirty="0" smtClean="0"/>
              <a:t>Consider p=2,3,4,5.</a:t>
            </a:r>
          </a:p>
          <a:p>
            <a:endParaRPr lang="en-US" dirty="0" smtClean="0"/>
          </a:p>
          <a:p>
            <a:r>
              <a:rPr lang="en-US" dirty="0" smtClean="0"/>
              <a:t>Solver</a:t>
            </a:r>
          </a:p>
          <a:p>
            <a:pPr lvl="1"/>
            <a:r>
              <a:rPr lang="en-US" dirty="0" smtClean="0"/>
              <a:t>CG w/ 2-level </a:t>
            </a:r>
            <a:r>
              <a:rPr lang="en-US" dirty="0" err="1" smtClean="0"/>
              <a:t>multigrid</a:t>
            </a:r>
            <a:r>
              <a:rPr lang="en-US" dirty="0" smtClean="0"/>
              <a:t> </a:t>
            </a:r>
            <a:r>
              <a:rPr lang="en-US" dirty="0" err="1" smtClean="0"/>
              <a:t>preconditioner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Fine smoother: Varies.</a:t>
            </a:r>
          </a:p>
          <a:p>
            <a:pPr lvl="1"/>
            <a:r>
              <a:rPr lang="en-US" dirty="0" smtClean="0"/>
              <a:t>Coarse solver: LU.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Goal: Consider </a:t>
            </a:r>
            <a:r>
              <a:rPr lang="en-US" i="1" dirty="0" smtClean="0"/>
              <a:t>p</a:t>
            </a:r>
            <a:r>
              <a:rPr lang="en-US" dirty="0" smtClean="0"/>
              <a:t>-sensitivity of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HO-FEM Smoothing Results</a:t>
            </a:r>
            <a:endParaRPr lang="en-US" dirty="0"/>
          </a:p>
        </p:txBody>
      </p:sp>
      <p:pic>
        <p:nvPicPr>
          <p:cNvPr id="4" name="Content Placeholder 3" descr="p_line_smoother_plot.quad.16.reduc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168" y="996696"/>
            <a:ext cx="6461760" cy="48463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16870" y="5828086"/>
            <a:ext cx="8686801" cy="63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kern="0" dirty="0" smtClean="0"/>
              <a:t>It is much easier to say what is bad than what is best.</a:t>
            </a:r>
          </a:p>
          <a:p>
            <a:pPr defTabSz="914400"/>
            <a:endParaRPr 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HO-CDFEM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Test on regular 2D tri mesh.</a:t>
            </a:r>
          </a:p>
          <a:p>
            <a:endParaRPr lang="en-US" dirty="0" smtClean="0"/>
          </a:p>
          <a:p>
            <a:r>
              <a:rPr lang="en-US" dirty="0" smtClean="0"/>
              <a:t>Consider p=2,3.</a:t>
            </a:r>
          </a:p>
          <a:p>
            <a:endParaRPr lang="en-US" dirty="0" smtClean="0"/>
          </a:p>
          <a:p>
            <a:r>
              <a:rPr lang="en-US" dirty="0" smtClean="0"/>
              <a:t>Solver</a:t>
            </a:r>
          </a:p>
          <a:p>
            <a:pPr lvl="1"/>
            <a:r>
              <a:rPr lang="en-US" dirty="0" smtClean="0"/>
              <a:t>CG w/ 3-level multigrid preconditioner.</a:t>
            </a:r>
          </a:p>
          <a:p>
            <a:pPr lvl="1"/>
            <a:r>
              <a:rPr lang="en-US" dirty="0" smtClean="0"/>
              <a:t>Fine smoother: Smooth HO problem.</a:t>
            </a:r>
          </a:p>
          <a:p>
            <a:pPr lvl="1"/>
            <a:r>
              <a:rPr lang="en-US" dirty="0" smtClean="0"/>
              <a:t>Next finest smoother: Smooth CDFEM problem (locally).</a:t>
            </a:r>
          </a:p>
          <a:p>
            <a:pPr lvl="1"/>
            <a:r>
              <a:rPr lang="en-US" dirty="0" smtClean="0"/>
              <a:t>Coarse solver: LU.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420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HO-CDFEM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08" y="991675"/>
            <a:ext cx="6462184" cy="484663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6870" y="5828086"/>
            <a:ext cx="8686801" cy="63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02E54"/>
              </a:buClr>
              <a:buFont typeface="Wingdings" pitchFamily="-111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-111" charset="2"/>
              <a:buChar char="§"/>
              <a:defRPr sz="20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E8C78"/>
              </a:buClr>
              <a:buFont typeface="Wingdings" pitchFamily="-111" charset="2"/>
              <a:buChar char="§"/>
              <a:defRPr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/>
                <a:ea typeface="ＭＳ Ｐゴシック" pitchFamily="-112" charset="-128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defTabSz="914400"/>
            <a:r>
              <a:rPr lang="en-US" kern="0" dirty="0" smtClean="0"/>
              <a:t>Best choice isn’t obvious… more work needs to be done.</a:t>
            </a:r>
          </a:p>
          <a:p>
            <a:pPr defTabSz="914400"/>
            <a:endParaRPr lang="en-US" kern="0" dirty="0" smtClean="0"/>
          </a:p>
        </p:txBody>
      </p:sp>
    </p:spTree>
    <p:extLst>
      <p:ext uri="{BB962C8B-B14F-4D97-AF65-F5344CB8AC3E}">
        <p14:creationId xmlns="" xmlns:p14="http://schemas.microsoft.com/office/powerpoint/2010/main" val="1355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Coarsening: Making basis functions work for you!</a:t>
            </a:r>
          </a:p>
          <a:p>
            <a:r>
              <a:rPr lang="en-US" dirty="0" smtClean="0"/>
              <a:t>Smoothing</a:t>
            </a:r>
          </a:p>
          <a:p>
            <a:r>
              <a:rPr lang="en-US" dirty="0" smtClean="0"/>
              <a:t>Results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Conclusions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8221"/>
            <a:ext cx="8686801" cy="5804202"/>
          </a:xfrm>
        </p:spPr>
        <p:txBody>
          <a:bodyPr/>
          <a:lstStyle/>
          <a:p>
            <a:r>
              <a:rPr lang="en-US" dirty="0" smtClean="0"/>
              <a:t>We have presented a general, basis-function informed, framework for coarsening higher-order and h-refined systems.</a:t>
            </a:r>
          </a:p>
          <a:p>
            <a:endParaRPr lang="en-US" dirty="0" smtClean="0"/>
          </a:p>
          <a:p>
            <a:r>
              <a:rPr lang="en-US" dirty="0" smtClean="0"/>
              <a:t>Framework can be applied to arbitrary elements and bases. </a:t>
            </a:r>
          </a:p>
          <a:p>
            <a:pPr lvl="1"/>
            <a:r>
              <a:rPr lang="en-US" dirty="0" smtClean="0"/>
              <a:t>Edge and faces bases will be extra tricky.</a:t>
            </a:r>
          </a:p>
          <a:p>
            <a:endParaRPr lang="en-US" dirty="0" smtClean="0"/>
          </a:p>
          <a:p>
            <a:r>
              <a:rPr lang="en-US" dirty="0" smtClean="0"/>
              <a:t>Choice of smoother still a bit of an art form!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Larger problems; </a:t>
            </a:r>
            <a:r>
              <a:rPr lang="en-US" dirty="0" err="1" smtClean="0"/>
              <a:t>Tets</a:t>
            </a:r>
            <a:r>
              <a:rPr lang="en-US" dirty="0" smtClean="0"/>
              <a:t>/Hexes in 3D.</a:t>
            </a:r>
          </a:p>
          <a:p>
            <a:pPr lvl="1"/>
            <a:r>
              <a:rPr lang="en-US" dirty="0" smtClean="0"/>
              <a:t>Use of alternative bases for smoothing (Good idea, </a:t>
            </a:r>
            <a:r>
              <a:rPr lang="en-US" dirty="0" err="1" smtClean="0"/>
              <a:t>Tzanio</a:t>
            </a:r>
            <a:r>
              <a:rPr lang="en-US" dirty="0" smtClean="0"/>
              <a:t>!).</a:t>
            </a:r>
          </a:p>
          <a:p>
            <a:pPr lvl="1"/>
            <a:r>
              <a:rPr lang="en-US" dirty="0" smtClean="0"/>
              <a:t>“Grey Box” implementation in </a:t>
            </a:r>
            <a:r>
              <a:rPr lang="en-US" dirty="0" err="1" smtClean="0"/>
              <a:t>Trilinos</a:t>
            </a:r>
            <a:r>
              <a:rPr lang="en-US" dirty="0" smtClean="0"/>
              <a:t>/</a:t>
            </a:r>
            <a:r>
              <a:rPr lang="en-US" dirty="0" err="1" smtClean="0"/>
              <a:t>MueLu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EM applications form a non-trivial amount of SNL’s application space, e.g. flyer plates.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Given the near-singularity of the eddy current Maxwell’s equations, we must do this implicitly.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flyer_pla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195" y="1751162"/>
            <a:ext cx="5967609" cy="3681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(with math)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We want to solve one (or more) of the following </a:t>
            </a:r>
            <a:r>
              <a:rPr lang="en-US" dirty="0" err="1" smtClean="0"/>
              <a:t>eqns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Poisson (2D </a:t>
            </a:r>
            <a:r>
              <a:rPr lang="en-US" dirty="0" err="1" smtClean="0"/>
              <a:t>magnetics</a:t>
            </a:r>
            <a:r>
              <a:rPr lang="en-US" dirty="0" smtClean="0"/>
              <a:t>, 3D low magnetic Reynolds number)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Maxwell (3D eddy currents)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Grad-Div (3D thermal conduction)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talk I will focus on Poisson, though these techniques are broadly applicable…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eq_e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24" y="3220438"/>
            <a:ext cx="2857500" cy="581025"/>
          </a:xfrm>
          <a:prstGeom prst="rect">
            <a:avLst/>
          </a:prstGeom>
        </p:spPr>
      </p:pic>
      <p:pic>
        <p:nvPicPr>
          <p:cNvPr id="7" name="Picture 6" descr="eq_fa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75" y="4364966"/>
            <a:ext cx="2381250" cy="581025"/>
          </a:xfrm>
          <a:prstGeom prst="rect">
            <a:avLst/>
          </a:prstGeom>
        </p:spPr>
      </p:pic>
      <p:pic>
        <p:nvPicPr>
          <p:cNvPr id="8" name="Picture 7" descr="eq_nod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475" y="1880558"/>
            <a:ext cx="2305050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Higher-Order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Higher-order methods have many desirable characteristics.</a:t>
            </a:r>
          </a:p>
          <a:p>
            <a:endParaRPr lang="en-US" dirty="0" smtClean="0"/>
          </a:p>
          <a:p>
            <a:r>
              <a:rPr lang="en-US" dirty="0" smtClean="0"/>
              <a:t>More accuracy with less mesh.</a:t>
            </a:r>
          </a:p>
          <a:p>
            <a:endParaRPr lang="en-US" dirty="0" smtClean="0"/>
          </a:p>
          <a:p>
            <a:r>
              <a:rPr lang="en-US" dirty="0" smtClean="0"/>
              <a:t>More efficient on advanced architectures (maybe).</a:t>
            </a:r>
          </a:p>
          <a:p>
            <a:endParaRPr lang="en-US" dirty="0" smtClean="0"/>
          </a:p>
          <a:p>
            <a:r>
              <a:rPr lang="en-US" dirty="0" smtClean="0"/>
              <a:t>Makes interface capturing more effective.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conserve mass </a:t>
            </a:r>
            <a:r>
              <a:rPr lang="en-US" b="1" i="1" dirty="0" smtClean="0"/>
              <a:t>and</a:t>
            </a:r>
            <a:r>
              <a:rPr lang="en-US" dirty="0" smtClean="0"/>
              <a:t> have continuity</a:t>
            </a:r>
            <a:r>
              <a:rPr lang="en-US" dirty="0"/>
              <a:t> </a:t>
            </a:r>
            <a:r>
              <a:rPr lang="en-US" dirty="0" smtClean="0"/>
              <a:t>(good for diffusion).</a:t>
            </a:r>
          </a:p>
          <a:p>
            <a:pPr lvl="1"/>
            <a:r>
              <a:rPr lang="en-US" dirty="0" smtClean="0"/>
              <a:t>More accurate interfaces can make a big difference.</a:t>
            </a:r>
          </a:p>
          <a:p>
            <a:pPr lvl="1"/>
            <a:endParaRPr lang="en-US" dirty="0"/>
          </a:p>
          <a:p>
            <a:r>
              <a:rPr lang="en-US" dirty="0" smtClean="0"/>
              <a:t>Potentially opens more element options (</a:t>
            </a:r>
            <a:r>
              <a:rPr lang="en-US" dirty="0" err="1" smtClean="0"/>
              <a:t>tris</a:t>
            </a:r>
            <a:r>
              <a:rPr lang="en-US" dirty="0" smtClean="0"/>
              <a:t>/</a:t>
            </a:r>
            <a:r>
              <a:rPr lang="en-US" dirty="0" err="1" smtClean="0"/>
              <a:t>tets</a:t>
            </a:r>
            <a:r>
              <a:rPr lang="en-US" dirty="0" smtClean="0"/>
              <a:t>, anyone?).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6451600"/>
            <a:ext cx="9144000" cy="76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fine2d.9.l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590" y="743208"/>
            <a:ext cx="7548025" cy="5661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Order CDFEM Convergence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24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Approach: </a:t>
            </a:r>
            <a:r>
              <a:rPr lang="en-US" dirty="0" err="1" smtClean="0"/>
              <a:t>Multigrid</a:t>
            </a:r>
            <a:r>
              <a:rPr lang="en-US" dirty="0" smtClean="0"/>
              <a:t> (MG)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Multigrid is very successful for (nearly) elliptic problems.</a:t>
            </a:r>
          </a:p>
          <a:p>
            <a:r>
              <a:rPr lang="en-US" dirty="0" smtClean="0"/>
              <a:t>Works by “separating” the error into two parts</a:t>
            </a:r>
          </a:p>
          <a:p>
            <a:pPr lvl="1"/>
            <a:r>
              <a:rPr lang="en-US" dirty="0" smtClean="0"/>
              <a:t>Oscillatory – resolved by smoother.</a:t>
            </a:r>
          </a:p>
          <a:p>
            <a:pPr lvl="1"/>
            <a:r>
              <a:rPr lang="en-US" dirty="0" smtClean="0"/>
              <a:t>Smooth – resolved by coarse grid correction.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This can be done algebraically (AMG).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4" y="2524942"/>
            <a:ext cx="7411975" cy="3283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763" y="35383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Smooth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531" y="472439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Smooth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307" y="472439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Smooth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185" y="353833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Smooth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0303" y="580883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Solve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2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isn’t this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err="1" smtClean="0"/>
              <a:t>Multigrid</a:t>
            </a:r>
            <a:r>
              <a:rPr lang="en-US" dirty="0" smtClean="0"/>
              <a:t> is designed for…</a:t>
            </a:r>
          </a:p>
          <a:p>
            <a:pPr lvl="1"/>
            <a:r>
              <a:rPr lang="en-US" dirty="0" smtClean="0"/>
              <a:t> </a:t>
            </a:r>
            <a:r>
              <a:rPr lang="en-US" i="1" dirty="0" smtClean="0"/>
              <a:t>p=1</a:t>
            </a:r>
            <a:r>
              <a:rPr lang="en-US" dirty="0" smtClean="0"/>
              <a:t> FD &amp; FE methods. </a:t>
            </a:r>
          </a:p>
          <a:p>
            <a:pPr lvl="1"/>
            <a:r>
              <a:rPr lang="en-US" dirty="0" smtClean="0"/>
              <a:t>Nice meshes.</a:t>
            </a:r>
          </a:p>
          <a:p>
            <a:pPr lvl="1"/>
            <a:r>
              <a:rPr lang="en-US" dirty="0" smtClean="0"/>
              <a:t>Elliptic operators.</a:t>
            </a:r>
          </a:p>
          <a:p>
            <a:endParaRPr lang="en-US" dirty="0" smtClean="0"/>
          </a:p>
          <a:p>
            <a:r>
              <a:rPr lang="en-US" dirty="0" smtClean="0"/>
              <a:t>Things that cause issues</a:t>
            </a:r>
          </a:p>
          <a:p>
            <a:pPr lvl="1"/>
            <a:r>
              <a:rPr lang="en-US" i="1" dirty="0" smtClean="0"/>
              <a:t>p&gt;1</a:t>
            </a:r>
            <a:r>
              <a:rPr lang="en-US" dirty="0" smtClean="0"/>
              <a:t> </a:t>
            </a:r>
            <a:r>
              <a:rPr lang="en-US" dirty="0" err="1" smtClean="0"/>
              <a:t>discretizations</a:t>
            </a:r>
            <a:r>
              <a:rPr lang="en-US" dirty="0" smtClean="0"/>
              <a:t>.  Especially if they are adaptive.</a:t>
            </a:r>
          </a:p>
          <a:p>
            <a:pPr lvl="1"/>
            <a:r>
              <a:rPr lang="en-US" dirty="0" smtClean="0"/>
              <a:t>Local </a:t>
            </a:r>
            <a:r>
              <a:rPr lang="en-US" i="1" dirty="0" smtClean="0"/>
              <a:t>h</a:t>
            </a:r>
            <a:r>
              <a:rPr lang="en-US" dirty="0" smtClean="0"/>
              <a:t>-refinement, if it creates bad aspect ratios.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Other issues (not discussed today)</a:t>
            </a:r>
          </a:p>
          <a:p>
            <a:pPr lvl="1"/>
            <a:r>
              <a:rPr lang="en-US" dirty="0" smtClean="0"/>
              <a:t>Non-elliptic operators (e.g. convection).</a:t>
            </a:r>
          </a:p>
          <a:p>
            <a:pPr lvl="1"/>
            <a:r>
              <a:rPr lang="en-US" dirty="0" smtClean="0"/>
              <a:t>Alternative </a:t>
            </a:r>
            <a:r>
              <a:rPr lang="en-US" dirty="0" err="1" smtClean="0"/>
              <a:t>discretizations</a:t>
            </a:r>
            <a:r>
              <a:rPr lang="en-US" dirty="0" smtClean="0"/>
              <a:t> (e.g. DG).</a:t>
            </a:r>
          </a:p>
          <a:p>
            <a:pPr lvl="1"/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 on 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828221"/>
            <a:ext cx="8686801" cy="5804202"/>
          </a:xfrm>
        </p:spPr>
        <p:txBody>
          <a:bodyPr/>
          <a:lstStyle/>
          <a:p>
            <a:r>
              <a:rPr lang="en-US" dirty="0" smtClean="0"/>
              <a:t>First, we need to develop a method for coarsening to a problem we like.</a:t>
            </a:r>
          </a:p>
          <a:p>
            <a:pPr lvl="1"/>
            <a:r>
              <a:rPr lang="en-US" dirty="0" smtClean="0"/>
              <a:t>If we like </a:t>
            </a:r>
            <a:r>
              <a:rPr lang="en-US" i="1" dirty="0" smtClean="0"/>
              <a:t>p=1</a:t>
            </a:r>
            <a:r>
              <a:rPr lang="en-US" dirty="0" smtClean="0"/>
              <a:t>, let’s turn </a:t>
            </a:r>
            <a:r>
              <a:rPr lang="en-US" i="1" dirty="0" smtClean="0"/>
              <a:t>p&gt;1 </a:t>
            </a:r>
            <a:r>
              <a:rPr lang="en-US" dirty="0" smtClean="0"/>
              <a:t>into p=1.</a:t>
            </a:r>
          </a:p>
          <a:p>
            <a:pPr lvl="1"/>
            <a:r>
              <a:rPr lang="en-US" dirty="0" smtClean="0"/>
              <a:t>If we like meshes w/o local refinement, let’s locally de-refine.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Second, we need to develop smoother(s) that can handle whatever we’re coarsening away.</a:t>
            </a:r>
          </a:p>
          <a:p>
            <a:pPr lvl="1"/>
            <a:r>
              <a:rPr lang="en-US" dirty="0" smtClean="0"/>
              <a:t>Standard methods (e.g. Gauss-Seidel, ILU often won’t cut it).</a:t>
            </a:r>
          </a:p>
          <a:p>
            <a:pPr lvl="1"/>
            <a:r>
              <a:rPr lang="en-US" dirty="0" smtClean="0"/>
              <a:t>More exotic methods (sometimes Schwarz-based) will be needed.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dia_CorpPresentation_Templat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Sandia_CorpPresentation_Template1.thmx</Template>
  <TotalTime>18501</TotalTime>
  <Words>1279</Words>
  <Application>Microsoft Office PowerPoint</Application>
  <PresentationFormat>On-screen Show (4:3)</PresentationFormat>
  <Paragraphs>311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Sandia_CorpPresentation_Template1</vt:lpstr>
      <vt:lpstr>Implicit Solvers for Higher-Order Discretizations</vt:lpstr>
      <vt:lpstr>Outline</vt:lpstr>
      <vt:lpstr>Introduction</vt:lpstr>
      <vt:lpstr>Introduction (with math)</vt:lpstr>
      <vt:lpstr>Motivating Higher-Order</vt:lpstr>
      <vt:lpstr>Higher Order CDFEM Convergence</vt:lpstr>
      <vt:lpstr>Basic Approach: Multigrid (MG)</vt:lpstr>
      <vt:lpstr>Why isn’t this enough?</vt:lpstr>
      <vt:lpstr>From here on out…</vt:lpstr>
      <vt:lpstr>Outline</vt:lpstr>
      <vt:lpstr>Thinking About Matrices…</vt:lpstr>
      <vt:lpstr>Example: p=2 Quad (HO-FEM)</vt:lpstr>
      <vt:lpstr>Example: h-Refined Tri (CDFEM)</vt:lpstr>
      <vt:lpstr>About the approach…</vt:lpstr>
      <vt:lpstr>Outline</vt:lpstr>
      <vt:lpstr>Smoothing</vt:lpstr>
      <vt:lpstr>Smoothing for CDFEM</vt:lpstr>
      <vt:lpstr>CDFEM Example</vt:lpstr>
      <vt:lpstr>CDFEM Smoothing Results</vt:lpstr>
      <vt:lpstr>Smoothing for HO-FEM</vt:lpstr>
      <vt:lpstr>HO-FEM Smoother Details</vt:lpstr>
      <vt:lpstr>HO-FEM Example</vt:lpstr>
      <vt:lpstr>HO-FEM Smoothing Results</vt:lpstr>
      <vt:lpstr>HO-CDFEM Example</vt:lpstr>
      <vt:lpstr>HO-CDFEM Example</vt:lpstr>
      <vt:lpstr>Outline</vt:lpstr>
      <vt:lpstr>Conclusions &amp; Future Work</vt:lpstr>
    </vt:vector>
  </TitlesOfParts>
  <Company>Sandia National 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Vittitow, Michael P</dc:creator>
  <cp:lastModifiedBy>csiefer</cp:lastModifiedBy>
  <cp:revision>591</cp:revision>
  <dcterms:created xsi:type="dcterms:W3CDTF">2011-07-28T18:35:29Z</dcterms:created>
  <dcterms:modified xsi:type="dcterms:W3CDTF">2015-08-31T19:30:11Z</dcterms:modified>
</cp:coreProperties>
</file>