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76" r:id="rId2"/>
    <p:sldId id="277" r:id="rId3"/>
    <p:sldId id="308" r:id="rId4"/>
    <p:sldId id="307" r:id="rId5"/>
    <p:sldId id="309" r:id="rId6"/>
    <p:sldId id="310" r:id="rId7"/>
    <p:sldId id="311" r:id="rId8"/>
    <p:sldId id="312" r:id="rId9"/>
    <p:sldId id="313" r:id="rId10"/>
    <p:sldId id="314" r:id="rId11"/>
    <p:sldId id="315" r:id="rId12"/>
    <p:sldId id="316" r:id="rId13"/>
    <p:sldId id="319" r:id="rId14"/>
    <p:sldId id="318" r:id="rId15"/>
    <p:sldId id="317" r:id="rId16"/>
    <p:sldId id="321" r:id="rId17"/>
    <p:sldId id="320" r:id="rId18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33"/>
    <a:srgbClr val="DEBE00"/>
    <a:srgbClr val="CC6600"/>
    <a:srgbClr val="00CC00"/>
    <a:srgbClr val="CC00FF"/>
    <a:srgbClr val="005AB3"/>
    <a:srgbClr val="DFC9A9"/>
    <a:srgbClr val="EAEAEA"/>
    <a:srgbClr val="FFD521"/>
    <a:srgbClr val="67FF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4" autoAdjust="0"/>
    <p:restoredTop sz="94652" autoAdjust="0"/>
  </p:normalViewPr>
  <p:slideViewPr>
    <p:cSldViewPr snapToGrid="0">
      <p:cViewPr varScale="1">
        <p:scale>
          <a:sx n="93" d="100"/>
          <a:sy n="93" d="100"/>
        </p:scale>
        <p:origin x="714" y="6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C1793B-230D-4606-A147-D90CA45D0195}" type="datetimeFigureOut">
              <a:rPr lang="en-US" smtClean="0"/>
              <a:t>9/2/2015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3D560D-A102-4BD1-8156-416A4B510C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764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3D560D-A102-4BD1-8156-416A4B510CC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1095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3D560D-A102-4BD1-8156-416A4B510CC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263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3D560D-A102-4BD1-8156-416A4B510CC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9393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3D560D-A102-4BD1-8156-416A4B510CC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9830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3D560D-A102-4BD1-8156-416A4B510CC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7537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3D560D-A102-4BD1-8156-416A4B510CC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54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3D560D-A102-4BD1-8156-416A4B510CC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6043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3D560D-A102-4BD1-8156-416A4B510CC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5726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3D560D-A102-4BD1-8156-416A4B510CC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9738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3D560D-A102-4BD1-8156-416A4B510CC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2915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3D560D-A102-4BD1-8156-416A4B510CC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8201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3D560D-A102-4BD1-8156-416A4B510CC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3581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3D560D-A102-4BD1-8156-416A4B510CC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6726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3D560D-A102-4BD1-8156-416A4B510CC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9586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3D560D-A102-4BD1-8156-416A4B510CC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6494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3D560D-A102-4BD1-8156-416A4B510CC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1614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3D560D-A102-4BD1-8156-416A4B510CC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505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36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29700" name="Rectangle 4"/>
          <p:cNvSpPr>
            <a:spLocks noChangeArrowheads="1"/>
          </p:cNvSpPr>
          <p:nvPr userDrawn="1"/>
        </p:nvSpPr>
        <p:spPr bwMode="auto">
          <a:xfrm>
            <a:off x="4410075" y="6562224"/>
            <a:ext cx="3238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fld id="{2901C661-E0DD-4BF1-A755-7E957BC66DCC}" type="slidenum">
              <a:rPr lang="en-US" sz="900" b="1"/>
              <a:pPr/>
              <a:t>‹#›</a:t>
            </a:fld>
            <a:endParaRPr lang="en-US" sz="900" b="1" dirty="0"/>
          </a:p>
        </p:txBody>
      </p:sp>
      <p:pic>
        <p:nvPicPr>
          <p:cNvPr id="6" name="Picture 9" descr="lamed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0400" y="6415677"/>
            <a:ext cx="792600" cy="293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6915" y="6329482"/>
            <a:ext cx="465485" cy="4654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032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91300" y="0"/>
            <a:ext cx="2095500" cy="57943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0"/>
            <a:ext cx="6134100" cy="57943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5003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3820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1146175"/>
            <a:ext cx="4114800" cy="464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4572000" y="1146175"/>
            <a:ext cx="4114800" cy="46482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4784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3820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1146175"/>
            <a:ext cx="4114800" cy="464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146175"/>
            <a:ext cx="4114800" cy="464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424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 marL="742950" indent="-285750">
              <a:buSzPct val="80000"/>
              <a:buFont typeface="Wingdings" panose="05000000000000000000" pitchFamily="2" charset="2"/>
              <a:buChar char="q"/>
              <a:defRPr>
                <a:latin typeface="Calibri" panose="020F0502020204030204" pitchFamily="34" charset="0"/>
              </a:defRPr>
            </a:lvl2pPr>
            <a:lvl3pPr marL="1143000" indent="-228600">
              <a:buFont typeface="Wingdings" panose="05000000000000000000" pitchFamily="2" charset="2"/>
              <a:buChar char="§"/>
              <a:defRPr>
                <a:latin typeface="Calibri" panose="020F0502020204030204" pitchFamily="34" charset="0"/>
              </a:defRPr>
            </a:lvl3pPr>
            <a:lvl4pPr marL="1714500" indent="-342900">
              <a:buFont typeface="Wingdings" panose="05000000000000000000" pitchFamily="2" charset="2"/>
              <a:buChar char="Ø"/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6132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564696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146175"/>
            <a:ext cx="41148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146175"/>
            <a:ext cx="41148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3603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1802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3194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7786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08094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88395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0"/>
            <a:ext cx="83820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FLAG Slideline Treatment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146175"/>
            <a:ext cx="8382000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pic>
        <p:nvPicPr>
          <p:cNvPr id="1033" name="Picture 9" descr="lamed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0400" y="6415677"/>
            <a:ext cx="792600" cy="293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4253400" y="6480175"/>
            <a:ext cx="3238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fld id="{BE73663D-B151-4C41-8D7F-5AE73E01576E}" type="slidenum">
              <a:rPr lang="en-US" sz="900" b="1"/>
              <a:pPr/>
              <a:t>‹#›</a:t>
            </a:fld>
            <a:endParaRPr lang="en-US" sz="900" b="1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6915" y="6329482"/>
            <a:ext cx="465485" cy="46548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Calibri" panose="020F0502020204030204" pitchFamily="34" charset="0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914400" indent="-457200" algn="l" rtl="0" fontAlgn="base">
        <a:spcBef>
          <a:spcPct val="20000"/>
        </a:spcBef>
        <a:spcAft>
          <a:spcPct val="0"/>
        </a:spcAft>
        <a:buFont typeface="Courier New" panose="02070309020205020404" pitchFamily="49" charset="0"/>
        <a:buChar char="o"/>
        <a:defRPr sz="2400">
          <a:solidFill>
            <a:schemeClr val="tx1"/>
          </a:solidFill>
          <a:latin typeface="Calibri" panose="020F0502020204030204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2000">
          <a:solidFill>
            <a:schemeClr val="tx1"/>
          </a:solidFill>
          <a:latin typeface="Calibri" panose="020F0502020204030204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anose="05000000000000000000" pitchFamily="2" charset="2"/>
        <a:buChar char="Ø"/>
        <a:defRPr sz="1800">
          <a:solidFill>
            <a:schemeClr val="tx1"/>
          </a:solidFill>
          <a:latin typeface="Calibri" panose="020F0502020204030204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Calibri" panose="020F050202020403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gif"/><Relationship Id="rId4" Type="http://schemas.openxmlformats.org/officeDocument/2006/relationships/image" Target="../media/image17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5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1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gif"/><Relationship Id="rId13" Type="http://schemas.openxmlformats.org/officeDocument/2006/relationships/image" Target="../media/image39.png"/><Relationship Id="rId3" Type="http://schemas.openxmlformats.org/officeDocument/2006/relationships/image" Target="../media/image30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gif"/><Relationship Id="rId5" Type="http://schemas.openxmlformats.org/officeDocument/2006/relationships/image" Target="../media/image27.png"/><Relationship Id="rId10" Type="http://schemas.openxmlformats.org/officeDocument/2006/relationships/image" Target="../media/image36.gif"/><Relationship Id="rId4" Type="http://schemas.openxmlformats.org/officeDocument/2006/relationships/image" Target="../media/image31.png"/><Relationship Id="rId9" Type="http://schemas.openxmlformats.org/officeDocument/2006/relationships/image" Target="../media/image35.gif"/><Relationship Id="rId1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gif"/><Relationship Id="rId5" Type="http://schemas.openxmlformats.org/officeDocument/2006/relationships/image" Target="../media/image35.gif"/><Relationship Id="rId4" Type="http://schemas.openxmlformats.org/officeDocument/2006/relationships/image" Target="../media/image10.gi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gif"/><Relationship Id="rId4" Type="http://schemas.openxmlformats.org/officeDocument/2006/relationships/image" Target="../media/image1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672959"/>
            <a:ext cx="7772400" cy="1470025"/>
          </a:xfrm>
        </p:spPr>
        <p:txBody>
          <a:bodyPr/>
          <a:lstStyle/>
          <a:p>
            <a:r>
              <a:rPr lang="en-US" sz="3200" dirty="0" smtClean="0">
                <a:latin typeface="Calibri" panose="020F0502020204030204" pitchFamily="34" charset="0"/>
              </a:rPr>
              <a:t>(U) Advances in Dendritic Mesh Generation</a:t>
            </a:r>
            <a:r>
              <a:rPr lang="en-US" sz="3200" dirty="0">
                <a:latin typeface="Calibri" panose="020F0502020204030204" pitchFamily="34" charset="0"/>
              </a:rPr>
              <a:t/>
            </a:r>
            <a:br>
              <a:rPr lang="en-US" sz="3200" dirty="0">
                <a:latin typeface="Calibri" panose="020F0502020204030204" pitchFamily="34" charset="0"/>
              </a:rPr>
            </a:br>
            <a:endParaRPr lang="en-US" sz="2800" dirty="0">
              <a:solidFill>
                <a:srgbClr val="A40000"/>
              </a:solidFill>
              <a:latin typeface="Calibri" panose="020F0502020204030204" pitchFamily="34" charset="0"/>
            </a:endParaRPr>
          </a:p>
        </p:txBody>
      </p:sp>
      <p:sp>
        <p:nvSpPr>
          <p:cNvPr id="2662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502920" y="2625862"/>
            <a:ext cx="7772400" cy="911876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1600" b="1" dirty="0" smtClean="0">
                <a:solidFill>
                  <a:schemeClr val="accent2"/>
                </a:solidFill>
                <a:latin typeface="Calibri" panose="020F0502020204030204" pitchFamily="34" charset="0"/>
              </a:rPr>
              <a:t>Tristan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anose="020F0502020204030204" pitchFamily="34" charset="0"/>
              </a:rPr>
              <a:t>Coulange</a:t>
            </a:r>
            <a:r>
              <a:rPr lang="en-US" sz="1600" b="1" dirty="0">
                <a:solidFill>
                  <a:schemeClr val="accent2"/>
                </a:solidFill>
                <a:latin typeface="Calibri" panose="020F0502020204030204" pitchFamily="34" charset="0"/>
              </a:rPr>
              <a:t> </a:t>
            </a:r>
            <a:r>
              <a:rPr lang="en-US" sz="1600" b="1" dirty="0" smtClean="0">
                <a:latin typeface="Calibri" panose="020F0502020204030204" pitchFamily="34" charset="0"/>
              </a:rPr>
              <a:t>- </a:t>
            </a:r>
            <a:r>
              <a:rPr lang="en-US" sz="1600" b="1" dirty="0" err="1" smtClean="0">
                <a:latin typeface="Calibri" panose="020F0502020204030204" pitchFamily="34" charset="0"/>
              </a:rPr>
              <a:t>Kitware</a:t>
            </a:r>
            <a:r>
              <a:rPr lang="en-US" sz="1600" b="1" dirty="0" smtClean="0">
                <a:latin typeface="Calibri" panose="020F0502020204030204" pitchFamily="34" charset="0"/>
              </a:rPr>
              <a:t> SAS, Lyon - France</a:t>
            </a:r>
            <a:endParaRPr lang="en-US" sz="1600" b="1" baseline="30000" dirty="0">
              <a:latin typeface="Calibri" panose="020F050202020403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sz="1600" b="1" dirty="0" smtClean="0">
                <a:solidFill>
                  <a:schemeClr val="accent2"/>
                </a:solidFill>
                <a:latin typeface="Calibri" panose="020F0502020204030204" pitchFamily="34" charset="0"/>
              </a:rPr>
              <a:t>Tristan Delaney</a:t>
            </a:r>
            <a:r>
              <a:rPr lang="en-US" sz="1600" b="1" dirty="0">
                <a:solidFill>
                  <a:schemeClr val="accent2"/>
                </a:solidFill>
                <a:latin typeface="Calibri" panose="020F0502020204030204" pitchFamily="34" charset="0"/>
              </a:rPr>
              <a:t> </a:t>
            </a:r>
            <a:r>
              <a:rPr lang="en-US" sz="1600" b="1" dirty="0" smtClean="0">
                <a:latin typeface="Calibri" panose="020F0502020204030204" pitchFamily="34" charset="0"/>
              </a:rPr>
              <a:t>- Stony Brook University, Stony Brook, NY</a:t>
            </a:r>
            <a:endParaRPr lang="en-US" sz="1600" b="1" baseline="30000" dirty="0" smtClean="0">
              <a:latin typeface="Calibri" panose="020F050202020403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sz="1600" b="1" u="sng" dirty="0" smtClean="0">
                <a:solidFill>
                  <a:schemeClr val="accent2"/>
                </a:solidFill>
                <a:latin typeface="Calibri" panose="020F0502020204030204" pitchFamily="34" charset="0"/>
              </a:rPr>
              <a:t>Mack Kenamond</a:t>
            </a:r>
            <a:r>
              <a:rPr lang="en-US" sz="1600" b="1" dirty="0">
                <a:solidFill>
                  <a:schemeClr val="accent2"/>
                </a:solidFill>
                <a:latin typeface="Calibri" panose="020F0502020204030204" pitchFamily="34" charset="0"/>
              </a:rPr>
              <a:t> </a:t>
            </a:r>
            <a:r>
              <a:rPr lang="en-US" sz="1600" b="1" dirty="0" smtClean="0">
                <a:latin typeface="Calibri" panose="020F0502020204030204" pitchFamily="34" charset="0"/>
              </a:rPr>
              <a:t>- X-Computational Physics, LANL</a:t>
            </a:r>
            <a:endParaRPr lang="en-US" sz="1600" b="1" baseline="30000" dirty="0" smtClean="0">
              <a:latin typeface="Calibri" panose="020F0502020204030204" pitchFamily="34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533400" y="1916989"/>
            <a:ext cx="8077200" cy="185738"/>
          </a:xfrm>
          <a:prstGeom prst="rect">
            <a:avLst/>
          </a:prstGeom>
          <a:solidFill>
            <a:srgbClr val="FFCC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1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1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1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1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781800" y="304800"/>
            <a:ext cx="17187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LA-UR-15-26863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6" name="Rectangle 5"/>
          <p:cNvSpPr txBox="1">
            <a:spLocks noChangeArrowheads="1"/>
          </p:cNvSpPr>
          <p:nvPr/>
        </p:nvSpPr>
        <p:spPr bwMode="auto">
          <a:xfrm>
            <a:off x="685800" y="4076514"/>
            <a:ext cx="7772400" cy="1009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FontTx/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altLang="en-US" sz="1600" b="1" dirty="0" err="1" smtClean="0">
                <a:solidFill>
                  <a:schemeClr val="accent2"/>
                </a:solidFill>
                <a:latin typeface="Calibri" panose="020F0502020204030204" pitchFamily="34" charset="0"/>
                <a:ea typeface="ＭＳ Ｐゴシック" pitchFamily="34" charset="-128"/>
              </a:rPr>
              <a:t>Multimat</a:t>
            </a:r>
            <a:r>
              <a:rPr lang="en-US" altLang="en-US" sz="1600" b="1" dirty="0" smtClean="0">
                <a:solidFill>
                  <a:schemeClr val="accent2"/>
                </a:solidFill>
                <a:latin typeface="Calibri" panose="020F0502020204030204" pitchFamily="34" charset="0"/>
                <a:ea typeface="ＭＳ Ｐゴシック" pitchFamily="34" charset="-128"/>
              </a:rPr>
              <a:t> 2015</a:t>
            </a:r>
            <a:endParaRPr lang="en-US" altLang="en-US" sz="1600" b="1" dirty="0">
              <a:solidFill>
                <a:schemeClr val="accent2"/>
              </a:solidFill>
              <a:latin typeface="Calibri" panose="020F0502020204030204" pitchFamily="34" charset="0"/>
              <a:ea typeface="ＭＳ Ｐゴシック" pitchFamily="34" charset="-128"/>
            </a:endParaRPr>
          </a:p>
          <a:p>
            <a:r>
              <a:rPr lang="en-US" altLang="en-US" sz="1600" b="1" dirty="0">
                <a:solidFill>
                  <a:schemeClr val="accent2"/>
                </a:solidFill>
                <a:latin typeface="Calibri" panose="020F0502020204030204" pitchFamily="34" charset="0"/>
                <a:ea typeface="ＭＳ Ｐゴシック" pitchFamily="34" charset="-128"/>
              </a:rPr>
              <a:t>International Conference on Numerical Methods for Multi-Material Fluid Flows</a:t>
            </a:r>
          </a:p>
          <a:p>
            <a:r>
              <a:rPr lang="en-US" altLang="en-US" sz="1600" b="1" dirty="0" smtClean="0">
                <a:solidFill>
                  <a:schemeClr val="accent2"/>
                </a:solidFill>
                <a:latin typeface="Calibri" panose="020F0502020204030204" pitchFamily="34" charset="0"/>
                <a:ea typeface="ＭＳ Ｐゴシック" pitchFamily="34" charset="-128"/>
              </a:rPr>
              <a:t>Wurzburg, Germany, </a:t>
            </a:r>
            <a:r>
              <a:rPr lang="en-US" altLang="en-US" sz="1600" b="1" dirty="0">
                <a:solidFill>
                  <a:schemeClr val="accent2"/>
                </a:solidFill>
                <a:latin typeface="Calibri" panose="020F0502020204030204" pitchFamily="34" charset="0"/>
                <a:ea typeface="ＭＳ Ｐゴシック" pitchFamily="34" charset="-128"/>
              </a:rPr>
              <a:t>September </a:t>
            </a:r>
            <a:r>
              <a:rPr lang="en-US" altLang="en-US" sz="1600" b="1" dirty="0" smtClean="0">
                <a:solidFill>
                  <a:schemeClr val="accent2"/>
                </a:solidFill>
                <a:latin typeface="Calibri" panose="020F0502020204030204" pitchFamily="34" charset="0"/>
                <a:ea typeface="ＭＳ Ｐゴシック" pitchFamily="34" charset="-128"/>
              </a:rPr>
              <a:t>7-11, 2015</a:t>
            </a:r>
            <a:endParaRPr lang="en-US" altLang="en-US" sz="1600" b="1" dirty="0">
              <a:solidFill>
                <a:schemeClr val="accent2"/>
              </a:solidFill>
              <a:latin typeface="Calibri" panose="020F0502020204030204" pitchFamily="34" charset="0"/>
              <a:ea typeface="ＭＳ Ｐゴシック" pitchFamily="34" charset="-128"/>
            </a:endParaRPr>
          </a:p>
          <a:p>
            <a:pPr algn="l">
              <a:lnSpc>
                <a:spcPct val="80000"/>
              </a:lnSpc>
            </a:pPr>
            <a:endParaRPr lang="en-US" altLang="en-US" sz="1400" b="1" kern="0" dirty="0">
              <a:solidFill>
                <a:srgbClr val="005AB3"/>
              </a:solidFill>
              <a:latin typeface="Calibri" panose="020F0502020204030204" pitchFamily="34" charset="0"/>
              <a:ea typeface="ＭＳ Ｐゴシック" pitchFamily="34" charset="-12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1" y="2863168"/>
            <a:ext cx="1200150" cy="234969"/>
          </a:xfrm>
          <a:prstGeom prst="rect">
            <a:avLst/>
          </a:prstGeom>
        </p:spPr>
      </p:pic>
      <p:pic>
        <p:nvPicPr>
          <p:cNvPr id="10" name="Picture 5" descr="lame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3122901"/>
            <a:ext cx="634661" cy="234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974" y="2573100"/>
            <a:ext cx="923826" cy="307942"/>
          </a:xfrm>
          <a:prstGeom prst="rect">
            <a:avLst/>
          </a:prstGeom>
        </p:spPr>
      </p:pic>
      <p:sp>
        <p:nvSpPr>
          <p:cNvPr id="11" name="Rectangle 5"/>
          <p:cNvSpPr txBox="1">
            <a:spLocks noChangeArrowheads="1"/>
          </p:cNvSpPr>
          <p:nvPr/>
        </p:nvSpPr>
        <p:spPr bwMode="auto">
          <a:xfrm>
            <a:off x="685800" y="5658404"/>
            <a:ext cx="7772400" cy="1009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FontTx/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l"/>
            <a:r>
              <a:rPr lang="en-US" altLang="en-US" sz="1400" b="1" dirty="0" smtClean="0">
                <a:solidFill>
                  <a:schemeClr val="accent2"/>
                </a:solidFill>
                <a:latin typeface="Calibri" panose="020F0502020204030204" pitchFamily="34" charset="0"/>
                <a:ea typeface="ＭＳ Ｐゴシック" pitchFamily="34" charset="-128"/>
              </a:rPr>
              <a:t>Acknowledgements:  </a:t>
            </a:r>
            <a:r>
              <a:rPr lang="en-US" altLang="en-US" sz="1400" b="1" dirty="0" err="1" smtClean="0">
                <a:solidFill>
                  <a:schemeClr val="accent2"/>
                </a:solidFill>
                <a:latin typeface="Calibri" panose="020F0502020204030204" pitchFamily="34" charset="0"/>
                <a:ea typeface="ＭＳ Ｐゴシック" pitchFamily="34" charset="-128"/>
              </a:rPr>
              <a:t>Misha</a:t>
            </a:r>
            <a:r>
              <a:rPr lang="en-US" altLang="en-US" sz="1400" b="1" dirty="0" smtClean="0">
                <a:solidFill>
                  <a:schemeClr val="accent2"/>
                </a:solidFill>
                <a:latin typeface="Calibri" panose="020F0502020204030204" pitchFamily="34" charset="0"/>
                <a:ea typeface="ＭＳ Ｐゴシック" pitchFamily="34" charset="-128"/>
              </a:rPr>
              <a:t> </a:t>
            </a:r>
            <a:r>
              <a:rPr lang="en-US" altLang="en-US" sz="1400" b="1" dirty="0" err="1" smtClean="0">
                <a:solidFill>
                  <a:schemeClr val="accent2"/>
                </a:solidFill>
                <a:latin typeface="Calibri" panose="020F0502020204030204" pitchFamily="34" charset="0"/>
                <a:ea typeface="ＭＳ Ｐゴシック" pitchFamily="34" charset="-128"/>
              </a:rPr>
              <a:t>Shashkov</a:t>
            </a:r>
            <a:r>
              <a:rPr lang="en-US" altLang="en-US" sz="1400" b="1" dirty="0" smtClean="0">
                <a:solidFill>
                  <a:schemeClr val="accent2"/>
                </a:solidFill>
                <a:latin typeface="Calibri" panose="020F0502020204030204" pitchFamily="34" charset="0"/>
                <a:ea typeface="ＭＳ Ｐゴシック" pitchFamily="34" charset="-128"/>
              </a:rPr>
              <a:t>, Guy McNamara, Davis Herring, Brian Jean, Brandon Smith</a:t>
            </a:r>
            <a:endParaRPr lang="en-US" altLang="en-US" sz="1400" b="1" dirty="0">
              <a:solidFill>
                <a:schemeClr val="accent2"/>
              </a:solidFill>
              <a:latin typeface="Calibri" panose="020F0502020204030204" pitchFamily="34" charset="0"/>
              <a:ea typeface="ＭＳ Ｐゴシック" pitchFamily="34" charset="-128"/>
            </a:endParaRPr>
          </a:p>
          <a:p>
            <a:pPr algn="l">
              <a:lnSpc>
                <a:spcPct val="80000"/>
              </a:lnSpc>
            </a:pPr>
            <a:endParaRPr lang="en-US" altLang="en-US" sz="1200" b="1" kern="0" dirty="0">
              <a:solidFill>
                <a:srgbClr val="005AB3"/>
              </a:solidFill>
              <a:latin typeface="Calibri" panose="020F0502020204030204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Dendritic paving results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590800"/>
            <a:ext cx="3660775" cy="366077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234" y="2574290"/>
            <a:ext cx="3662045" cy="36620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0622" y="718630"/>
            <a:ext cx="3830355" cy="191517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516187" y="2971800"/>
            <a:ext cx="1568133" cy="1676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4084320" y="2971800"/>
            <a:ext cx="51688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516187" y="4648200"/>
            <a:ext cx="2048193" cy="144018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4558347" y="2971800"/>
            <a:ext cx="3107373" cy="3124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4078287" y="4640580"/>
            <a:ext cx="493713" cy="21336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9267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09" t="13220" r="29018" b="7498"/>
          <a:stretch/>
        </p:blipFill>
        <p:spPr bwMode="auto">
          <a:xfrm>
            <a:off x="6546232" y="4420646"/>
            <a:ext cx="1459608" cy="172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</p:pic>
      <p:pic>
        <p:nvPicPr>
          <p:cNvPr id="9" name="Image 6"/>
          <p:cNvPicPr/>
          <p:nvPr/>
        </p:nvPicPr>
        <p:blipFill rotWithShape="1">
          <a:blip r:embed="rId4"/>
          <a:srcRect l="15512" t="32947" r="51539" b="18101"/>
          <a:stretch/>
        </p:blipFill>
        <p:spPr bwMode="auto">
          <a:xfrm>
            <a:off x="4876800" y="998798"/>
            <a:ext cx="1958340" cy="15849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Feathering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799" y="914400"/>
            <a:ext cx="4666343" cy="4648200"/>
          </a:xfrm>
        </p:spPr>
        <p:txBody>
          <a:bodyPr/>
          <a:lstStyle/>
          <a:p>
            <a:r>
              <a:rPr lang="en-US" sz="2000" dirty="0"/>
              <a:t>B</a:t>
            </a:r>
            <a:r>
              <a:rPr lang="en-US" sz="2000" dirty="0" smtClean="0"/>
              <a:t>lock-structured mesh generation technique [2,3]</a:t>
            </a:r>
          </a:p>
          <a:p>
            <a:r>
              <a:rPr lang="en-US" sz="2000" dirty="0" smtClean="0"/>
              <a:t>Removes ranges of logical faces from a structured mesh block</a:t>
            </a:r>
          </a:p>
          <a:p>
            <a:r>
              <a:rPr lang="en-US" sz="2000" dirty="0" smtClean="0"/>
              <a:t>Multi-directional feathering does this in multiple logical directions</a:t>
            </a:r>
          </a:p>
          <a:p>
            <a:r>
              <a:rPr lang="en-US" sz="2000" dirty="0" smtClean="0"/>
              <a:t>Enables anisotropic element size control</a:t>
            </a:r>
          </a:p>
          <a:p>
            <a:r>
              <a:rPr lang="en-US" sz="2000" dirty="0" smtClean="0"/>
              <a:t>Applicable to 2D and 3D</a:t>
            </a:r>
          </a:p>
          <a:p>
            <a:r>
              <a:rPr lang="en-US" sz="2000" dirty="0" smtClean="0"/>
              <a:t>Requires dendrites</a:t>
            </a:r>
            <a:endParaRPr lang="en-US" sz="2000" dirty="0"/>
          </a:p>
        </p:txBody>
      </p:sp>
      <p:pic>
        <p:nvPicPr>
          <p:cNvPr id="6" name="Picture 5" descr="C:\Users\charlesmarion\Desktop\image9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2236" y="2574805"/>
            <a:ext cx="2317705" cy="1853477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7" name="Picture 6" descr="C:\Users\charlesmarion\Desktop\LANL - DendriticFeathering\doc emails\150113 Discussion Mack - cases - schemes\1-img-mack\MeshSizeNomenclature.pn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" t="2785" r="1369" b="3895"/>
          <a:stretch/>
        </p:blipFill>
        <p:spPr bwMode="auto">
          <a:xfrm>
            <a:off x="590856" y="4529790"/>
            <a:ext cx="2979057" cy="2119086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5" name="Picture 4" descr="C:\Users\charlesmarion\Desktop\image10.pn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2741" y="2940406"/>
            <a:ext cx="1992086" cy="1320606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10" name="Image 7"/>
          <p:cNvPicPr/>
          <p:nvPr/>
        </p:nvPicPr>
        <p:blipFill rotWithShape="1">
          <a:blip r:embed="rId8"/>
          <a:srcRect l="16154" t="25887" r="35257" b="11275"/>
          <a:stretch/>
        </p:blipFill>
        <p:spPr bwMode="auto">
          <a:xfrm>
            <a:off x="6814668" y="624438"/>
            <a:ext cx="1701307" cy="11986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9017" y="1620767"/>
            <a:ext cx="1477559" cy="108564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33" t="18748" r="28413" b="18748"/>
          <a:stretch/>
        </p:blipFill>
        <p:spPr>
          <a:xfrm>
            <a:off x="4005340" y="4525725"/>
            <a:ext cx="1989060" cy="161679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373" y="181427"/>
            <a:ext cx="1436184" cy="478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76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Feathering Method</a:t>
            </a:r>
            <a:endParaRPr lang="en-US" dirty="0"/>
          </a:p>
        </p:txBody>
      </p:sp>
      <p:pic>
        <p:nvPicPr>
          <p:cNvPr id="6" name="Picture 5" descr="C:\Users\charlesmarion\Desktop\image9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486" y="4797645"/>
            <a:ext cx="2426358" cy="1940368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7" name="Image 27"/>
          <p:cNvPicPr/>
          <p:nvPr/>
        </p:nvPicPr>
        <p:blipFill rotWithShape="1">
          <a:blip r:embed="rId4"/>
          <a:srcRect l="28097" t="21304" r="27513" b="18261"/>
          <a:stretch/>
        </p:blipFill>
        <p:spPr bwMode="auto">
          <a:xfrm>
            <a:off x="6469995" y="2398432"/>
            <a:ext cx="2000125" cy="160740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Image 17"/>
          <p:cNvPicPr/>
          <p:nvPr/>
        </p:nvPicPr>
        <p:blipFill rotWithShape="1">
          <a:blip r:embed="rId5"/>
          <a:srcRect l="27968" t="21087" r="27386" b="18044"/>
          <a:stretch/>
        </p:blipFill>
        <p:spPr bwMode="auto">
          <a:xfrm>
            <a:off x="4322435" y="2440408"/>
            <a:ext cx="1844490" cy="148458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 descr="C:\Users\charlesmarion\Desktop\image10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374" y="4154460"/>
            <a:ext cx="2595242" cy="1613369"/>
          </a:xfrm>
          <a:prstGeom prst="rect">
            <a:avLst/>
          </a:prstGeom>
          <a:noFill/>
          <a:ln>
            <a:noFill/>
          </a:ln>
          <a:extLst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622608"/>
            <a:ext cx="5948516" cy="4648200"/>
          </a:xfrm>
        </p:spPr>
        <p:txBody>
          <a:bodyPr/>
          <a:lstStyle/>
          <a:p>
            <a:r>
              <a:rPr lang="en-US" sz="2000" dirty="0" smtClean="0"/>
              <a:t>Inputs:</a:t>
            </a:r>
          </a:p>
          <a:p>
            <a:pPr lvl="1"/>
            <a:r>
              <a:rPr lang="en-US" sz="1600" dirty="0" smtClean="0"/>
              <a:t>Block boundary (logical and geometry)</a:t>
            </a:r>
          </a:p>
          <a:p>
            <a:pPr lvl="1"/>
            <a:r>
              <a:rPr lang="en-US" sz="1600" dirty="0" smtClean="0"/>
              <a:t>Cell size boundary conditions (BC’s)</a:t>
            </a:r>
          </a:p>
          <a:p>
            <a:pPr lvl="1"/>
            <a:r>
              <a:rPr lang="en-US" sz="1600" dirty="0" smtClean="0"/>
              <a:t>Feathering pattern</a:t>
            </a:r>
          </a:p>
          <a:p>
            <a:r>
              <a:rPr lang="en-US" sz="2000" dirty="0" smtClean="0"/>
              <a:t>Determine mesh resolution</a:t>
            </a:r>
            <a:endParaRPr lang="en-US" sz="1600" dirty="0" smtClean="0"/>
          </a:p>
          <a:p>
            <a:pPr lvl="1"/>
            <a:r>
              <a:rPr lang="en-US" sz="1600" dirty="0" smtClean="0"/>
              <a:t>Calculate length of mesh lines (TFI)</a:t>
            </a:r>
          </a:p>
          <a:p>
            <a:pPr lvl="1"/>
            <a:r>
              <a:rPr lang="en-US" sz="1600" dirty="0" smtClean="0"/>
              <a:t># edges from length and BC size data</a:t>
            </a:r>
          </a:p>
          <a:p>
            <a:pPr lvl="1"/>
            <a:r>
              <a:rPr lang="en-US" sz="1600" dirty="0" smtClean="0"/>
              <a:t>MAX sets logical block dimensions</a:t>
            </a:r>
          </a:p>
          <a:p>
            <a:r>
              <a:rPr lang="en-US" sz="2000" dirty="0" smtClean="0"/>
              <a:t>Apply feathering pattern</a:t>
            </a:r>
          </a:p>
          <a:p>
            <a:pPr lvl="1"/>
            <a:r>
              <a:rPr lang="en-US" sz="1600" dirty="0" smtClean="0"/>
              <a:t>Concentrated, distributed</a:t>
            </a:r>
          </a:p>
          <a:p>
            <a:r>
              <a:rPr lang="en-US" sz="2000" dirty="0" smtClean="0"/>
              <a:t>Interpolate points</a:t>
            </a:r>
          </a:p>
          <a:p>
            <a:pPr lvl="1"/>
            <a:r>
              <a:rPr lang="en-US" sz="1600" dirty="0" smtClean="0"/>
              <a:t>Account for feathering</a:t>
            </a:r>
          </a:p>
          <a:p>
            <a:pPr lvl="1"/>
            <a:r>
              <a:rPr lang="en-US" sz="1600" dirty="0" smtClean="0"/>
              <a:t>Distribute based on size BC’s</a:t>
            </a:r>
          </a:p>
          <a:p>
            <a:r>
              <a:rPr lang="en-US" sz="2000" dirty="0" smtClean="0"/>
              <a:t>Build mesh</a:t>
            </a:r>
            <a:endParaRPr lang="en-US" sz="2000" dirty="0"/>
          </a:p>
        </p:txBody>
      </p:sp>
      <p:pic>
        <p:nvPicPr>
          <p:cNvPr id="16" name="Picture 15" descr="C:\Users\charlesmarion\Desktop\LANL - DendriticFeathering\doc emails\150113 Discussion Mack - cases - schemes\1-img-mack\MeshSizeNomenclature.pn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" t="2785" r="1369" b="3895"/>
          <a:stretch/>
        </p:blipFill>
        <p:spPr bwMode="auto">
          <a:xfrm>
            <a:off x="6473231" y="746879"/>
            <a:ext cx="2323598" cy="1652840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400" y="813760"/>
            <a:ext cx="1726540" cy="1268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175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3D</a:t>
            </a:r>
            <a:r>
              <a:rPr lang="en-US" dirty="0"/>
              <a:t> </a:t>
            </a:r>
            <a:r>
              <a:rPr lang="en-US" dirty="0" smtClean="0"/>
              <a:t>and </a:t>
            </a:r>
            <a:r>
              <a:rPr lang="en-US" dirty="0"/>
              <a:t>Multi-directional </a:t>
            </a:r>
            <a:r>
              <a:rPr lang="en-US" dirty="0" smtClean="0"/>
              <a:t>Feathering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799" y="812347"/>
            <a:ext cx="5088918" cy="4648200"/>
          </a:xfrm>
        </p:spPr>
        <p:txBody>
          <a:bodyPr/>
          <a:lstStyle/>
          <a:p>
            <a:r>
              <a:rPr lang="en-US" sz="2000" dirty="0" smtClean="0"/>
              <a:t>3D feathering:</a:t>
            </a:r>
          </a:p>
          <a:p>
            <a:pPr lvl="1"/>
            <a:r>
              <a:rPr lang="en-US" sz="1800" dirty="0" smtClean="0"/>
              <a:t>Same as 2D, mostly</a:t>
            </a:r>
          </a:p>
          <a:p>
            <a:pPr lvl="1"/>
            <a:r>
              <a:rPr lang="en-US" sz="1800" dirty="0" smtClean="0"/>
              <a:t>Repeated application of 2D feathering</a:t>
            </a:r>
          </a:p>
          <a:p>
            <a:pPr lvl="2"/>
            <a:r>
              <a:rPr lang="en-US" sz="1600" dirty="0" smtClean="0"/>
              <a:t>Each 3D slice treated as a 2D problem</a:t>
            </a:r>
          </a:p>
          <a:p>
            <a:pPr lvl="1"/>
            <a:r>
              <a:rPr lang="en-US" sz="1800" dirty="0" smtClean="0"/>
              <a:t>Requires coherence between slices</a:t>
            </a:r>
          </a:p>
          <a:p>
            <a:pPr lvl="1"/>
            <a:r>
              <a:rPr lang="en-US" sz="1800" dirty="0" smtClean="0"/>
              <a:t>Will not extend to tri-directional feathering</a:t>
            </a:r>
          </a:p>
          <a:p>
            <a:r>
              <a:rPr lang="en-US" sz="2000" dirty="0" smtClean="0"/>
              <a:t>Multi-directional feathering:</a:t>
            </a:r>
          </a:p>
          <a:p>
            <a:pPr lvl="1"/>
            <a:r>
              <a:rPr lang="en-US" sz="1800" dirty="0" smtClean="0"/>
              <a:t>Difficult!</a:t>
            </a:r>
          </a:p>
          <a:p>
            <a:pPr lvl="1"/>
            <a:r>
              <a:rPr lang="en-US" sz="1800" dirty="0" smtClean="0"/>
              <a:t>Avoid invalid cells during feathering</a:t>
            </a:r>
          </a:p>
          <a:p>
            <a:pPr lvl="2"/>
            <a:r>
              <a:rPr lang="en-US" sz="1600" dirty="0" smtClean="0"/>
              <a:t>During K-feathering, set L-face removal locks</a:t>
            </a:r>
          </a:p>
          <a:p>
            <a:pPr lvl="2"/>
            <a:r>
              <a:rPr lang="en-US" sz="1600" dirty="0" smtClean="0"/>
              <a:t>Valid solution not always possible</a:t>
            </a:r>
          </a:p>
          <a:p>
            <a:pPr lvl="1"/>
            <a:r>
              <a:rPr lang="en-US" sz="1800" dirty="0" smtClean="0"/>
              <a:t>Repair invalid cells as post-processing</a:t>
            </a:r>
          </a:p>
          <a:p>
            <a:pPr lvl="2"/>
            <a:r>
              <a:rPr lang="en-US" sz="1600" dirty="0" smtClean="0"/>
              <a:t>Shift face removal locations</a:t>
            </a:r>
          </a:p>
          <a:p>
            <a:pPr lvl="2"/>
            <a:r>
              <a:rPr lang="en-US" sz="1600" dirty="0" smtClean="0"/>
              <a:t>Still, not always possible</a:t>
            </a:r>
          </a:p>
          <a:p>
            <a:pPr lvl="1"/>
            <a:r>
              <a:rPr lang="en-US" sz="1800" dirty="0" smtClean="0"/>
              <a:t>Interpolate point coordinates</a:t>
            </a:r>
          </a:p>
          <a:p>
            <a:pPr lvl="2"/>
            <a:r>
              <a:rPr lang="en-US" sz="1600" dirty="0" smtClean="0"/>
              <a:t>Also difficult</a:t>
            </a:r>
          </a:p>
          <a:p>
            <a:pPr lvl="2"/>
            <a:r>
              <a:rPr lang="en-US" sz="1600" dirty="0" smtClean="0"/>
              <a:t>Smoother probably required</a:t>
            </a:r>
          </a:p>
        </p:txBody>
      </p:sp>
      <p:pic>
        <p:nvPicPr>
          <p:cNvPr id="4" name="Picture 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09" t="13220" r="29018" b="7498"/>
          <a:stretch/>
        </p:blipFill>
        <p:spPr bwMode="auto">
          <a:xfrm>
            <a:off x="6248399" y="958424"/>
            <a:ext cx="2227943" cy="2628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</p:pic>
      <p:grpSp>
        <p:nvGrpSpPr>
          <p:cNvPr id="26" name="Group 25"/>
          <p:cNvGrpSpPr/>
          <p:nvPr/>
        </p:nvGrpSpPr>
        <p:grpSpPr>
          <a:xfrm>
            <a:off x="5817060" y="4412342"/>
            <a:ext cx="1135743" cy="1074057"/>
            <a:chOff x="6237514" y="3599543"/>
            <a:chExt cx="1135743" cy="1074057"/>
          </a:xfrm>
        </p:grpSpPr>
        <p:sp>
          <p:nvSpPr>
            <p:cNvPr id="5" name="Rectangle 4"/>
            <p:cNvSpPr/>
            <p:nvPr/>
          </p:nvSpPr>
          <p:spPr>
            <a:xfrm>
              <a:off x="6248400" y="3599543"/>
              <a:ext cx="1124857" cy="1074057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/>
            <p:cNvCxnSpPr>
              <a:stCxn id="5" idx="0"/>
            </p:cNvCxnSpPr>
            <p:nvPr/>
          </p:nvCxnSpPr>
          <p:spPr>
            <a:xfrm flipH="1">
              <a:off x="6810828" y="3599543"/>
              <a:ext cx="1" cy="53702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>
              <a:endCxn id="5" idx="3"/>
            </p:cNvCxnSpPr>
            <p:nvPr/>
          </p:nvCxnSpPr>
          <p:spPr>
            <a:xfrm flipV="1">
              <a:off x="6810828" y="4136572"/>
              <a:ext cx="562429" cy="725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H="1">
              <a:off x="6810828" y="4122057"/>
              <a:ext cx="1" cy="537028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V="1">
              <a:off x="6237514" y="4143828"/>
              <a:ext cx="562429" cy="7256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/>
          <p:cNvGrpSpPr/>
          <p:nvPr/>
        </p:nvGrpSpPr>
        <p:grpSpPr>
          <a:xfrm>
            <a:off x="7551057" y="4397827"/>
            <a:ext cx="1135743" cy="1074057"/>
            <a:chOff x="7674428" y="3599543"/>
            <a:chExt cx="1135743" cy="1074057"/>
          </a:xfrm>
        </p:grpSpPr>
        <p:sp>
          <p:nvSpPr>
            <p:cNvPr id="17" name="Rectangle 16"/>
            <p:cNvSpPr/>
            <p:nvPr/>
          </p:nvSpPr>
          <p:spPr>
            <a:xfrm>
              <a:off x="7685314" y="3599543"/>
              <a:ext cx="1124857" cy="1074057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" name="Straight Connector 17"/>
            <p:cNvCxnSpPr>
              <a:stCxn id="17" idx="0"/>
            </p:cNvCxnSpPr>
            <p:nvPr/>
          </p:nvCxnSpPr>
          <p:spPr>
            <a:xfrm flipH="1">
              <a:off x="8247742" y="3599543"/>
              <a:ext cx="1" cy="537028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>
              <a:endCxn id="17" idx="3"/>
            </p:cNvCxnSpPr>
            <p:nvPr/>
          </p:nvCxnSpPr>
          <p:spPr>
            <a:xfrm flipV="1">
              <a:off x="8247742" y="4136572"/>
              <a:ext cx="562429" cy="725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8247742" y="4122057"/>
              <a:ext cx="1" cy="537028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V="1">
              <a:off x="7674428" y="4143828"/>
              <a:ext cx="562429" cy="7256"/>
            </a:xfrm>
            <a:prstGeom prst="line">
              <a:avLst/>
            </a:prstGeom>
            <a:ln w="1270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6594696" y="3560363"/>
            <a:ext cx="1499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3D Mesh Slice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594696" y="5577549"/>
            <a:ext cx="12866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Invalid Cells</a:t>
            </a:r>
          </a:p>
        </p:txBody>
      </p:sp>
    </p:spTree>
    <p:extLst>
      <p:ext uri="{BB962C8B-B14F-4D97-AF65-F5344CB8AC3E}">
        <p14:creationId xmlns:p14="http://schemas.microsoft.com/office/powerpoint/2010/main" val="214108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Feathering Results</a:t>
            </a:r>
            <a:endParaRPr lang="en-US" dirty="0"/>
          </a:p>
        </p:txBody>
      </p:sp>
      <p:pic>
        <p:nvPicPr>
          <p:cNvPr id="14" name="Image 19"/>
          <p:cNvPicPr/>
          <p:nvPr/>
        </p:nvPicPr>
        <p:blipFill rotWithShape="1">
          <a:blip r:embed="rId3"/>
          <a:srcRect l="26044" t="38261" r="21869" b="31522"/>
          <a:stretch/>
        </p:blipFill>
        <p:spPr bwMode="auto">
          <a:xfrm>
            <a:off x="4785074" y="2569302"/>
            <a:ext cx="1869440" cy="6400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Image 24"/>
          <p:cNvPicPr/>
          <p:nvPr/>
        </p:nvPicPr>
        <p:blipFill rotWithShape="1">
          <a:blip r:embed="rId4"/>
          <a:srcRect l="27584" t="20870" r="28283" b="17608"/>
          <a:stretch/>
        </p:blipFill>
        <p:spPr bwMode="auto">
          <a:xfrm>
            <a:off x="4789439" y="841828"/>
            <a:ext cx="1660637" cy="13664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Image 27"/>
          <p:cNvPicPr/>
          <p:nvPr/>
        </p:nvPicPr>
        <p:blipFill rotWithShape="1">
          <a:blip r:embed="rId5"/>
          <a:srcRect l="28097" t="21304" r="27513" b="18261"/>
          <a:stretch/>
        </p:blipFill>
        <p:spPr bwMode="auto">
          <a:xfrm>
            <a:off x="2601934" y="747484"/>
            <a:ext cx="1570806" cy="126238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Image 28"/>
          <p:cNvPicPr/>
          <p:nvPr/>
        </p:nvPicPr>
        <p:blipFill rotWithShape="1">
          <a:blip r:embed="rId6"/>
          <a:srcRect l="27968" t="21304" r="27513" b="18478"/>
          <a:stretch/>
        </p:blipFill>
        <p:spPr bwMode="auto">
          <a:xfrm>
            <a:off x="2588819" y="2063090"/>
            <a:ext cx="1581167" cy="126238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7243798" y="1621650"/>
            <a:ext cx="1579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Calibri" panose="020F0502020204030204" pitchFamily="34" charset="0"/>
              </a:rPr>
              <a:t>Uni</a:t>
            </a:r>
            <a:r>
              <a:rPr lang="en-US" dirty="0" smtClean="0">
                <a:latin typeface="Calibri" panose="020F0502020204030204" pitchFamily="34" charset="0"/>
              </a:rPr>
              <a:t>-directional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229279" y="3160581"/>
            <a:ext cx="14352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Bi-directional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04800" y="3354807"/>
            <a:ext cx="1915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Degenerate blocks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700813" y="2113951"/>
            <a:ext cx="1962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Curved boundaries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471784" y="3304600"/>
            <a:ext cx="18150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Multiple patterns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881968" y="3209382"/>
            <a:ext cx="1675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Curved surfaces</a:t>
            </a:r>
          </a:p>
        </p:txBody>
      </p:sp>
      <p:grpSp>
        <p:nvGrpSpPr>
          <p:cNvPr id="39" name="Group 38"/>
          <p:cNvGrpSpPr/>
          <p:nvPr/>
        </p:nvGrpSpPr>
        <p:grpSpPr>
          <a:xfrm>
            <a:off x="374017" y="2043145"/>
            <a:ext cx="1733923" cy="1357209"/>
            <a:chOff x="2768680" y="2005650"/>
            <a:chExt cx="1285026" cy="1005840"/>
          </a:xfrm>
        </p:grpSpPr>
        <p:pic>
          <p:nvPicPr>
            <p:cNvPr id="18" name="Image 18"/>
            <p:cNvPicPr/>
            <p:nvPr/>
          </p:nvPicPr>
          <p:blipFill rotWithShape="1">
            <a:blip r:embed="rId7"/>
            <a:srcRect l="27840" t="21739" r="28155" b="18261"/>
            <a:stretch/>
          </p:blipFill>
          <p:spPr bwMode="auto">
            <a:xfrm>
              <a:off x="2795853" y="2005650"/>
              <a:ext cx="1249680" cy="100584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29" name="Oval 28"/>
            <p:cNvSpPr/>
            <p:nvPr/>
          </p:nvSpPr>
          <p:spPr>
            <a:xfrm>
              <a:off x="2768680" y="2454690"/>
              <a:ext cx="96011" cy="98155"/>
            </a:xfrm>
            <a:prstGeom prst="ellipse">
              <a:avLst/>
            </a:prstGeom>
            <a:solidFill>
              <a:srgbClr val="00CC00"/>
            </a:solidFill>
            <a:ln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3957695" y="2454689"/>
              <a:ext cx="96011" cy="98155"/>
            </a:xfrm>
            <a:prstGeom prst="ellipse">
              <a:avLst/>
            </a:prstGeom>
            <a:solidFill>
              <a:srgbClr val="00CC00"/>
            </a:solidFill>
            <a:ln>
              <a:solidFill>
                <a:srgbClr val="00CC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4" name="Picture 3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46" y="3734412"/>
            <a:ext cx="2215736" cy="2346074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225" y="3727155"/>
            <a:ext cx="2215736" cy="234607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505" y="3727155"/>
            <a:ext cx="2215736" cy="2346074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1784" y="3727155"/>
            <a:ext cx="2215736" cy="2346074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3525163" y="6179675"/>
            <a:ext cx="1892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3D </a:t>
            </a:r>
            <a:r>
              <a:rPr lang="en-US" dirty="0" err="1" smtClean="0">
                <a:latin typeface="Calibri" panose="020F0502020204030204" pitchFamily="34" charset="0"/>
              </a:rPr>
              <a:t>Uni</a:t>
            </a:r>
            <a:r>
              <a:rPr lang="en-US" dirty="0" smtClean="0">
                <a:latin typeface="Calibri" panose="020F0502020204030204" pitchFamily="34" charset="0"/>
              </a:rPr>
              <a:t>-directional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21414" y="1736528"/>
            <a:ext cx="1263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Size control</a:t>
            </a:r>
          </a:p>
        </p:txBody>
      </p:sp>
      <p:grpSp>
        <p:nvGrpSpPr>
          <p:cNvPr id="59" name="Group 58"/>
          <p:cNvGrpSpPr/>
          <p:nvPr/>
        </p:nvGrpSpPr>
        <p:grpSpPr>
          <a:xfrm>
            <a:off x="304800" y="553095"/>
            <a:ext cx="1934297" cy="1253221"/>
            <a:chOff x="304800" y="553095"/>
            <a:chExt cx="1934297" cy="1253221"/>
          </a:xfrm>
        </p:grpSpPr>
        <p:pic>
          <p:nvPicPr>
            <p:cNvPr id="56" name="Picture 55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800" y="553095"/>
              <a:ext cx="1934297" cy="1253221"/>
            </a:xfrm>
            <a:prstGeom prst="rect">
              <a:avLst/>
            </a:prstGeom>
          </p:spPr>
        </p:pic>
        <p:cxnSp>
          <p:nvCxnSpPr>
            <p:cNvPr id="44" name="Straight Connector 43"/>
            <p:cNvCxnSpPr/>
            <p:nvPr/>
          </p:nvCxnSpPr>
          <p:spPr>
            <a:xfrm flipV="1">
              <a:off x="438792" y="638629"/>
              <a:ext cx="1644008" cy="67685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>
              <a:off x="438792" y="1651511"/>
              <a:ext cx="1651265" cy="61175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1" name="Picture 5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3488" y="478975"/>
            <a:ext cx="1852041" cy="1199928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3043" y="2021015"/>
            <a:ext cx="1852041" cy="1199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54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009" y="3528106"/>
            <a:ext cx="1852041" cy="1199928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2338419" y="4859344"/>
            <a:ext cx="4525803" cy="2095430"/>
            <a:chOff x="84086" y="4866010"/>
            <a:chExt cx="4525803" cy="2095430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086" y="4866010"/>
              <a:ext cx="4525803" cy="2095430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129577" y="4886139"/>
              <a:ext cx="841829" cy="36285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ectangle 6"/>
          <p:cNvSpPr/>
          <p:nvPr/>
        </p:nvSpPr>
        <p:spPr>
          <a:xfrm>
            <a:off x="2383910" y="4951391"/>
            <a:ext cx="841829" cy="3628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681720"/>
            <a:ext cx="6081486" cy="5407025"/>
          </a:xfrm>
        </p:spPr>
        <p:txBody>
          <a:bodyPr/>
          <a:lstStyle/>
          <a:p>
            <a:r>
              <a:rPr lang="en-US" sz="2000" dirty="0" smtClean="0"/>
              <a:t>Dendritic paving:</a:t>
            </a:r>
          </a:p>
          <a:p>
            <a:pPr lvl="1"/>
            <a:r>
              <a:rPr lang="en-US" sz="1800" dirty="0" smtClean="0"/>
              <a:t>Explicit anisotropic size specification and propagation</a:t>
            </a:r>
          </a:p>
          <a:p>
            <a:pPr lvl="2"/>
            <a:r>
              <a:rPr lang="en-US" sz="1600" dirty="0" smtClean="0"/>
              <a:t>Row generation and adjustment</a:t>
            </a:r>
          </a:p>
          <a:p>
            <a:pPr lvl="2"/>
            <a:r>
              <a:rPr lang="en-US" sz="1600" dirty="0" smtClean="0"/>
              <a:t>Boundary and interior smoothing</a:t>
            </a:r>
          </a:p>
          <a:p>
            <a:pPr lvl="1"/>
            <a:r>
              <a:rPr lang="en-US" sz="1800" dirty="0" smtClean="0"/>
              <a:t>Loop closure and mesh repair</a:t>
            </a:r>
          </a:p>
          <a:p>
            <a:pPr lvl="1"/>
            <a:r>
              <a:rPr lang="en-US" sz="1800" dirty="0" smtClean="0"/>
              <a:t>Additional dendritic operators</a:t>
            </a:r>
          </a:p>
          <a:p>
            <a:pPr lvl="1"/>
            <a:r>
              <a:rPr lang="en-US" sz="1800" dirty="0" smtClean="0"/>
              <a:t>Structured feathered meshes in 2D/3D</a:t>
            </a:r>
          </a:p>
          <a:p>
            <a:r>
              <a:rPr lang="en-US" sz="2000" dirty="0" smtClean="0"/>
              <a:t>Feathering:</a:t>
            </a:r>
          </a:p>
          <a:p>
            <a:pPr lvl="1"/>
            <a:r>
              <a:rPr lang="en-US" sz="1800" dirty="0" smtClean="0"/>
              <a:t>Improved conflict resolution</a:t>
            </a:r>
          </a:p>
          <a:p>
            <a:pPr lvl="1"/>
            <a:r>
              <a:rPr lang="en-US" sz="1800" dirty="0" smtClean="0"/>
              <a:t>Improved </a:t>
            </a:r>
            <a:r>
              <a:rPr lang="en-US" sz="1800" dirty="0" smtClean="0"/>
              <a:t>point placement</a:t>
            </a:r>
          </a:p>
          <a:p>
            <a:pPr lvl="1"/>
            <a:r>
              <a:rPr lang="en-US" sz="1800" dirty="0" smtClean="0"/>
              <a:t>3D </a:t>
            </a:r>
            <a:r>
              <a:rPr lang="en-US" sz="1800" dirty="0" smtClean="0"/>
              <a:t>bi- and tri-directional feathering</a:t>
            </a:r>
          </a:p>
          <a:p>
            <a:pPr lvl="1"/>
            <a:r>
              <a:rPr lang="en-US" sz="1800" dirty="0" smtClean="0"/>
              <a:t>General 3D geometry</a:t>
            </a:r>
          </a:p>
          <a:p>
            <a:pPr lvl="1"/>
            <a:r>
              <a:rPr lang="en-US" sz="1800" dirty="0" smtClean="0"/>
              <a:t>Coherent block-block connectivity</a:t>
            </a:r>
          </a:p>
          <a:p>
            <a:r>
              <a:rPr lang="en-US" sz="2200" dirty="0" smtClean="0"/>
              <a:t>Validation</a:t>
            </a:r>
            <a:endParaRPr lang="en-US" sz="2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0940" y="2923380"/>
            <a:ext cx="2215736" cy="2346074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86286" y="419100"/>
            <a:ext cx="2504280" cy="2504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64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r>
              <a:rPr lang="en-US" sz="1800" dirty="0"/>
              <a:t>Blacker, T. D. and Stephenson, M. B. (1991), </a:t>
            </a:r>
            <a:r>
              <a:rPr lang="en-US" sz="1800" dirty="0" smtClean="0"/>
              <a:t>“Paving</a:t>
            </a:r>
            <a:r>
              <a:rPr lang="en-US" sz="1800" dirty="0"/>
              <a:t>: A new approach to automated quadrilateral mesh generation</a:t>
            </a:r>
            <a:r>
              <a:rPr lang="en-US" sz="1800" dirty="0" smtClean="0"/>
              <a:t>.” </a:t>
            </a:r>
            <a:r>
              <a:rPr lang="en-US" sz="1800" dirty="0"/>
              <a:t>Int. J. </a:t>
            </a:r>
            <a:r>
              <a:rPr lang="en-US" sz="1800" dirty="0" err="1"/>
              <a:t>Numer</a:t>
            </a:r>
            <a:r>
              <a:rPr lang="en-US" sz="1800" dirty="0"/>
              <a:t>. Meth. </a:t>
            </a:r>
            <a:r>
              <a:rPr lang="en-US" sz="1800" dirty="0" err="1"/>
              <a:t>Engng</a:t>
            </a:r>
            <a:r>
              <a:rPr lang="en-US" sz="1800" dirty="0"/>
              <a:t>., 32: 811–847</a:t>
            </a:r>
            <a:r>
              <a:rPr lang="en-US" sz="1800" dirty="0" smtClean="0"/>
              <a:t>.</a:t>
            </a:r>
            <a:endParaRPr lang="en-US" sz="1800" dirty="0"/>
          </a:p>
          <a:p>
            <a:pPr>
              <a:buFont typeface="+mj-lt"/>
              <a:buAutoNum type="arabicPeriod"/>
            </a:pPr>
            <a:r>
              <a:rPr lang="en-US" sz="1800" dirty="0"/>
              <a:t>Jean, B., Douglass, R., </a:t>
            </a:r>
            <a:r>
              <a:rPr lang="en-US" sz="1800" dirty="0" smtClean="0"/>
              <a:t>McNamara, G., </a:t>
            </a:r>
            <a:r>
              <a:rPr lang="en-US" sz="1800" dirty="0"/>
              <a:t>Ortega, F., </a:t>
            </a:r>
            <a:r>
              <a:rPr lang="en-US" sz="1800" dirty="0" smtClean="0"/>
              <a:t>“Dendritic </a:t>
            </a:r>
            <a:r>
              <a:rPr lang="en-US" sz="1800" dirty="0"/>
              <a:t>Meshing: </a:t>
            </a:r>
            <a:r>
              <a:rPr lang="en-US" sz="1800" dirty="0" smtClean="0"/>
              <a:t>LA-UR-11-04075.” 20th </a:t>
            </a:r>
            <a:r>
              <a:rPr lang="en-US" sz="1800" dirty="0"/>
              <a:t>International Meshing Roundtable, Springer-</a:t>
            </a:r>
            <a:r>
              <a:rPr lang="en-US" sz="1800" dirty="0" err="1"/>
              <a:t>Verlag</a:t>
            </a:r>
            <a:r>
              <a:rPr lang="en-US" sz="1800" dirty="0"/>
              <a:t>, pp.619-636, October 23-26 </a:t>
            </a:r>
            <a:r>
              <a:rPr lang="en-US" sz="1800" dirty="0" smtClean="0"/>
              <a:t>2011.</a:t>
            </a:r>
          </a:p>
          <a:p>
            <a:pPr>
              <a:buFont typeface="+mj-lt"/>
              <a:buAutoNum type="arabicPeriod"/>
            </a:pPr>
            <a:r>
              <a:rPr lang="es-ES" sz="1800" dirty="0"/>
              <a:t>Kenamond, M., </a:t>
            </a:r>
            <a:r>
              <a:rPr lang="es-ES" sz="1800" dirty="0" smtClean="0"/>
              <a:t>“(</a:t>
            </a:r>
            <a:r>
              <a:rPr lang="es-ES" sz="1800" dirty="0"/>
              <a:t>U) </a:t>
            </a:r>
            <a:r>
              <a:rPr lang="es-ES" sz="1800" dirty="0" err="1"/>
              <a:t>Dendritic</a:t>
            </a:r>
            <a:r>
              <a:rPr lang="es-ES" sz="1800" dirty="0"/>
              <a:t> Zoner </a:t>
            </a:r>
            <a:r>
              <a:rPr lang="es-ES" sz="1800" dirty="0" smtClean="0"/>
              <a:t>Idea.” LA-UR-14-23652, </a:t>
            </a:r>
            <a:r>
              <a:rPr lang="es-ES" sz="1800" dirty="0" err="1" smtClean="0"/>
              <a:t>May</a:t>
            </a:r>
            <a:r>
              <a:rPr lang="es-ES" sz="1800" dirty="0" smtClean="0"/>
              <a:t> 20, 2014</a:t>
            </a:r>
            <a:endParaRPr lang="es-ES" sz="1800" dirty="0"/>
          </a:p>
          <a:p>
            <a:endParaRPr 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327395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823028"/>
            <a:ext cx="8382000" cy="838200"/>
          </a:xfrm>
        </p:spPr>
        <p:txBody>
          <a:bodyPr/>
          <a:lstStyle/>
          <a:p>
            <a:r>
              <a:rPr lang="en-US" sz="6600" dirty="0" smtClean="0"/>
              <a:t>THE END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365609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84764"/>
            <a:ext cx="8382000" cy="838200"/>
          </a:xfrm>
        </p:spPr>
        <p:txBody>
          <a:bodyPr/>
          <a:lstStyle/>
          <a:p>
            <a:r>
              <a:rPr lang="en-US" sz="4000" dirty="0">
                <a:latin typeface="Calibri" panose="020F0502020204030204" pitchFamily="34" charset="0"/>
              </a:rPr>
              <a:t>Outline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0562" y="1158413"/>
            <a:ext cx="7346023" cy="4648200"/>
          </a:xfrm>
        </p:spPr>
        <p:txBody>
          <a:bodyPr/>
          <a:lstStyle/>
          <a:p>
            <a:r>
              <a:rPr lang="en-US" sz="3200" dirty="0" smtClean="0">
                <a:latin typeface="Calibri" panose="020F0502020204030204" pitchFamily="34" charset="0"/>
              </a:rPr>
              <a:t>Introduction: What is a dendritic mesh?</a:t>
            </a:r>
          </a:p>
          <a:p>
            <a:r>
              <a:rPr lang="en-US" sz="3200" dirty="0" smtClean="0">
                <a:latin typeface="Calibri" panose="020F0502020204030204" pitchFamily="34" charset="0"/>
              </a:rPr>
              <a:t>Motivation: Why do you care?</a:t>
            </a:r>
          </a:p>
          <a:p>
            <a:r>
              <a:rPr lang="en-US" sz="3200" dirty="0" smtClean="0">
                <a:solidFill>
                  <a:srgbClr val="339933"/>
                </a:solidFill>
                <a:latin typeface="Calibri" panose="020F0502020204030204" pitchFamily="34" charset="0"/>
              </a:rPr>
              <a:t>Dendritic paving</a:t>
            </a:r>
          </a:p>
          <a:p>
            <a:pPr lvl="1"/>
            <a:r>
              <a:rPr lang="en-US" dirty="0" smtClean="0">
                <a:solidFill>
                  <a:srgbClr val="339933"/>
                </a:solidFill>
              </a:rPr>
              <a:t>Method</a:t>
            </a:r>
          </a:p>
          <a:p>
            <a:pPr lvl="1"/>
            <a:r>
              <a:rPr lang="en-US" dirty="0" smtClean="0">
                <a:solidFill>
                  <a:srgbClr val="339933"/>
                </a:solidFill>
              </a:rPr>
              <a:t>Results</a:t>
            </a:r>
          </a:p>
          <a:p>
            <a:r>
              <a:rPr lang="en-US" sz="3200" dirty="0" smtClean="0">
                <a:solidFill>
                  <a:srgbClr val="339933"/>
                </a:solidFill>
                <a:latin typeface="Calibri" panose="020F0502020204030204" pitchFamily="34" charset="0"/>
              </a:rPr>
              <a:t>Feathering</a:t>
            </a:r>
          </a:p>
          <a:p>
            <a:pPr lvl="1"/>
            <a:r>
              <a:rPr lang="en-US" dirty="0" smtClean="0">
                <a:solidFill>
                  <a:srgbClr val="339933"/>
                </a:solidFill>
              </a:rPr>
              <a:t>Method</a:t>
            </a:r>
          </a:p>
          <a:p>
            <a:pPr lvl="1"/>
            <a:r>
              <a:rPr lang="en-US" dirty="0" smtClean="0">
                <a:solidFill>
                  <a:srgbClr val="339933"/>
                </a:solidFill>
              </a:rPr>
              <a:t>Results</a:t>
            </a:r>
          </a:p>
          <a:p>
            <a:r>
              <a:rPr lang="en-US" sz="3200" dirty="0" smtClean="0">
                <a:latin typeface="Calibri" panose="020F0502020204030204" pitchFamily="34" charset="0"/>
              </a:rPr>
              <a:t>Future work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2368" y="4012753"/>
            <a:ext cx="3998632" cy="2464247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4139051"/>
            <a:ext cx="2491840" cy="233794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Introduction: What is a dendritic mesh?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685800"/>
            <a:ext cx="8382000" cy="4648200"/>
          </a:xfrm>
        </p:spPr>
        <p:txBody>
          <a:bodyPr/>
          <a:lstStyle/>
          <a:p>
            <a:r>
              <a:rPr lang="en-US" dirty="0" smtClean="0"/>
              <a:t>Dendritic mesh = mesh containing dendrites</a:t>
            </a:r>
          </a:p>
          <a:p>
            <a:r>
              <a:rPr lang="en-US" dirty="0" smtClean="0"/>
              <a:t>Well, what is a dendrite?</a:t>
            </a:r>
          </a:p>
          <a:p>
            <a:pPr lvl="1"/>
            <a:r>
              <a:rPr lang="en-US" dirty="0" smtClean="0"/>
              <a:t>Mesh resolution transition</a:t>
            </a:r>
          </a:p>
          <a:p>
            <a:pPr lvl="1"/>
            <a:r>
              <a:rPr lang="en-US" dirty="0" smtClean="0"/>
              <a:t>Multi-point constraint</a:t>
            </a:r>
            <a:endParaRPr lang="en-US" dirty="0"/>
          </a:p>
        </p:txBody>
      </p:sp>
      <p:grpSp>
        <p:nvGrpSpPr>
          <p:cNvPr id="41" name="Group 40"/>
          <p:cNvGrpSpPr/>
          <p:nvPr/>
        </p:nvGrpSpPr>
        <p:grpSpPr>
          <a:xfrm>
            <a:off x="3127908" y="2590800"/>
            <a:ext cx="2510892" cy="1295400"/>
            <a:chOff x="2895600" y="3148012"/>
            <a:chExt cx="2510892" cy="1295400"/>
          </a:xfrm>
        </p:grpSpPr>
        <p:cxnSp>
          <p:nvCxnSpPr>
            <p:cNvPr id="21" name="Straight Connector 20"/>
            <p:cNvCxnSpPr/>
            <p:nvPr/>
          </p:nvCxnSpPr>
          <p:spPr>
            <a:xfrm>
              <a:off x="4291042" y="3224212"/>
              <a:ext cx="0" cy="1143000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Oval 21"/>
            <p:cNvSpPr/>
            <p:nvPr/>
          </p:nvSpPr>
          <p:spPr>
            <a:xfrm>
              <a:off x="4214842" y="3148012"/>
              <a:ext cx="152400" cy="1524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4207222" y="3719512"/>
              <a:ext cx="152400" cy="1524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399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4214842" y="4291012"/>
              <a:ext cx="152400" cy="1524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895600" y="3611046"/>
              <a:ext cx="11246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C00000"/>
                  </a:solidFill>
                  <a:latin typeface="Calibri" panose="020F0502020204030204" pitchFamily="34" charset="0"/>
                </a:rPr>
                <a:t>“Masters”</a:t>
              </a:r>
              <a:endParaRPr lang="en-US" dirty="0">
                <a:solidFill>
                  <a:srgbClr val="C00000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546641" y="3611046"/>
              <a:ext cx="8598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339933"/>
                  </a:solidFill>
                  <a:latin typeface="Calibri" panose="020F0502020204030204" pitchFamily="34" charset="0"/>
                </a:rPr>
                <a:t>“Slave”</a:t>
              </a:r>
              <a:endParaRPr lang="en-US" dirty="0">
                <a:solidFill>
                  <a:srgbClr val="339933"/>
                </a:solidFill>
                <a:latin typeface="Calibri" panose="020F0502020204030204" pitchFamily="34" charset="0"/>
              </a:endParaRPr>
            </a:p>
          </p:txBody>
        </p:sp>
        <p:cxnSp>
          <p:nvCxnSpPr>
            <p:cNvPr id="28" name="Straight Arrow Connector 27"/>
            <p:cNvCxnSpPr>
              <a:stCxn id="26" idx="1"/>
              <a:endCxn id="23" idx="6"/>
            </p:cNvCxnSpPr>
            <p:nvPr/>
          </p:nvCxnSpPr>
          <p:spPr>
            <a:xfrm flipH="1">
              <a:off x="4359622" y="3795712"/>
              <a:ext cx="187019" cy="0"/>
            </a:xfrm>
            <a:prstGeom prst="straightConnector1">
              <a:avLst/>
            </a:prstGeom>
            <a:ln w="38100">
              <a:solidFill>
                <a:srgbClr val="33993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>
              <a:off x="3839830" y="3929062"/>
              <a:ext cx="367392" cy="36195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>
              <a:endCxn id="22" idx="3"/>
            </p:cNvCxnSpPr>
            <p:nvPr/>
          </p:nvCxnSpPr>
          <p:spPr>
            <a:xfrm flipV="1">
              <a:off x="3839830" y="3278094"/>
              <a:ext cx="397330" cy="363585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43"/>
          <p:cNvGrpSpPr/>
          <p:nvPr/>
        </p:nvGrpSpPr>
        <p:grpSpPr>
          <a:xfrm>
            <a:off x="533400" y="2626280"/>
            <a:ext cx="2133600" cy="1969532"/>
            <a:chOff x="533400" y="2626280"/>
            <a:chExt cx="2133600" cy="1969532"/>
          </a:xfrm>
        </p:grpSpPr>
        <p:sp>
          <p:nvSpPr>
            <p:cNvPr id="4" name="Rectangle 3"/>
            <p:cNvSpPr/>
            <p:nvPr/>
          </p:nvSpPr>
          <p:spPr>
            <a:xfrm>
              <a:off x="609600" y="3224212"/>
              <a:ext cx="1981200" cy="1143000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" name="Straight Connector 5"/>
            <p:cNvCxnSpPr>
              <a:stCxn id="4" idx="0"/>
              <a:endCxn id="4" idx="2"/>
            </p:cNvCxnSpPr>
            <p:nvPr/>
          </p:nvCxnSpPr>
          <p:spPr>
            <a:xfrm>
              <a:off x="1600200" y="3224212"/>
              <a:ext cx="0" cy="114300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>
              <a:endCxn id="4" idx="3"/>
            </p:cNvCxnSpPr>
            <p:nvPr/>
          </p:nvCxnSpPr>
          <p:spPr>
            <a:xfrm>
              <a:off x="1600200" y="3795712"/>
              <a:ext cx="990600" cy="0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al 11"/>
            <p:cNvSpPr/>
            <p:nvPr/>
          </p:nvSpPr>
          <p:spPr>
            <a:xfrm>
              <a:off x="533400" y="3148012"/>
              <a:ext cx="152400" cy="1524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533400" y="4291012"/>
              <a:ext cx="152400" cy="1524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1524000" y="3148012"/>
              <a:ext cx="152400" cy="1524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1516380" y="3719512"/>
              <a:ext cx="152400" cy="1524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1524000" y="4291012"/>
              <a:ext cx="152400" cy="1524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2514600" y="3148012"/>
              <a:ext cx="152400" cy="1524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2514600" y="3719512"/>
              <a:ext cx="152400" cy="1524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2514600" y="4291012"/>
              <a:ext cx="152400" cy="1524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1367790" y="2995612"/>
              <a:ext cx="457200" cy="1600200"/>
            </a:xfrm>
            <a:prstGeom prst="ellipse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037898" y="2626280"/>
              <a:ext cx="12016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C00000"/>
                  </a:solidFill>
                  <a:latin typeface="Calibri" panose="020F0502020204030204" pitchFamily="34" charset="0"/>
                </a:rPr>
                <a:t>“Dendrite”</a:t>
              </a:r>
              <a:endParaRPr lang="en-US" dirty="0">
                <a:solidFill>
                  <a:srgbClr val="C00000"/>
                </a:solidFill>
                <a:latin typeface="Calibri" panose="020F0502020204030204" pitchFamily="34" charset="0"/>
              </a:endParaRPr>
            </a:p>
          </p:txBody>
        </p:sp>
      </p:grpSp>
      <p:pic>
        <p:nvPicPr>
          <p:cNvPr id="36" name="Picture 35" descr="splite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01" b="8000"/>
          <a:stretch>
            <a:fillRect/>
          </a:stretch>
        </p:blipFill>
        <p:spPr bwMode="auto">
          <a:xfrm>
            <a:off x="5517727" y="1524000"/>
            <a:ext cx="3206151" cy="211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923" y="3429000"/>
            <a:ext cx="2296477" cy="270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81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roup 69"/>
          <p:cNvGrpSpPr/>
          <p:nvPr/>
        </p:nvGrpSpPr>
        <p:grpSpPr>
          <a:xfrm>
            <a:off x="-546168" y="4887719"/>
            <a:ext cx="4525803" cy="2095430"/>
            <a:chOff x="84086" y="4866010"/>
            <a:chExt cx="4525803" cy="2095430"/>
          </a:xfrm>
        </p:grpSpPr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086" y="4866010"/>
              <a:ext cx="4525803" cy="2095430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129577" y="4886139"/>
              <a:ext cx="841829" cy="36285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5719700" y="738607"/>
            <a:ext cx="3262637" cy="3301769"/>
            <a:chOff x="5719700" y="738607"/>
            <a:chExt cx="3262637" cy="3301769"/>
          </a:xfrm>
        </p:grpSpPr>
        <p:grpSp>
          <p:nvGrpSpPr>
            <p:cNvPr id="66" name="Group 65"/>
            <p:cNvGrpSpPr/>
            <p:nvPr/>
          </p:nvGrpSpPr>
          <p:grpSpPr>
            <a:xfrm>
              <a:off x="5719700" y="738607"/>
              <a:ext cx="3262637" cy="3301769"/>
              <a:chOff x="5719700" y="738607"/>
              <a:chExt cx="3262637" cy="3301769"/>
            </a:xfrm>
          </p:grpSpPr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719700" y="1926529"/>
                <a:ext cx="3262637" cy="2113847"/>
              </a:xfrm>
              <a:prstGeom prst="rect">
                <a:avLst/>
              </a:prstGeom>
            </p:spPr>
          </p:pic>
          <p:cxnSp>
            <p:nvCxnSpPr>
              <p:cNvPr id="47" name="Straight Arrow Connector 46"/>
              <p:cNvCxnSpPr/>
              <p:nvPr/>
            </p:nvCxnSpPr>
            <p:spPr>
              <a:xfrm flipH="1">
                <a:off x="7058845" y="1596379"/>
                <a:ext cx="676400" cy="829731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Arrow Connector 47"/>
              <p:cNvCxnSpPr/>
              <p:nvPr/>
            </p:nvCxnSpPr>
            <p:spPr>
              <a:xfrm flipH="1">
                <a:off x="6978440" y="1247323"/>
                <a:ext cx="756805" cy="956877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Arrow Connector 50"/>
              <p:cNvCxnSpPr/>
              <p:nvPr/>
            </p:nvCxnSpPr>
            <p:spPr>
              <a:xfrm flipH="1">
                <a:off x="6880123" y="893301"/>
                <a:ext cx="855122" cy="1048968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TextBox 42"/>
              <p:cNvSpPr txBox="1"/>
              <p:nvPr/>
            </p:nvSpPr>
            <p:spPr>
              <a:xfrm>
                <a:off x="7735244" y="1083188"/>
                <a:ext cx="864211" cy="307777"/>
              </a:xfrm>
              <a:prstGeom prst="rect">
                <a:avLst/>
              </a:prstGeom>
              <a:noFill/>
              <a:ln w="38100"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>
                    <a:latin typeface="Calibri" panose="020F0502020204030204" pitchFamily="34" charset="0"/>
                  </a:rPr>
                  <a:t>Explosive</a:t>
                </a: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7735244" y="738607"/>
                <a:ext cx="546625" cy="307777"/>
              </a:xfrm>
              <a:prstGeom prst="rect">
                <a:avLst/>
              </a:prstGeom>
              <a:noFill/>
              <a:ln w="38100">
                <a:solidFill>
                  <a:schemeClr val="bg2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>
                    <a:latin typeface="Calibri" panose="020F0502020204030204" pitchFamily="34" charset="0"/>
                  </a:rPr>
                  <a:t>Steel</a:t>
                </a:r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7735244" y="1423004"/>
                <a:ext cx="716863" cy="307777"/>
              </a:xfrm>
              <a:prstGeom prst="rect">
                <a:avLst/>
              </a:prstGeom>
              <a:noFill/>
              <a:ln w="38100">
                <a:solidFill>
                  <a:srgbClr val="CC660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>
                    <a:latin typeface="Calibri" panose="020F0502020204030204" pitchFamily="34" charset="0"/>
                  </a:rPr>
                  <a:t>Copper</a:t>
                </a:r>
              </a:p>
            </p:txBody>
          </p:sp>
          <p:sp>
            <p:nvSpPr>
              <p:cNvPr id="55" name="Explosion 1 54"/>
              <p:cNvSpPr/>
              <p:nvPr/>
            </p:nvSpPr>
            <p:spPr>
              <a:xfrm>
                <a:off x="8681516" y="2846439"/>
                <a:ext cx="300821" cy="312814"/>
              </a:xfrm>
              <a:prstGeom prst="irregularSeal1">
                <a:avLst/>
              </a:prstGeom>
              <a:solidFill>
                <a:srgbClr val="FFFF00"/>
              </a:solidFill>
              <a:ln>
                <a:solidFill>
                  <a:srgbClr val="DEBE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2" name="Straight Arrow Connector 61"/>
              <p:cNvCxnSpPr>
                <a:stCxn id="61" idx="2"/>
              </p:cNvCxnSpPr>
              <p:nvPr/>
            </p:nvCxnSpPr>
            <p:spPr>
              <a:xfrm>
                <a:off x="8202039" y="2068490"/>
                <a:ext cx="599061" cy="86521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" name="TextBox 60"/>
              <p:cNvSpPr txBox="1"/>
              <p:nvPr/>
            </p:nvSpPr>
            <p:spPr>
              <a:xfrm>
                <a:off x="7735244" y="1760713"/>
                <a:ext cx="933589" cy="307777"/>
              </a:xfrm>
              <a:prstGeom prst="rect">
                <a:avLst/>
              </a:prstGeom>
              <a:noFill/>
              <a:ln w="38100">
                <a:solidFill>
                  <a:srgbClr val="DEBE0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>
                    <a:latin typeface="Calibri" panose="020F0502020204030204" pitchFamily="34" charset="0"/>
                  </a:rPr>
                  <a:t>Detonator</a:t>
                </a:r>
              </a:p>
            </p:txBody>
          </p:sp>
        </p:grpSp>
        <p:sp>
          <p:nvSpPr>
            <p:cNvPr id="67" name="TextBox 66"/>
            <p:cNvSpPr txBox="1"/>
            <p:nvPr/>
          </p:nvSpPr>
          <p:spPr>
            <a:xfrm>
              <a:off x="6060186" y="769068"/>
              <a:ext cx="893193" cy="646331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 smtClean="0">
                  <a:latin typeface="Calibri" panose="020F0502020204030204" pitchFamily="34" charset="0"/>
                </a:rPr>
                <a:t>Shaped</a:t>
              </a:r>
            </a:p>
            <a:p>
              <a:pPr algn="ctr"/>
              <a:r>
                <a:rPr lang="en-US" b="1" dirty="0" smtClean="0">
                  <a:latin typeface="Calibri" panose="020F0502020204030204" pitchFamily="34" charset="0"/>
                </a:rPr>
                <a:t>Charge</a:t>
              </a:r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694" y="842122"/>
            <a:ext cx="5769429" cy="5486400"/>
          </a:xfrm>
        </p:spPr>
        <p:txBody>
          <a:bodyPr/>
          <a:lstStyle/>
          <a:p>
            <a:r>
              <a:rPr lang="en-US" sz="1800" dirty="0" smtClean="0"/>
              <a:t>Lagrange </a:t>
            </a:r>
            <a:r>
              <a:rPr lang="en-US" sz="1800" dirty="0" err="1" smtClean="0"/>
              <a:t>hydrocodes</a:t>
            </a:r>
            <a:r>
              <a:rPr lang="en-US" sz="1800" dirty="0"/>
              <a:t> </a:t>
            </a:r>
            <a:r>
              <a:rPr lang="en-US" sz="1800" dirty="0" smtClean="0"/>
              <a:t>benefit from certain mesh qualities</a:t>
            </a:r>
          </a:p>
          <a:p>
            <a:pPr lvl="1"/>
            <a:r>
              <a:rPr lang="en-US" sz="1600" dirty="0" smtClean="0"/>
              <a:t>Uniform cell size and orientation in a homogenous domain</a:t>
            </a:r>
          </a:p>
          <a:p>
            <a:pPr lvl="2"/>
            <a:r>
              <a:rPr lang="en-US" sz="1400" dirty="0" smtClean="0"/>
              <a:t>Correct shock propagation</a:t>
            </a:r>
          </a:p>
          <a:p>
            <a:pPr lvl="1"/>
            <a:r>
              <a:rPr lang="en-US" sz="1600" dirty="0" smtClean="0"/>
              <a:t>Cell quality </a:t>
            </a:r>
          </a:p>
          <a:p>
            <a:pPr lvl="2"/>
            <a:r>
              <a:rPr lang="en-US" sz="1400" dirty="0" smtClean="0"/>
              <a:t>Reduce discretization errors</a:t>
            </a:r>
          </a:p>
          <a:p>
            <a:pPr lvl="1"/>
            <a:r>
              <a:rPr lang="en-US" sz="1600" dirty="0" smtClean="0"/>
              <a:t>Conformal meshes</a:t>
            </a:r>
          </a:p>
          <a:p>
            <a:pPr lvl="2"/>
            <a:r>
              <a:rPr lang="en-US" sz="1400" dirty="0" smtClean="0"/>
              <a:t>Cells at interfaces are pure, no sub-scale model errors</a:t>
            </a:r>
          </a:p>
          <a:p>
            <a:pPr lvl="1"/>
            <a:r>
              <a:rPr lang="en-US" sz="1600" dirty="0" smtClean="0"/>
              <a:t>Impedance/mass matched interfaces</a:t>
            </a:r>
          </a:p>
          <a:p>
            <a:pPr lvl="2"/>
            <a:r>
              <a:rPr lang="en-US" sz="1400" dirty="0" smtClean="0"/>
              <a:t>Improves shock transmission/reflection at material interfaces</a:t>
            </a:r>
          </a:p>
          <a:p>
            <a:r>
              <a:rPr lang="en-US" sz="1800" dirty="0" smtClean="0"/>
              <a:t>Difficult to satisfy all of these mesh constraints</a:t>
            </a:r>
          </a:p>
          <a:p>
            <a:r>
              <a:rPr lang="en-US" sz="1800" dirty="0" smtClean="0">
                <a:solidFill>
                  <a:srgbClr val="339933"/>
                </a:solidFill>
              </a:rPr>
              <a:t>Dendritic meshes make this possible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Motivation: Why do you care?</a:t>
            </a:r>
            <a:endParaRPr lang="en-US" dirty="0"/>
          </a:p>
        </p:txBody>
      </p:sp>
      <p:grpSp>
        <p:nvGrpSpPr>
          <p:cNvPr id="42" name="Group 41"/>
          <p:cNvGrpSpPr/>
          <p:nvPr/>
        </p:nvGrpSpPr>
        <p:grpSpPr>
          <a:xfrm>
            <a:off x="4461387" y="3775587"/>
            <a:ext cx="2219632" cy="2734836"/>
            <a:chOff x="4461387" y="3775587"/>
            <a:chExt cx="2219632" cy="2734836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4474608" y="5073446"/>
              <a:ext cx="2195286" cy="1436977"/>
            </a:xfrm>
            <a:prstGeom prst="rect">
              <a:avLst/>
            </a:prstGeom>
            <a:ln w="38100">
              <a:solidFill>
                <a:schemeClr val="tx1"/>
              </a:solidFill>
            </a:ln>
          </p:spPr>
        </p:pic>
        <p:sp>
          <p:nvSpPr>
            <p:cNvPr id="10" name="Rectangle 9"/>
            <p:cNvSpPr/>
            <p:nvPr/>
          </p:nvSpPr>
          <p:spPr>
            <a:xfrm>
              <a:off x="5999785" y="3785865"/>
              <a:ext cx="362857" cy="267573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 flipV="1">
              <a:off x="4461387" y="3782962"/>
              <a:ext cx="1548581" cy="126098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H="1" flipV="1">
              <a:off x="6371303" y="3775587"/>
              <a:ext cx="309716" cy="127573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2" name="Group 71"/>
          <p:cNvGrpSpPr/>
          <p:nvPr/>
        </p:nvGrpSpPr>
        <p:grpSpPr>
          <a:xfrm>
            <a:off x="6821129" y="2839065"/>
            <a:ext cx="2197510" cy="3271178"/>
            <a:chOff x="6821129" y="2839065"/>
            <a:chExt cx="2197510" cy="3271178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8369710" y="2839065"/>
              <a:ext cx="648929" cy="182142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/>
            <p:cNvSpPr/>
            <p:nvPr/>
          </p:nvSpPr>
          <p:spPr>
            <a:xfrm>
              <a:off x="8000999" y="2849665"/>
              <a:ext cx="362857" cy="267573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Connector 18"/>
            <p:cNvCxnSpPr/>
            <p:nvPr/>
          </p:nvCxnSpPr>
          <p:spPr>
            <a:xfrm flipV="1">
              <a:off x="6821129" y="2846439"/>
              <a:ext cx="1194619" cy="183617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1" name="Picture 7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7914" y="4697362"/>
              <a:ext cx="2180725" cy="1412881"/>
            </a:xfrm>
            <a:prstGeom prst="rect">
              <a:avLst/>
            </a:prstGeom>
            <a:ln w="38100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45501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Dendritic paving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6477000" cy="5410200"/>
          </a:xfrm>
        </p:spPr>
        <p:txBody>
          <a:bodyPr/>
          <a:lstStyle/>
          <a:p>
            <a:r>
              <a:rPr lang="en-US" sz="2400" dirty="0" smtClean="0"/>
              <a:t>Blacker and Stephenson introduced the “paving” method in 1991 [1]</a:t>
            </a:r>
          </a:p>
          <a:p>
            <a:r>
              <a:rPr lang="en-US" sz="2400" dirty="0" smtClean="0"/>
              <a:t>Can automatically mesh complex geometry with quad elements</a:t>
            </a:r>
          </a:p>
          <a:p>
            <a:r>
              <a:rPr lang="en-US" sz="2400" dirty="0" smtClean="0"/>
              <a:t>Mesh a domain from the boundary inward row by row or element by element</a:t>
            </a:r>
          </a:p>
          <a:p>
            <a:r>
              <a:rPr lang="en-US" sz="2400" dirty="0" smtClean="0"/>
              <a:t>Tucks, wedges, seaming, loop closure and repair are operations required to generate paved meshes</a:t>
            </a:r>
          </a:p>
          <a:p>
            <a:r>
              <a:rPr lang="en-US" sz="2400" dirty="0" smtClean="0">
                <a:solidFill>
                  <a:srgbClr val="339933"/>
                </a:solidFill>
              </a:rPr>
              <a:t>For years, I’ve wondered, “What would paving look like with the addition of dendrites?”</a:t>
            </a:r>
            <a:endParaRPr lang="en-US" sz="2400" dirty="0">
              <a:solidFill>
                <a:srgbClr val="339933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94" t="7225" r="17881" b="6080"/>
          <a:stretch/>
        </p:blipFill>
        <p:spPr>
          <a:xfrm>
            <a:off x="6781800" y="838200"/>
            <a:ext cx="1905000" cy="1828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1800" y="3276600"/>
            <a:ext cx="2078962" cy="22323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798192" y="5486400"/>
            <a:ext cx="20410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Calibri" panose="020F0502020204030204" pitchFamily="34" charset="0"/>
              </a:rPr>
              <a:t>Dendritic paving</a:t>
            </a:r>
          </a:p>
          <a:p>
            <a:pPr algn="ctr"/>
            <a:r>
              <a:rPr lang="en-US" dirty="0" smtClean="0">
                <a:latin typeface="Calibri" panose="020F0502020204030204" pitchFamily="34" charset="0"/>
              </a:rPr>
              <a:t>Hand-drawn, ~2006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70565" y="2597052"/>
            <a:ext cx="1363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Quad paving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060" y="294354"/>
            <a:ext cx="1573119" cy="30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840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5519736" cy="5102225"/>
          </a:xfrm>
        </p:spPr>
        <p:txBody>
          <a:bodyPr/>
          <a:lstStyle/>
          <a:p>
            <a:r>
              <a:rPr lang="en-US" sz="2000" dirty="0" smtClean="0"/>
              <a:t>Given a “loop” of connected nodes and edges, categorize nodes along loop</a:t>
            </a:r>
          </a:p>
          <a:p>
            <a:pPr lvl="1"/>
            <a:r>
              <a:rPr lang="en-US" sz="1800" dirty="0" smtClean="0"/>
              <a:t>Row end, row side, corner, row reversal</a:t>
            </a:r>
          </a:p>
          <a:p>
            <a:pPr lvl="1"/>
            <a:r>
              <a:rPr lang="en-US" sz="1800" dirty="0" smtClean="0"/>
              <a:t>Based on node angle</a:t>
            </a:r>
          </a:p>
          <a:p>
            <a:r>
              <a:rPr lang="en-US" sz="2000" dirty="0" smtClean="0"/>
              <a:t>Determine range of nodes to pave (paving row)</a:t>
            </a:r>
          </a:p>
          <a:p>
            <a:pPr lvl="1"/>
            <a:r>
              <a:rPr lang="en-US" sz="1800" dirty="0"/>
              <a:t>B</a:t>
            </a:r>
            <a:r>
              <a:rPr lang="en-US" sz="1800" dirty="0" smtClean="0"/>
              <a:t>etween two row end nodes</a:t>
            </a:r>
          </a:p>
          <a:p>
            <a:r>
              <a:rPr lang="en-US" sz="2000" dirty="0" smtClean="0"/>
              <a:t>Pave row (add a row of new elements)</a:t>
            </a:r>
          </a:p>
          <a:p>
            <a:r>
              <a:rPr lang="en-US" sz="2000" dirty="0" smtClean="0"/>
              <a:t>Evaluate added nodes</a:t>
            </a:r>
          </a:p>
          <a:p>
            <a:r>
              <a:rPr lang="en-US" sz="2000" dirty="0" smtClean="0"/>
              <a:t>Apply “row adjustments”</a:t>
            </a:r>
          </a:p>
          <a:p>
            <a:pPr lvl="1"/>
            <a:r>
              <a:rPr lang="en-US" sz="1800" dirty="0" smtClean="0"/>
              <a:t>Wedges and tucks</a:t>
            </a:r>
          </a:p>
          <a:p>
            <a:pPr lvl="1"/>
            <a:r>
              <a:rPr lang="en-US" sz="1800" dirty="0" smtClean="0"/>
              <a:t>Adds or removes 2 loop edges</a:t>
            </a:r>
          </a:p>
          <a:p>
            <a:r>
              <a:rPr lang="en-US" sz="2000" dirty="0" smtClean="0"/>
              <a:t>Stitch overlapping/intersecting rows</a:t>
            </a:r>
          </a:p>
          <a:p>
            <a:r>
              <a:rPr lang="en-US" sz="2000" dirty="0" smtClean="0"/>
              <a:t>Seam acute loop corners</a:t>
            </a:r>
          </a:p>
          <a:p>
            <a:r>
              <a:rPr lang="en-US" sz="2000" dirty="0" smtClean="0"/>
              <a:t>Smooth boundary and interior nodes</a:t>
            </a:r>
          </a:p>
          <a:p>
            <a:r>
              <a:rPr lang="en-US" sz="2000" dirty="0" smtClean="0"/>
              <a:t>Loop closure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Traditional paving processes (notional)</a:t>
            </a:r>
            <a:endParaRPr lang="en-US" dirty="0"/>
          </a:p>
        </p:txBody>
      </p:sp>
      <p:grpSp>
        <p:nvGrpSpPr>
          <p:cNvPr id="213" name="Group 212"/>
          <p:cNvGrpSpPr/>
          <p:nvPr/>
        </p:nvGrpSpPr>
        <p:grpSpPr>
          <a:xfrm>
            <a:off x="6828485" y="914400"/>
            <a:ext cx="2038356" cy="909635"/>
            <a:chOff x="6828485" y="1167518"/>
            <a:chExt cx="2038356" cy="909635"/>
          </a:xfrm>
        </p:grpSpPr>
        <p:sp>
          <p:nvSpPr>
            <p:cNvPr id="13" name="Freeform 12"/>
            <p:cNvSpPr/>
            <p:nvPr/>
          </p:nvSpPr>
          <p:spPr>
            <a:xfrm>
              <a:off x="6861829" y="1207998"/>
              <a:ext cx="1966912" cy="828675"/>
            </a:xfrm>
            <a:custGeom>
              <a:avLst/>
              <a:gdLst>
                <a:gd name="connsiteX0" fmla="*/ 895350 w 1966912"/>
                <a:gd name="connsiteY0" fmla="*/ 338138 h 828675"/>
                <a:gd name="connsiteX1" fmla="*/ 757237 w 1966912"/>
                <a:gd name="connsiteY1" fmla="*/ 42863 h 828675"/>
                <a:gd name="connsiteX2" fmla="*/ 500062 w 1966912"/>
                <a:gd name="connsiteY2" fmla="*/ 4763 h 828675"/>
                <a:gd name="connsiteX3" fmla="*/ 114300 w 1966912"/>
                <a:gd name="connsiteY3" fmla="*/ 209550 h 828675"/>
                <a:gd name="connsiteX4" fmla="*/ 0 w 1966912"/>
                <a:gd name="connsiteY4" fmla="*/ 514350 h 828675"/>
                <a:gd name="connsiteX5" fmla="*/ 4762 w 1966912"/>
                <a:gd name="connsiteY5" fmla="*/ 823913 h 828675"/>
                <a:gd name="connsiteX6" fmla="*/ 1966912 w 1966912"/>
                <a:gd name="connsiteY6" fmla="*/ 828675 h 828675"/>
                <a:gd name="connsiteX7" fmla="*/ 1952625 w 1966912"/>
                <a:gd name="connsiteY7" fmla="*/ 476250 h 828675"/>
                <a:gd name="connsiteX8" fmla="*/ 1833562 w 1966912"/>
                <a:gd name="connsiteY8" fmla="*/ 176213 h 828675"/>
                <a:gd name="connsiteX9" fmla="*/ 1452562 w 1966912"/>
                <a:gd name="connsiteY9" fmla="*/ 0 h 828675"/>
                <a:gd name="connsiteX10" fmla="*/ 1000125 w 1966912"/>
                <a:gd name="connsiteY10" fmla="*/ 66675 h 828675"/>
                <a:gd name="connsiteX11" fmla="*/ 895350 w 1966912"/>
                <a:gd name="connsiteY11" fmla="*/ 338138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66912" h="828675">
                  <a:moveTo>
                    <a:pt x="895350" y="338138"/>
                  </a:moveTo>
                  <a:lnTo>
                    <a:pt x="757237" y="42863"/>
                  </a:lnTo>
                  <a:lnTo>
                    <a:pt x="500062" y="4763"/>
                  </a:lnTo>
                  <a:lnTo>
                    <a:pt x="114300" y="209550"/>
                  </a:lnTo>
                  <a:lnTo>
                    <a:pt x="0" y="514350"/>
                  </a:lnTo>
                  <a:cubicBezTo>
                    <a:pt x="1587" y="617538"/>
                    <a:pt x="3175" y="720725"/>
                    <a:pt x="4762" y="823913"/>
                  </a:cubicBezTo>
                  <a:lnTo>
                    <a:pt x="1966912" y="828675"/>
                  </a:lnTo>
                  <a:lnTo>
                    <a:pt x="1952625" y="476250"/>
                  </a:lnTo>
                  <a:lnTo>
                    <a:pt x="1833562" y="176213"/>
                  </a:lnTo>
                  <a:lnTo>
                    <a:pt x="1452562" y="0"/>
                  </a:lnTo>
                  <a:lnTo>
                    <a:pt x="1000125" y="66675"/>
                  </a:lnTo>
                  <a:lnTo>
                    <a:pt x="895350" y="33813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7295206" y="1989044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7752413" y="1989044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8290577" y="1989044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8790641" y="2000953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7719076" y="1522321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6828485" y="1984284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7819089" y="1243718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8276290" y="1167518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8662045" y="1356825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8776360" y="1643763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7323789" y="1177039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6942788" y="1390162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7590489" y="1219905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6828485" y="1681863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2" name="Group 211"/>
          <p:cNvGrpSpPr/>
          <p:nvPr/>
        </p:nvGrpSpPr>
        <p:grpSpPr>
          <a:xfrm>
            <a:off x="6248400" y="2057400"/>
            <a:ext cx="2038356" cy="433390"/>
            <a:chOff x="6248400" y="2209800"/>
            <a:chExt cx="2038356" cy="433390"/>
          </a:xfrm>
        </p:grpSpPr>
        <p:cxnSp>
          <p:nvCxnSpPr>
            <p:cNvPr id="38" name="Straight Connector 37"/>
            <p:cNvCxnSpPr/>
            <p:nvPr/>
          </p:nvCxnSpPr>
          <p:spPr>
            <a:xfrm>
              <a:off x="6292209" y="2292436"/>
              <a:ext cx="1" cy="30003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8234375" y="2247900"/>
              <a:ext cx="19984" cy="36362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6292209" y="2597236"/>
              <a:ext cx="1952625" cy="476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Oval 22"/>
            <p:cNvSpPr/>
            <p:nvPr/>
          </p:nvSpPr>
          <p:spPr>
            <a:xfrm>
              <a:off x="6715121" y="2555081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7172328" y="2555081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7710492" y="2555081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8210556" y="2566990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6248400" y="2550321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/>
            <p:cNvSpPr/>
            <p:nvPr/>
          </p:nvSpPr>
          <p:spPr>
            <a:xfrm>
              <a:off x="8196275" y="2209800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/>
            <p:cNvSpPr/>
            <p:nvPr/>
          </p:nvSpPr>
          <p:spPr>
            <a:xfrm>
              <a:off x="6248400" y="2247900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4" name="Group 213"/>
          <p:cNvGrpSpPr/>
          <p:nvPr/>
        </p:nvGrpSpPr>
        <p:grpSpPr>
          <a:xfrm>
            <a:off x="5715000" y="2819400"/>
            <a:ext cx="2038356" cy="433390"/>
            <a:chOff x="5715000" y="2895600"/>
            <a:chExt cx="2038356" cy="433390"/>
          </a:xfrm>
        </p:grpSpPr>
        <p:cxnSp>
          <p:nvCxnSpPr>
            <p:cNvPr id="56" name="Straight Connector 55"/>
            <p:cNvCxnSpPr/>
            <p:nvPr/>
          </p:nvCxnSpPr>
          <p:spPr>
            <a:xfrm flipV="1">
              <a:off x="5754056" y="2940136"/>
              <a:ext cx="1953559" cy="33338"/>
            </a:xfrm>
            <a:prstGeom prst="line">
              <a:avLst/>
            </a:prstGeom>
            <a:ln w="28575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>
              <a:off x="6210796" y="2963953"/>
              <a:ext cx="1" cy="300037"/>
            </a:xfrm>
            <a:prstGeom prst="line">
              <a:avLst/>
            </a:prstGeom>
            <a:ln w="28575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>
              <a:off x="6675136" y="2959541"/>
              <a:ext cx="1" cy="300037"/>
            </a:xfrm>
            <a:prstGeom prst="line">
              <a:avLst/>
            </a:prstGeom>
            <a:ln w="28575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>
              <a:off x="7215191" y="2963953"/>
              <a:ext cx="1" cy="300037"/>
            </a:xfrm>
            <a:prstGeom prst="line">
              <a:avLst/>
            </a:prstGeom>
            <a:ln w="28575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>
              <a:off x="5758809" y="2978236"/>
              <a:ext cx="1" cy="30003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>
              <a:off x="7700975" y="2933700"/>
              <a:ext cx="19984" cy="36362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5758809" y="3283036"/>
              <a:ext cx="1952625" cy="476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Oval 48"/>
            <p:cNvSpPr/>
            <p:nvPr/>
          </p:nvSpPr>
          <p:spPr>
            <a:xfrm>
              <a:off x="6181721" y="3240881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/>
            <p:cNvSpPr/>
            <p:nvPr/>
          </p:nvSpPr>
          <p:spPr>
            <a:xfrm>
              <a:off x="6638928" y="3240881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/>
            <p:cNvSpPr/>
            <p:nvPr/>
          </p:nvSpPr>
          <p:spPr>
            <a:xfrm>
              <a:off x="7177092" y="3240881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/>
            <p:cNvSpPr/>
            <p:nvPr/>
          </p:nvSpPr>
          <p:spPr>
            <a:xfrm>
              <a:off x="7677156" y="3252790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/>
            <p:cNvSpPr/>
            <p:nvPr/>
          </p:nvSpPr>
          <p:spPr>
            <a:xfrm>
              <a:off x="5715000" y="3236121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/>
            <p:cNvSpPr/>
            <p:nvPr/>
          </p:nvSpPr>
          <p:spPr>
            <a:xfrm>
              <a:off x="7662875" y="2895600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/>
            <p:cNvSpPr/>
            <p:nvPr/>
          </p:nvSpPr>
          <p:spPr>
            <a:xfrm>
              <a:off x="5715000" y="2933700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/>
            <p:cNvSpPr/>
            <p:nvPr/>
          </p:nvSpPr>
          <p:spPr>
            <a:xfrm>
              <a:off x="6176968" y="2931319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399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/>
            <p:cNvSpPr/>
            <p:nvPr/>
          </p:nvSpPr>
          <p:spPr>
            <a:xfrm>
              <a:off x="6634175" y="2917030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399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/>
            <p:cNvSpPr/>
            <p:nvPr/>
          </p:nvSpPr>
          <p:spPr>
            <a:xfrm>
              <a:off x="7172339" y="2912267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399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4" name="Group 203"/>
          <p:cNvGrpSpPr/>
          <p:nvPr/>
        </p:nvGrpSpPr>
        <p:grpSpPr>
          <a:xfrm>
            <a:off x="4572000" y="3613659"/>
            <a:ext cx="2038356" cy="924510"/>
            <a:chOff x="4572000" y="3438988"/>
            <a:chExt cx="2038356" cy="924510"/>
          </a:xfrm>
        </p:grpSpPr>
        <p:cxnSp>
          <p:nvCxnSpPr>
            <p:cNvPr id="99" name="Straight Connector 98"/>
            <p:cNvCxnSpPr/>
            <p:nvPr/>
          </p:nvCxnSpPr>
          <p:spPr>
            <a:xfrm flipV="1">
              <a:off x="5791200" y="3622341"/>
              <a:ext cx="769350" cy="35344"/>
            </a:xfrm>
            <a:prstGeom prst="line">
              <a:avLst/>
            </a:prstGeom>
            <a:ln w="28575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/>
            <p:nvPr/>
          </p:nvCxnSpPr>
          <p:spPr>
            <a:xfrm flipH="1">
              <a:off x="5529717" y="3648160"/>
              <a:ext cx="268627" cy="331724"/>
            </a:xfrm>
            <a:prstGeom prst="line">
              <a:avLst/>
            </a:prstGeom>
            <a:ln w="28575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>
            <a:xfrm flipH="1">
              <a:off x="5324930" y="3474329"/>
              <a:ext cx="244814" cy="181705"/>
            </a:xfrm>
            <a:prstGeom prst="line">
              <a:avLst/>
            </a:prstGeom>
            <a:ln w="28575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>
              <a:off x="5562600" y="3476710"/>
              <a:ext cx="240506" cy="180975"/>
            </a:xfrm>
            <a:prstGeom prst="line">
              <a:avLst/>
            </a:prstGeom>
            <a:ln w="28575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flipV="1">
              <a:off x="4611056" y="3650561"/>
              <a:ext cx="699870" cy="14288"/>
            </a:xfrm>
            <a:prstGeom prst="line">
              <a:avLst/>
            </a:prstGeom>
            <a:ln w="28575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>
              <a:off x="4986791" y="3658415"/>
              <a:ext cx="81006" cy="296950"/>
            </a:xfrm>
            <a:prstGeom prst="line">
              <a:avLst/>
            </a:prstGeom>
            <a:ln w="28575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>
              <a:off x="5329691" y="3653653"/>
              <a:ext cx="202446" cy="297300"/>
            </a:xfrm>
            <a:prstGeom prst="line">
              <a:avLst/>
            </a:prstGeom>
            <a:ln w="28575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flipH="1">
              <a:off x="6072192" y="3636984"/>
              <a:ext cx="81412" cy="318381"/>
            </a:xfrm>
            <a:prstGeom prst="line">
              <a:avLst/>
            </a:prstGeom>
            <a:ln w="28575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>
              <a:off x="4615809" y="3669611"/>
              <a:ext cx="1" cy="30003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>
              <a:off x="6557975" y="3625075"/>
              <a:ext cx="19984" cy="36362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>
              <a:off x="4615809" y="3974411"/>
              <a:ext cx="1952625" cy="476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Oval 70"/>
            <p:cNvSpPr/>
            <p:nvPr/>
          </p:nvSpPr>
          <p:spPr>
            <a:xfrm>
              <a:off x="5038721" y="3932256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/>
            <p:cNvSpPr/>
            <p:nvPr/>
          </p:nvSpPr>
          <p:spPr>
            <a:xfrm>
              <a:off x="5495928" y="3932256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/>
            <p:cNvSpPr/>
            <p:nvPr/>
          </p:nvSpPr>
          <p:spPr>
            <a:xfrm>
              <a:off x="6034092" y="3932256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/>
            <p:cNvSpPr/>
            <p:nvPr/>
          </p:nvSpPr>
          <p:spPr>
            <a:xfrm>
              <a:off x="6534156" y="3944165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/>
            <p:cNvSpPr/>
            <p:nvPr/>
          </p:nvSpPr>
          <p:spPr>
            <a:xfrm>
              <a:off x="4572000" y="3927496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/>
            <p:cNvSpPr/>
            <p:nvPr/>
          </p:nvSpPr>
          <p:spPr>
            <a:xfrm>
              <a:off x="6519875" y="3586975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/>
            <p:cNvSpPr/>
            <p:nvPr/>
          </p:nvSpPr>
          <p:spPr>
            <a:xfrm>
              <a:off x="4572000" y="3625075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/>
            <p:cNvSpPr/>
            <p:nvPr/>
          </p:nvSpPr>
          <p:spPr>
            <a:xfrm>
              <a:off x="4948007" y="3621281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399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/>
            <p:cNvSpPr/>
            <p:nvPr/>
          </p:nvSpPr>
          <p:spPr>
            <a:xfrm>
              <a:off x="5524216" y="3438988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399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/>
            <p:cNvSpPr/>
            <p:nvPr/>
          </p:nvSpPr>
          <p:spPr>
            <a:xfrm>
              <a:off x="6115044" y="3595841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399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/>
            <p:cNvSpPr/>
            <p:nvPr/>
          </p:nvSpPr>
          <p:spPr>
            <a:xfrm>
              <a:off x="5755515" y="3612048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399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/>
            <p:cNvSpPr/>
            <p:nvPr/>
          </p:nvSpPr>
          <p:spPr>
            <a:xfrm>
              <a:off x="5290232" y="3617228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399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5138740" y="3994166"/>
              <a:ext cx="8411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 panose="020F0502020204030204" pitchFamily="34" charset="0"/>
                </a:rPr>
                <a:t>Wedge</a:t>
              </a:r>
            </a:p>
          </p:txBody>
        </p:sp>
      </p:grpSp>
      <p:grpSp>
        <p:nvGrpSpPr>
          <p:cNvPr id="205" name="Group 204"/>
          <p:cNvGrpSpPr/>
          <p:nvPr/>
        </p:nvGrpSpPr>
        <p:grpSpPr>
          <a:xfrm>
            <a:off x="6812303" y="3598031"/>
            <a:ext cx="2038356" cy="973969"/>
            <a:chOff x="6812303" y="3505200"/>
            <a:chExt cx="2038356" cy="973969"/>
          </a:xfrm>
        </p:grpSpPr>
        <p:cxnSp>
          <p:nvCxnSpPr>
            <p:cNvPr id="201" name="Straight Connector 200"/>
            <p:cNvCxnSpPr/>
            <p:nvPr/>
          </p:nvCxnSpPr>
          <p:spPr>
            <a:xfrm>
              <a:off x="6848273" y="3566405"/>
              <a:ext cx="5946" cy="32602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>
              <a:off x="8310109" y="3895725"/>
              <a:ext cx="498628" cy="16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/>
            <p:cNvCxnSpPr/>
            <p:nvPr/>
          </p:nvCxnSpPr>
          <p:spPr>
            <a:xfrm>
              <a:off x="6856112" y="3892636"/>
              <a:ext cx="472922" cy="308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>
              <a:off x="7309981" y="3887162"/>
              <a:ext cx="504834" cy="22529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/>
            <p:nvPr/>
          </p:nvCxnSpPr>
          <p:spPr>
            <a:xfrm flipV="1">
              <a:off x="7814815" y="3883820"/>
              <a:ext cx="504819" cy="22625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flipV="1">
              <a:off x="6851359" y="3549736"/>
              <a:ext cx="1953559" cy="33338"/>
            </a:xfrm>
            <a:prstGeom prst="line">
              <a:avLst/>
            </a:prstGeom>
            <a:ln w="28575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flipH="1">
              <a:off x="7317134" y="3569532"/>
              <a:ext cx="492919" cy="316706"/>
            </a:xfrm>
            <a:prstGeom prst="line">
              <a:avLst/>
            </a:prstGeom>
            <a:ln w="28575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>
              <a:off x="7810053" y="3571913"/>
              <a:ext cx="504825" cy="321469"/>
            </a:xfrm>
            <a:prstGeom prst="line">
              <a:avLst/>
            </a:prstGeom>
            <a:ln w="28575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>
              <a:off x="8798278" y="3543300"/>
              <a:ext cx="19984" cy="36362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Oval 87"/>
            <p:cNvSpPr/>
            <p:nvPr/>
          </p:nvSpPr>
          <p:spPr>
            <a:xfrm>
              <a:off x="7279024" y="3850481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/>
            <p:cNvSpPr/>
            <p:nvPr/>
          </p:nvSpPr>
          <p:spPr>
            <a:xfrm>
              <a:off x="7775752" y="4071737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/>
            <p:cNvSpPr/>
            <p:nvPr/>
          </p:nvSpPr>
          <p:spPr>
            <a:xfrm>
              <a:off x="8274395" y="3850481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/>
            <p:cNvSpPr/>
            <p:nvPr/>
          </p:nvSpPr>
          <p:spPr>
            <a:xfrm>
              <a:off x="8774459" y="3862390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/>
            <p:cNvSpPr/>
            <p:nvPr/>
          </p:nvSpPr>
          <p:spPr>
            <a:xfrm>
              <a:off x="6812303" y="3845721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/>
            <p:cNvSpPr/>
            <p:nvPr/>
          </p:nvSpPr>
          <p:spPr>
            <a:xfrm>
              <a:off x="8760178" y="3505200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/>
            <p:cNvSpPr/>
            <p:nvPr/>
          </p:nvSpPr>
          <p:spPr>
            <a:xfrm>
              <a:off x="6812303" y="3543300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/>
            <p:cNvSpPr/>
            <p:nvPr/>
          </p:nvSpPr>
          <p:spPr>
            <a:xfrm>
              <a:off x="7771951" y="3528305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399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7506376" y="4109837"/>
              <a:ext cx="6063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 panose="020F0502020204030204" pitchFamily="34" charset="0"/>
                </a:rPr>
                <a:t>Tuck</a:t>
              </a:r>
            </a:p>
          </p:txBody>
        </p:sp>
      </p:grpSp>
      <p:grpSp>
        <p:nvGrpSpPr>
          <p:cNvPr id="200" name="Group 199"/>
          <p:cNvGrpSpPr/>
          <p:nvPr/>
        </p:nvGrpSpPr>
        <p:grpSpPr>
          <a:xfrm>
            <a:off x="4739137" y="4649132"/>
            <a:ext cx="1661663" cy="1065868"/>
            <a:chOff x="5470460" y="4103621"/>
            <a:chExt cx="1085121" cy="696047"/>
          </a:xfrm>
        </p:grpSpPr>
        <p:pic>
          <p:nvPicPr>
            <p:cNvPr id="138" name="Picture 137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841" t="61409" r="39073" b="6080"/>
            <a:stretch/>
          </p:blipFill>
          <p:spPr>
            <a:xfrm>
              <a:off x="5470460" y="4103621"/>
              <a:ext cx="1082740" cy="696047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</p:pic>
        <p:cxnSp>
          <p:nvCxnSpPr>
            <p:cNvPr id="142" name="Straight Connector 141"/>
            <p:cNvCxnSpPr/>
            <p:nvPr/>
          </p:nvCxnSpPr>
          <p:spPr>
            <a:xfrm flipV="1">
              <a:off x="5715000" y="4402931"/>
              <a:ext cx="83344" cy="5788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/>
            <p:cNvCxnSpPr/>
            <p:nvPr/>
          </p:nvCxnSpPr>
          <p:spPr>
            <a:xfrm flipV="1">
              <a:off x="5793581" y="4345781"/>
              <a:ext cx="88107" cy="6026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flipV="1">
              <a:off x="5881688" y="4287901"/>
              <a:ext cx="83344" cy="5788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/>
            <p:cNvCxnSpPr/>
            <p:nvPr/>
          </p:nvCxnSpPr>
          <p:spPr>
            <a:xfrm flipV="1">
              <a:off x="5962650" y="4229100"/>
              <a:ext cx="33338" cy="5788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/>
            <p:cNvCxnSpPr/>
            <p:nvPr/>
          </p:nvCxnSpPr>
          <p:spPr>
            <a:xfrm flipV="1">
              <a:off x="5993607" y="4231481"/>
              <a:ext cx="76199" cy="73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/>
            <p:cNvCxnSpPr/>
            <p:nvPr/>
          </p:nvCxnSpPr>
          <p:spPr>
            <a:xfrm flipV="1">
              <a:off x="6067425" y="4181475"/>
              <a:ext cx="285750" cy="50736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/>
            <p:cNvCxnSpPr/>
            <p:nvPr/>
          </p:nvCxnSpPr>
          <p:spPr>
            <a:xfrm flipV="1">
              <a:off x="5769769" y="4474369"/>
              <a:ext cx="92869" cy="6026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/>
            <p:cNvCxnSpPr/>
            <p:nvPr/>
          </p:nvCxnSpPr>
          <p:spPr>
            <a:xfrm flipV="1">
              <a:off x="6353175" y="4157663"/>
              <a:ext cx="180975" cy="1978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/>
            <p:cNvCxnSpPr/>
            <p:nvPr/>
          </p:nvCxnSpPr>
          <p:spPr>
            <a:xfrm flipV="1">
              <a:off x="5860257" y="4417219"/>
              <a:ext cx="92868" cy="5788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/>
            <p:cNvCxnSpPr/>
            <p:nvPr/>
          </p:nvCxnSpPr>
          <p:spPr>
            <a:xfrm flipV="1">
              <a:off x="5950744" y="4341019"/>
              <a:ext cx="102394" cy="7693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/>
            <p:cNvCxnSpPr/>
            <p:nvPr/>
          </p:nvCxnSpPr>
          <p:spPr>
            <a:xfrm flipV="1">
              <a:off x="6050756" y="4282217"/>
              <a:ext cx="318647" cy="61184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flipV="1">
              <a:off x="6365081" y="4257675"/>
              <a:ext cx="190500" cy="24543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3" name="Group 202"/>
          <p:cNvGrpSpPr/>
          <p:nvPr/>
        </p:nvGrpSpPr>
        <p:grpSpPr>
          <a:xfrm rot="10800000">
            <a:off x="7050873" y="4571481"/>
            <a:ext cx="1559727" cy="1448318"/>
            <a:chOff x="4953000" y="5160131"/>
            <a:chExt cx="1559727" cy="1448318"/>
          </a:xfrm>
        </p:grpSpPr>
        <p:pic>
          <p:nvPicPr>
            <p:cNvPr id="139" name="Picture 138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94" t="7225" r="47020" b="45815"/>
            <a:stretch/>
          </p:blipFill>
          <p:spPr>
            <a:xfrm>
              <a:off x="4953000" y="5160131"/>
              <a:ext cx="1559727" cy="1448318"/>
            </a:xfrm>
            <a:prstGeom prst="rect">
              <a:avLst/>
            </a:prstGeom>
            <a:ln w="19050">
              <a:solidFill>
                <a:schemeClr val="tx1"/>
              </a:solidFill>
            </a:ln>
          </p:spPr>
        </p:pic>
        <p:cxnSp>
          <p:nvCxnSpPr>
            <p:cNvPr id="168" name="Straight Connector 167"/>
            <p:cNvCxnSpPr/>
            <p:nvPr/>
          </p:nvCxnSpPr>
          <p:spPr>
            <a:xfrm>
              <a:off x="5489521" y="5429194"/>
              <a:ext cx="130556" cy="39386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/>
            <p:cNvCxnSpPr/>
            <p:nvPr/>
          </p:nvCxnSpPr>
          <p:spPr>
            <a:xfrm>
              <a:off x="5614856" y="5467491"/>
              <a:ext cx="113149" cy="63756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/>
            <p:cNvCxnSpPr/>
            <p:nvPr/>
          </p:nvCxnSpPr>
          <p:spPr>
            <a:xfrm>
              <a:off x="5722784" y="5530158"/>
              <a:ext cx="102704" cy="74201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/>
            <p:cNvCxnSpPr/>
            <p:nvPr/>
          </p:nvCxnSpPr>
          <p:spPr>
            <a:xfrm>
              <a:off x="5820267" y="5606751"/>
              <a:ext cx="95742" cy="74203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>
              <a:off x="5907305" y="5676383"/>
              <a:ext cx="92260" cy="4286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>
              <a:off x="5994345" y="5714681"/>
              <a:ext cx="22628" cy="88127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/>
            <p:cNvCxnSpPr/>
            <p:nvPr/>
          </p:nvCxnSpPr>
          <p:spPr>
            <a:xfrm>
              <a:off x="5451225" y="5551047"/>
              <a:ext cx="120111" cy="35905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/>
            <p:cNvCxnSpPr/>
            <p:nvPr/>
          </p:nvCxnSpPr>
          <p:spPr>
            <a:xfrm>
              <a:off x="5566116" y="5582382"/>
              <a:ext cx="109666" cy="53313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>
              <a:off x="5667080" y="5634605"/>
              <a:ext cx="113149" cy="77682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>
              <a:off x="5768044" y="5707717"/>
              <a:ext cx="116630" cy="102053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>
              <a:off x="5879453" y="5808682"/>
              <a:ext cx="60926" cy="140349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>
              <a:off x="5931676" y="5940979"/>
              <a:ext cx="50481" cy="136869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>
              <a:off x="6016973" y="5799325"/>
              <a:ext cx="104445" cy="240227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/>
            <p:cNvCxnSpPr/>
            <p:nvPr/>
          </p:nvCxnSpPr>
          <p:spPr>
            <a:xfrm>
              <a:off x="6112716" y="6028018"/>
              <a:ext cx="50481" cy="133387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Straight Connector 196"/>
            <p:cNvCxnSpPr/>
            <p:nvPr/>
          </p:nvCxnSpPr>
          <p:spPr>
            <a:xfrm>
              <a:off x="5976936" y="6066314"/>
              <a:ext cx="46999" cy="136869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8" name="Down Arrow 207"/>
          <p:cNvSpPr/>
          <p:nvPr/>
        </p:nvSpPr>
        <p:spPr>
          <a:xfrm rot="1579228">
            <a:off x="7436279" y="1905351"/>
            <a:ext cx="86097" cy="36146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" name="Down Arrow 208"/>
          <p:cNvSpPr/>
          <p:nvPr/>
        </p:nvSpPr>
        <p:spPr>
          <a:xfrm rot="2170867">
            <a:off x="6457140" y="3340409"/>
            <a:ext cx="86097" cy="25767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" name="Down Arrow 209"/>
          <p:cNvSpPr/>
          <p:nvPr/>
        </p:nvSpPr>
        <p:spPr>
          <a:xfrm rot="19227199">
            <a:off x="6817319" y="3327543"/>
            <a:ext cx="86097" cy="26272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" name="Down Arrow 210"/>
          <p:cNvSpPr/>
          <p:nvPr/>
        </p:nvSpPr>
        <p:spPr>
          <a:xfrm rot="2170867">
            <a:off x="7056575" y="2515168"/>
            <a:ext cx="86097" cy="25767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781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Dendritic paving processes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Overall, very similar to conventional paving</a:t>
            </a:r>
          </a:p>
          <a:p>
            <a:r>
              <a:rPr lang="en-US" dirty="0" smtClean="0"/>
              <a:t>Differences are in wedge, tuck and seam operators</a:t>
            </a:r>
          </a:p>
          <a:p>
            <a:pPr lvl="1"/>
            <a:r>
              <a:rPr lang="en-US" dirty="0" smtClean="0"/>
              <a:t>Dendritic variants are used instead</a:t>
            </a:r>
          </a:p>
          <a:p>
            <a:r>
              <a:rPr lang="en-US" dirty="0" smtClean="0"/>
              <a:t>Dendritic wedge and tuck only add/remove one edge</a:t>
            </a:r>
          </a:p>
          <a:p>
            <a:r>
              <a:rPr lang="en-US" dirty="0" smtClean="0"/>
              <a:t>Dendritic seaming is simpler</a:t>
            </a:r>
          </a:p>
          <a:p>
            <a:r>
              <a:rPr lang="en-US" dirty="0" smtClean="0"/>
              <a:t>All maintain tangential and normal orientation of source boundary</a:t>
            </a:r>
          </a:p>
          <a:p>
            <a:pPr lvl="1"/>
            <a:r>
              <a:rPr lang="en-US" dirty="0" smtClean="0"/>
              <a:t>Potentially useful for paving with prescribed anisotropic element size</a:t>
            </a:r>
          </a:p>
        </p:txBody>
      </p:sp>
    </p:spTree>
    <p:extLst>
      <p:ext uri="{BB962C8B-B14F-4D97-AF65-F5344CB8AC3E}">
        <p14:creationId xmlns:p14="http://schemas.microsoft.com/office/powerpoint/2010/main" val="1482870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Dendritic tuck and wedge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5257800" cy="4648200"/>
          </a:xfrm>
        </p:spPr>
        <p:txBody>
          <a:bodyPr/>
          <a:lstStyle/>
          <a:p>
            <a:r>
              <a:rPr lang="en-US" sz="2400" dirty="0" smtClean="0"/>
              <a:t>Dendritic tuck</a:t>
            </a:r>
          </a:p>
          <a:p>
            <a:pPr lvl="1"/>
            <a:r>
              <a:rPr lang="en-US" sz="2000" dirty="0" smtClean="0"/>
              <a:t>Merge two cells and “front edges”</a:t>
            </a:r>
          </a:p>
          <a:p>
            <a:pPr lvl="1"/>
            <a:r>
              <a:rPr lang="en-US" sz="2000" dirty="0"/>
              <a:t>A</a:t>
            </a:r>
            <a:r>
              <a:rPr lang="en-US" sz="2000" dirty="0" smtClean="0"/>
              <a:t>dd a dendrite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 smtClean="0"/>
              <a:t>Dendritic wedge</a:t>
            </a:r>
          </a:p>
          <a:p>
            <a:pPr lvl="1"/>
            <a:r>
              <a:rPr lang="en-US" sz="2000" dirty="0" smtClean="0"/>
              <a:t>Split a “front edge”</a:t>
            </a:r>
          </a:p>
          <a:p>
            <a:pPr lvl="1"/>
            <a:r>
              <a:rPr lang="en-US" sz="2000" dirty="0"/>
              <a:t>A</a:t>
            </a:r>
            <a:r>
              <a:rPr lang="en-US" sz="2000" dirty="0" smtClean="0"/>
              <a:t>dd a dendrite</a:t>
            </a:r>
            <a:endParaRPr lang="en-US" sz="2000" dirty="0"/>
          </a:p>
          <a:p>
            <a:endParaRPr lang="en-US" sz="2400" dirty="0" smtClean="0"/>
          </a:p>
          <a:p>
            <a:r>
              <a:rPr lang="en-US" sz="2400" dirty="0" smtClean="0"/>
              <a:t>Normal/tangential orientation preserved</a:t>
            </a:r>
          </a:p>
          <a:p>
            <a:endParaRPr lang="en-US" sz="2400" dirty="0" smtClean="0"/>
          </a:p>
          <a:p>
            <a:r>
              <a:rPr lang="en-US" sz="2400" dirty="0" smtClean="0"/>
              <a:t>Simple!</a:t>
            </a:r>
            <a:endParaRPr lang="en-US" sz="2400" dirty="0"/>
          </a:p>
        </p:txBody>
      </p:sp>
      <p:grpSp>
        <p:nvGrpSpPr>
          <p:cNvPr id="4" name="Group 3"/>
          <p:cNvGrpSpPr/>
          <p:nvPr/>
        </p:nvGrpSpPr>
        <p:grpSpPr>
          <a:xfrm>
            <a:off x="5739635" y="838200"/>
            <a:ext cx="3023365" cy="642820"/>
            <a:chOff x="5715000" y="2895600"/>
            <a:chExt cx="2038356" cy="433390"/>
          </a:xfrm>
        </p:grpSpPr>
        <p:cxnSp>
          <p:nvCxnSpPr>
            <p:cNvPr id="5" name="Straight Connector 4"/>
            <p:cNvCxnSpPr/>
            <p:nvPr/>
          </p:nvCxnSpPr>
          <p:spPr>
            <a:xfrm flipV="1">
              <a:off x="5754056" y="2940136"/>
              <a:ext cx="1953559" cy="33338"/>
            </a:xfrm>
            <a:prstGeom prst="line">
              <a:avLst/>
            </a:prstGeom>
            <a:ln w="28575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6210796" y="2963953"/>
              <a:ext cx="1" cy="300037"/>
            </a:xfrm>
            <a:prstGeom prst="line">
              <a:avLst/>
            </a:prstGeom>
            <a:ln w="28575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6675136" y="2959541"/>
              <a:ext cx="1" cy="300037"/>
            </a:xfrm>
            <a:prstGeom prst="line">
              <a:avLst/>
            </a:prstGeom>
            <a:ln w="28575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215191" y="2963953"/>
              <a:ext cx="1" cy="300037"/>
            </a:xfrm>
            <a:prstGeom prst="line">
              <a:avLst/>
            </a:prstGeom>
            <a:ln w="28575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5758809" y="2978236"/>
              <a:ext cx="1" cy="30003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7700975" y="2933700"/>
              <a:ext cx="19984" cy="36362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5758809" y="3283036"/>
              <a:ext cx="1952625" cy="476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al 11"/>
            <p:cNvSpPr/>
            <p:nvPr/>
          </p:nvSpPr>
          <p:spPr>
            <a:xfrm>
              <a:off x="6181721" y="3240881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6638928" y="3240881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7177092" y="3240881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7677156" y="3252790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5715000" y="3236121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7662875" y="2895600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5715000" y="2933700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6176968" y="2931319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399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6634175" y="2917030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399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7172339" y="2912267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399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3" name="Group 142"/>
          <p:cNvGrpSpPr/>
          <p:nvPr/>
        </p:nvGrpSpPr>
        <p:grpSpPr>
          <a:xfrm>
            <a:off x="5739635" y="1676400"/>
            <a:ext cx="3023365" cy="642820"/>
            <a:chOff x="5739635" y="1828800"/>
            <a:chExt cx="3023365" cy="642820"/>
          </a:xfrm>
        </p:grpSpPr>
        <p:cxnSp>
          <p:nvCxnSpPr>
            <p:cNvPr id="140" name="Straight Connector 139"/>
            <p:cNvCxnSpPr/>
            <p:nvPr/>
          </p:nvCxnSpPr>
          <p:spPr>
            <a:xfrm flipV="1">
              <a:off x="6734175" y="1900238"/>
              <a:ext cx="923925" cy="1905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/>
            <p:cNvCxnSpPr/>
            <p:nvPr/>
          </p:nvCxnSpPr>
          <p:spPr>
            <a:xfrm flipV="1">
              <a:off x="7655719" y="1894857"/>
              <a:ext cx="1039436" cy="7762"/>
            </a:xfrm>
            <a:prstGeom prst="line">
              <a:avLst/>
            </a:prstGeom>
            <a:ln w="28575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V="1">
              <a:off x="5797564" y="1924050"/>
              <a:ext cx="941374" cy="20255"/>
            </a:xfrm>
            <a:prstGeom prst="line">
              <a:avLst/>
            </a:prstGeom>
            <a:ln w="28575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H="1">
              <a:off x="6475019" y="1924120"/>
              <a:ext cx="267692" cy="451089"/>
            </a:xfrm>
            <a:prstGeom prst="line">
              <a:avLst/>
            </a:prstGeom>
            <a:ln w="28575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7653957" y="1902929"/>
              <a:ext cx="310818" cy="472280"/>
            </a:xfrm>
            <a:prstGeom prst="line">
              <a:avLst/>
            </a:prstGeom>
            <a:ln w="28575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5804614" y="1951369"/>
              <a:ext cx="1" cy="44502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8685307" y="1885311"/>
              <a:ext cx="29641" cy="53933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5804614" y="2403459"/>
              <a:ext cx="2896206" cy="706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Oval 29"/>
            <p:cNvSpPr/>
            <p:nvPr/>
          </p:nvSpPr>
          <p:spPr>
            <a:xfrm>
              <a:off x="6431893" y="2340933"/>
              <a:ext cx="113023" cy="11302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7110039" y="2340933"/>
              <a:ext cx="113023" cy="11302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/>
            <p:cNvSpPr/>
            <p:nvPr/>
          </p:nvSpPr>
          <p:spPr>
            <a:xfrm>
              <a:off x="7908264" y="2340933"/>
              <a:ext cx="113023" cy="11302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8649977" y="2358597"/>
              <a:ext cx="113023" cy="11302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739635" y="2333873"/>
              <a:ext cx="113023" cy="11302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8628795" y="1828800"/>
              <a:ext cx="113023" cy="11302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/>
            <p:cNvSpPr/>
            <p:nvPr/>
          </p:nvSpPr>
          <p:spPr>
            <a:xfrm>
              <a:off x="5739635" y="1885311"/>
              <a:ext cx="113023" cy="11302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/>
            <p:cNvSpPr/>
            <p:nvPr/>
          </p:nvSpPr>
          <p:spPr>
            <a:xfrm>
              <a:off x="6679506" y="1863070"/>
              <a:ext cx="113023" cy="11302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399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/>
            <p:cNvSpPr/>
            <p:nvPr/>
          </p:nvSpPr>
          <p:spPr>
            <a:xfrm>
              <a:off x="7597639" y="1845449"/>
              <a:ext cx="113023" cy="11302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399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5735816" y="2471947"/>
            <a:ext cx="3023365" cy="642820"/>
            <a:chOff x="6396981" y="2624347"/>
            <a:chExt cx="2038356" cy="433390"/>
          </a:xfrm>
        </p:grpSpPr>
        <p:cxnSp>
          <p:nvCxnSpPr>
            <p:cNvPr id="60" name="Straight Connector 59"/>
            <p:cNvCxnSpPr/>
            <p:nvPr/>
          </p:nvCxnSpPr>
          <p:spPr>
            <a:xfrm>
              <a:off x="6900863" y="3009900"/>
              <a:ext cx="995362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>
              <a:off x="7891463" y="3009900"/>
              <a:ext cx="501952" cy="664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flipV="1">
              <a:off x="6436037" y="2668883"/>
              <a:ext cx="1953559" cy="33338"/>
            </a:xfrm>
            <a:prstGeom prst="line">
              <a:avLst/>
            </a:prstGeom>
            <a:ln w="28575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flipH="1">
              <a:off x="6892778" y="2688612"/>
              <a:ext cx="180478" cy="304125"/>
            </a:xfrm>
            <a:prstGeom prst="line">
              <a:avLst/>
            </a:prstGeom>
            <a:ln w="28575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7687619" y="2674325"/>
              <a:ext cx="209554" cy="318412"/>
            </a:xfrm>
            <a:prstGeom prst="line">
              <a:avLst/>
            </a:prstGeom>
            <a:ln w="28575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6440790" y="2706983"/>
              <a:ext cx="1" cy="30003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>
              <a:off x="8382956" y="2662447"/>
              <a:ext cx="19984" cy="36362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>
              <a:off x="6440790" y="3011783"/>
              <a:ext cx="462454" cy="49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Oval 47"/>
            <p:cNvSpPr/>
            <p:nvPr/>
          </p:nvSpPr>
          <p:spPr>
            <a:xfrm>
              <a:off x="6863702" y="2969628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/>
            <p:cNvSpPr/>
            <p:nvPr/>
          </p:nvSpPr>
          <p:spPr>
            <a:xfrm>
              <a:off x="7320909" y="2969628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/>
            <p:cNvSpPr/>
            <p:nvPr/>
          </p:nvSpPr>
          <p:spPr>
            <a:xfrm>
              <a:off x="7859073" y="2969628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/>
            <p:cNvSpPr/>
            <p:nvPr/>
          </p:nvSpPr>
          <p:spPr>
            <a:xfrm>
              <a:off x="8359137" y="2981537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/>
            <p:cNvSpPr/>
            <p:nvPr/>
          </p:nvSpPr>
          <p:spPr>
            <a:xfrm>
              <a:off x="6396981" y="2964868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/>
            <p:cNvSpPr/>
            <p:nvPr/>
          </p:nvSpPr>
          <p:spPr>
            <a:xfrm>
              <a:off x="8344856" y="2624347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/>
            <p:cNvSpPr/>
            <p:nvPr/>
          </p:nvSpPr>
          <p:spPr>
            <a:xfrm>
              <a:off x="6396981" y="2662447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/>
            <p:cNvSpPr/>
            <p:nvPr/>
          </p:nvSpPr>
          <p:spPr>
            <a:xfrm>
              <a:off x="7030643" y="2647452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399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/>
            <p:cNvSpPr/>
            <p:nvPr/>
          </p:nvSpPr>
          <p:spPr>
            <a:xfrm>
              <a:off x="7649649" y="2635572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399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5715832" y="3772139"/>
            <a:ext cx="3023365" cy="642820"/>
            <a:chOff x="5715000" y="2895600"/>
            <a:chExt cx="2038356" cy="433390"/>
          </a:xfrm>
        </p:grpSpPr>
        <p:cxnSp>
          <p:nvCxnSpPr>
            <p:cNvPr id="66" name="Straight Connector 65"/>
            <p:cNvCxnSpPr/>
            <p:nvPr/>
          </p:nvCxnSpPr>
          <p:spPr>
            <a:xfrm flipV="1">
              <a:off x="5754056" y="2940136"/>
              <a:ext cx="1953559" cy="33338"/>
            </a:xfrm>
            <a:prstGeom prst="line">
              <a:avLst/>
            </a:prstGeom>
            <a:ln w="28575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>
              <a:off x="6210796" y="2963953"/>
              <a:ext cx="1" cy="300037"/>
            </a:xfrm>
            <a:prstGeom prst="line">
              <a:avLst/>
            </a:prstGeom>
            <a:ln w="28575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>
              <a:off x="6675136" y="2959541"/>
              <a:ext cx="1" cy="300037"/>
            </a:xfrm>
            <a:prstGeom prst="line">
              <a:avLst/>
            </a:prstGeom>
            <a:ln w="28575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>
              <a:off x="7215191" y="2963953"/>
              <a:ext cx="1" cy="300037"/>
            </a:xfrm>
            <a:prstGeom prst="line">
              <a:avLst/>
            </a:prstGeom>
            <a:ln w="28575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>
              <a:off x="5758809" y="2978236"/>
              <a:ext cx="1" cy="30003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>
              <a:off x="7700975" y="2933700"/>
              <a:ext cx="19984" cy="36362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>
              <a:off x="5758809" y="3283036"/>
              <a:ext cx="1952625" cy="476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Oval 72"/>
            <p:cNvSpPr/>
            <p:nvPr/>
          </p:nvSpPr>
          <p:spPr>
            <a:xfrm>
              <a:off x="6181721" y="3240881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/>
            <p:cNvSpPr/>
            <p:nvPr/>
          </p:nvSpPr>
          <p:spPr>
            <a:xfrm>
              <a:off x="6638928" y="3240881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/>
            <p:cNvSpPr/>
            <p:nvPr/>
          </p:nvSpPr>
          <p:spPr>
            <a:xfrm>
              <a:off x="7177092" y="3240881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/>
            <p:cNvSpPr/>
            <p:nvPr/>
          </p:nvSpPr>
          <p:spPr>
            <a:xfrm>
              <a:off x="7677156" y="3252790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/>
            <p:cNvSpPr/>
            <p:nvPr/>
          </p:nvSpPr>
          <p:spPr>
            <a:xfrm>
              <a:off x="5715000" y="3236121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/>
            <p:cNvSpPr/>
            <p:nvPr/>
          </p:nvSpPr>
          <p:spPr>
            <a:xfrm>
              <a:off x="7662875" y="2895600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/>
            <p:cNvSpPr/>
            <p:nvPr/>
          </p:nvSpPr>
          <p:spPr>
            <a:xfrm>
              <a:off x="5715000" y="2933700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/>
            <p:cNvSpPr/>
            <p:nvPr/>
          </p:nvSpPr>
          <p:spPr>
            <a:xfrm>
              <a:off x="6176968" y="2931319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399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/>
            <p:cNvSpPr/>
            <p:nvPr/>
          </p:nvSpPr>
          <p:spPr>
            <a:xfrm>
              <a:off x="6634175" y="2917030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399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/>
            <p:cNvSpPr/>
            <p:nvPr/>
          </p:nvSpPr>
          <p:spPr>
            <a:xfrm>
              <a:off x="7172339" y="2912267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399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0" name="Group 149"/>
          <p:cNvGrpSpPr/>
          <p:nvPr/>
        </p:nvGrpSpPr>
        <p:grpSpPr>
          <a:xfrm>
            <a:off x="5715832" y="4614980"/>
            <a:ext cx="3023365" cy="642820"/>
            <a:chOff x="5715832" y="4386380"/>
            <a:chExt cx="3023365" cy="642820"/>
          </a:xfrm>
        </p:grpSpPr>
        <p:cxnSp>
          <p:nvCxnSpPr>
            <p:cNvPr id="147" name="Straight Connector 146"/>
            <p:cNvCxnSpPr/>
            <p:nvPr/>
          </p:nvCxnSpPr>
          <p:spPr>
            <a:xfrm flipV="1">
              <a:off x="6941344" y="4457700"/>
              <a:ext cx="1190625" cy="2143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flipV="1">
              <a:off x="8129588" y="4452437"/>
              <a:ext cx="541764" cy="7644"/>
            </a:xfrm>
            <a:prstGeom prst="line">
              <a:avLst/>
            </a:prstGeom>
            <a:ln w="28575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flipV="1">
              <a:off x="5773761" y="4476750"/>
              <a:ext cx="1165202" cy="25135"/>
            </a:xfrm>
            <a:prstGeom prst="line">
              <a:avLst/>
            </a:prstGeom>
            <a:ln w="28575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>
              <a:off x="6451215" y="4487764"/>
              <a:ext cx="1" cy="445026"/>
            </a:xfrm>
            <a:prstGeom prst="line">
              <a:avLst/>
            </a:prstGeom>
            <a:ln w="28575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>
              <a:off x="6937875" y="4477946"/>
              <a:ext cx="202067" cy="448299"/>
            </a:xfrm>
            <a:prstGeom prst="line">
              <a:avLst/>
            </a:prstGeom>
            <a:ln w="28575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flipH="1">
              <a:off x="7940972" y="4463818"/>
              <a:ext cx="187173" cy="468971"/>
            </a:xfrm>
            <a:prstGeom prst="line">
              <a:avLst/>
            </a:prstGeom>
            <a:ln w="28575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>
              <a:off x="5780811" y="4508949"/>
              <a:ext cx="1" cy="44502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>
              <a:off x="8661504" y="4442891"/>
              <a:ext cx="29641" cy="53933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>
              <a:off x="5780811" y="4961039"/>
              <a:ext cx="2896206" cy="706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Oval 90"/>
            <p:cNvSpPr/>
            <p:nvPr/>
          </p:nvSpPr>
          <p:spPr>
            <a:xfrm>
              <a:off x="6408090" y="4898513"/>
              <a:ext cx="113023" cy="11302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/>
            <p:cNvSpPr/>
            <p:nvPr/>
          </p:nvSpPr>
          <p:spPr>
            <a:xfrm>
              <a:off x="7086236" y="4898513"/>
              <a:ext cx="113023" cy="11302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/>
            <p:cNvSpPr/>
            <p:nvPr/>
          </p:nvSpPr>
          <p:spPr>
            <a:xfrm>
              <a:off x="7884461" y="4898513"/>
              <a:ext cx="113023" cy="11302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/>
            <p:cNvSpPr/>
            <p:nvPr/>
          </p:nvSpPr>
          <p:spPr>
            <a:xfrm>
              <a:off x="8626174" y="4916177"/>
              <a:ext cx="113023" cy="11302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/>
            <p:cNvSpPr/>
            <p:nvPr/>
          </p:nvSpPr>
          <p:spPr>
            <a:xfrm>
              <a:off x="5715832" y="4891453"/>
              <a:ext cx="113023" cy="11302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/>
            <p:cNvSpPr/>
            <p:nvPr/>
          </p:nvSpPr>
          <p:spPr>
            <a:xfrm>
              <a:off x="8604992" y="4386380"/>
              <a:ext cx="113023" cy="11302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/>
            <p:cNvSpPr/>
            <p:nvPr/>
          </p:nvSpPr>
          <p:spPr>
            <a:xfrm>
              <a:off x="5715832" y="4442891"/>
              <a:ext cx="113023" cy="11302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/>
            <p:cNvSpPr/>
            <p:nvPr/>
          </p:nvSpPr>
          <p:spPr>
            <a:xfrm>
              <a:off x="6401040" y="4439360"/>
              <a:ext cx="113023" cy="11302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399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/>
            <p:cNvSpPr/>
            <p:nvPr/>
          </p:nvSpPr>
          <p:spPr>
            <a:xfrm>
              <a:off x="6881364" y="4420650"/>
              <a:ext cx="113023" cy="11302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399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/>
            <p:cNvSpPr/>
            <p:nvPr/>
          </p:nvSpPr>
          <p:spPr>
            <a:xfrm>
              <a:off x="8071734" y="4403252"/>
              <a:ext cx="113023" cy="11302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399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/>
            <p:cNvSpPr/>
            <p:nvPr/>
          </p:nvSpPr>
          <p:spPr>
            <a:xfrm>
              <a:off x="7457074" y="4410054"/>
              <a:ext cx="113023" cy="11302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5718210" y="5453180"/>
            <a:ext cx="3023365" cy="642820"/>
            <a:chOff x="6379375" y="4995980"/>
            <a:chExt cx="2038356" cy="433390"/>
          </a:xfrm>
        </p:grpSpPr>
        <p:cxnSp>
          <p:nvCxnSpPr>
            <p:cNvPr id="125" name="Straight Connector 124"/>
            <p:cNvCxnSpPr/>
            <p:nvPr/>
          </p:nvCxnSpPr>
          <p:spPr>
            <a:xfrm flipV="1">
              <a:off x="7198519" y="5045869"/>
              <a:ext cx="809625" cy="14287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/>
            <p:cNvCxnSpPr/>
            <p:nvPr/>
          </p:nvCxnSpPr>
          <p:spPr>
            <a:xfrm flipV="1">
              <a:off x="8005763" y="5040516"/>
              <a:ext cx="366227" cy="7734"/>
            </a:xfrm>
            <a:prstGeom prst="line">
              <a:avLst/>
            </a:prstGeom>
            <a:ln w="28575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/>
            <p:nvPr/>
          </p:nvCxnSpPr>
          <p:spPr>
            <a:xfrm flipV="1">
              <a:off x="6418431" y="5060156"/>
              <a:ext cx="787232" cy="13698"/>
            </a:xfrm>
            <a:prstGeom prst="line">
              <a:avLst/>
            </a:prstGeom>
            <a:ln w="28575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/>
          </p:nvCxnSpPr>
          <p:spPr>
            <a:xfrm>
              <a:off x="6875171" y="5064333"/>
              <a:ext cx="1" cy="300037"/>
            </a:xfrm>
            <a:prstGeom prst="line">
              <a:avLst/>
            </a:prstGeom>
            <a:ln w="28575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>
            <a:xfrm>
              <a:off x="7203278" y="5057714"/>
              <a:ext cx="136234" cy="302244"/>
            </a:xfrm>
            <a:prstGeom prst="line">
              <a:avLst/>
            </a:prstGeom>
            <a:ln w="28575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>
            <a:xfrm flipH="1">
              <a:off x="7879567" y="5048189"/>
              <a:ext cx="126192" cy="316181"/>
            </a:xfrm>
            <a:prstGeom prst="line">
              <a:avLst/>
            </a:prstGeom>
            <a:ln w="28575">
              <a:solidFill>
                <a:srgbClr val="3399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>
              <a:off x="6423184" y="5078616"/>
              <a:ext cx="1" cy="30003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/>
            <p:nvPr/>
          </p:nvCxnSpPr>
          <p:spPr>
            <a:xfrm>
              <a:off x="8365350" y="5034080"/>
              <a:ext cx="19984" cy="36362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/>
          </p:nvCxnSpPr>
          <p:spPr>
            <a:xfrm>
              <a:off x="6423184" y="5383416"/>
              <a:ext cx="1952625" cy="476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" name="Oval 110"/>
            <p:cNvSpPr/>
            <p:nvPr/>
          </p:nvSpPr>
          <p:spPr>
            <a:xfrm>
              <a:off x="6846096" y="5341261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/>
            <p:cNvSpPr/>
            <p:nvPr/>
          </p:nvSpPr>
          <p:spPr>
            <a:xfrm>
              <a:off x="7303303" y="5341261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/>
            <p:cNvSpPr/>
            <p:nvPr/>
          </p:nvSpPr>
          <p:spPr>
            <a:xfrm>
              <a:off x="7841467" y="5341261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/>
            <p:cNvSpPr/>
            <p:nvPr/>
          </p:nvSpPr>
          <p:spPr>
            <a:xfrm>
              <a:off x="8341531" y="5353170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/>
            <p:cNvSpPr/>
            <p:nvPr/>
          </p:nvSpPr>
          <p:spPr>
            <a:xfrm>
              <a:off x="6379375" y="5336501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/>
            <p:cNvSpPr/>
            <p:nvPr/>
          </p:nvSpPr>
          <p:spPr>
            <a:xfrm>
              <a:off x="8327250" y="4995980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/>
            <p:cNvSpPr/>
            <p:nvPr/>
          </p:nvSpPr>
          <p:spPr>
            <a:xfrm>
              <a:off x="6379375" y="5034080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/>
            <p:cNvSpPr/>
            <p:nvPr/>
          </p:nvSpPr>
          <p:spPr>
            <a:xfrm>
              <a:off x="6841343" y="5031699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3399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/>
            <p:cNvSpPr/>
            <p:nvPr/>
          </p:nvSpPr>
          <p:spPr>
            <a:xfrm>
              <a:off x="7165178" y="5019085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/>
            <p:cNvSpPr/>
            <p:nvPr/>
          </p:nvSpPr>
          <p:spPr>
            <a:xfrm>
              <a:off x="7967727" y="5007355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/>
            <p:cNvSpPr/>
            <p:nvPr/>
          </p:nvSpPr>
          <p:spPr>
            <a:xfrm>
              <a:off x="7553322" y="5011941"/>
              <a:ext cx="76200" cy="76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1" name="TextBox 150"/>
          <p:cNvSpPr txBox="1"/>
          <p:nvPr/>
        </p:nvSpPr>
        <p:spPr>
          <a:xfrm>
            <a:off x="5134210" y="1808676"/>
            <a:ext cx="606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Tuck</a:t>
            </a:r>
          </a:p>
        </p:txBody>
      </p:sp>
      <p:sp>
        <p:nvSpPr>
          <p:cNvPr id="152" name="TextBox 151"/>
          <p:cNvSpPr txBox="1"/>
          <p:nvPr/>
        </p:nvSpPr>
        <p:spPr>
          <a:xfrm>
            <a:off x="4846922" y="4759269"/>
            <a:ext cx="841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Wedge</a:t>
            </a:r>
          </a:p>
        </p:txBody>
      </p:sp>
    </p:spTree>
    <p:extLst>
      <p:ext uri="{BB962C8B-B14F-4D97-AF65-F5344CB8AC3E}">
        <p14:creationId xmlns:p14="http://schemas.microsoft.com/office/powerpoint/2010/main" val="398108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Dendritic seaming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685800"/>
            <a:ext cx="8229600" cy="2424655"/>
          </a:xfrm>
        </p:spPr>
        <p:txBody>
          <a:bodyPr/>
          <a:lstStyle/>
          <a:p>
            <a:r>
              <a:rPr lang="en-US" sz="2000" dirty="0" smtClean="0"/>
              <a:t>Required when row end node angles are small or negative</a:t>
            </a:r>
          </a:p>
          <a:p>
            <a:pPr lvl="1"/>
            <a:r>
              <a:rPr lang="en-US" sz="1800" dirty="0" smtClean="0"/>
              <a:t>As paving front geometry evolves</a:t>
            </a:r>
          </a:p>
          <a:p>
            <a:pPr lvl="1"/>
            <a:r>
              <a:rPr lang="en-US" sz="1800" dirty="0" smtClean="0"/>
              <a:t>When loops intersect or loop self-intersects</a:t>
            </a:r>
          </a:p>
          <a:p>
            <a:r>
              <a:rPr lang="en-US" sz="2000" dirty="0" smtClean="0"/>
              <a:t>Two types</a:t>
            </a:r>
          </a:p>
          <a:p>
            <a:pPr lvl="1"/>
            <a:r>
              <a:rPr lang="en-US" sz="1800" dirty="0" smtClean="0"/>
              <a:t>Normal seam</a:t>
            </a:r>
          </a:p>
          <a:p>
            <a:pPr lvl="1"/>
            <a:r>
              <a:rPr lang="en-US" sz="1800" dirty="0" smtClean="0"/>
              <a:t>Disparate length seam</a:t>
            </a:r>
          </a:p>
          <a:p>
            <a:r>
              <a:rPr lang="en-US" sz="2000" dirty="0" smtClean="0"/>
              <a:t>Tangential/normal orientation preserved</a:t>
            </a:r>
            <a:endParaRPr lang="en-US" sz="2000" dirty="0"/>
          </a:p>
        </p:txBody>
      </p:sp>
      <p:grpSp>
        <p:nvGrpSpPr>
          <p:cNvPr id="104" name="Group 103"/>
          <p:cNvGrpSpPr/>
          <p:nvPr/>
        </p:nvGrpSpPr>
        <p:grpSpPr>
          <a:xfrm>
            <a:off x="852514" y="3581400"/>
            <a:ext cx="1733799" cy="840805"/>
            <a:chOff x="5739635" y="431615"/>
            <a:chExt cx="3023365" cy="1466179"/>
          </a:xfrm>
        </p:grpSpPr>
        <p:cxnSp>
          <p:nvCxnSpPr>
            <p:cNvPr id="34" name="Straight Connector 33"/>
            <p:cNvCxnSpPr/>
            <p:nvPr/>
          </p:nvCxnSpPr>
          <p:spPr>
            <a:xfrm flipH="1">
              <a:off x="5803203" y="932135"/>
              <a:ext cx="9525" cy="47625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flipH="1">
              <a:off x="6488404" y="809520"/>
              <a:ext cx="9525" cy="47625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H="1">
              <a:off x="7164080" y="685469"/>
              <a:ext cx="9525" cy="47625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H="1">
              <a:off x="7950488" y="558669"/>
              <a:ext cx="9525" cy="47625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H="1">
              <a:off x="8687181" y="431615"/>
              <a:ext cx="9525" cy="47625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H="1">
              <a:off x="5796055" y="1419062"/>
              <a:ext cx="9525" cy="47625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H="1">
              <a:off x="6474619" y="1407319"/>
              <a:ext cx="9525" cy="47625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H="1">
              <a:off x="7157025" y="1403804"/>
              <a:ext cx="9525" cy="47625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H="1">
              <a:off x="7960013" y="1410881"/>
              <a:ext cx="9525" cy="47625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H="1">
              <a:off x="8691944" y="1421544"/>
              <a:ext cx="9525" cy="47625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/>
            <p:cNvCxnSpPr/>
            <p:nvPr/>
          </p:nvCxnSpPr>
          <p:spPr>
            <a:xfrm flipV="1">
              <a:off x="5791200" y="904257"/>
              <a:ext cx="2903955" cy="50068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5804614" y="1412859"/>
              <a:ext cx="2896206" cy="706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al 11"/>
            <p:cNvSpPr/>
            <p:nvPr/>
          </p:nvSpPr>
          <p:spPr>
            <a:xfrm>
              <a:off x="6431893" y="1350333"/>
              <a:ext cx="113023" cy="11302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7110039" y="1350333"/>
              <a:ext cx="113023" cy="11302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7908264" y="1350333"/>
              <a:ext cx="113023" cy="11302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8649977" y="1367997"/>
              <a:ext cx="113023" cy="11302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5A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5739635" y="1343273"/>
              <a:ext cx="113023" cy="11302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8628795" y="838200"/>
              <a:ext cx="113023" cy="11302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6424842" y="1214879"/>
              <a:ext cx="113023" cy="11302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5A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7110039" y="1101856"/>
              <a:ext cx="113023" cy="11302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5A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7891260" y="968883"/>
              <a:ext cx="113023" cy="11302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5A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" name="Straight Connector 28"/>
            <p:cNvCxnSpPr/>
            <p:nvPr/>
          </p:nvCxnSpPr>
          <p:spPr>
            <a:xfrm>
              <a:off x="5791200" y="1880054"/>
              <a:ext cx="2896206" cy="706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flipV="1">
              <a:off x="5800739" y="445568"/>
              <a:ext cx="2903955" cy="50068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" name="Group 102"/>
          <p:cNvGrpSpPr/>
          <p:nvPr/>
        </p:nvGrpSpPr>
        <p:grpSpPr>
          <a:xfrm>
            <a:off x="850000" y="4489858"/>
            <a:ext cx="1733799" cy="840805"/>
            <a:chOff x="5723394" y="1980561"/>
            <a:chExt cx="3023365" cy="1466179"/>
          </a:xfrm>
        </p:grpSpPr>
        <p:cxnSp>
          <p:nvCxnSpPr>
            <p:cNvPr id="68" name="Straight Connector 67"/>
            <p:cNvCxnSpPr/>
            <p:nvPr/>
          </p:nvCxnSpPr>
          <p:spPr>
            <a:xfrm flipV="1">
              <a:off x="6469856" y="2707483"/>
              <a:ext cx="681038" cy="18573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>
              <a:off x="6469856" y="2893219"/>
              <a:ext cx="688182" cy="6429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flipV="1">
              <a:off x="5788373" y="2890838"/>
              <a:ext cx="679102" cy="7096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flipH="1">
              <a:off x="5786962" y="2481081"/>
              <a:ext cx="9525" cy="47625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H="1">
              <a:off x="6462714" y="2358466"/>
              <a:ext cx="26120" cy="107529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flipH="1">
              <a:off x="7147839" y="2234415"/>
              <a:ext cx="9525" cy="47625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flipH="1">
              <a:off x="7934247" y="2107615"/>
              <a:ext cx="9525" cy="47625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flipH="1">
              <a:off x="8670940" y="1980561"/>
              <a:ext cx="9525" cy="47625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flipH="1">
              <a:off x="5779814" y="2968008"/>
              <a:ext cx="9525" cy="47625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flipH="1">
              <a:off x="7140784" y="2952750"/>
              <a:ext cx="9525" cy="47625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flipH="1">
              <a:off x="7943772" y="2959827"/>
              <a:ext cx="9525" cy="47625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flipH="1">
              <a:off x="8675703" y="2970490"/>
              <a:ext cx="9525" cy="47625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flipV="1">
              <a:off x="7148513" y="2453204"/>
              <a:ext cx="1530401" cy="2590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>
              <a:off x="7141369" y="2959894"/>
              <a:ext cx="1543210" cy="897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Oval 51"/>
            <p:cNvSpPr/>
            <p:nvPr/>
          </p:nvSpPr>
          <p:spPr>
            <a:xfrm>
              <a:off x="6412374" y="2837097"/>
              <a:ext cx="113023" cy="11302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/>
            <p:cNvSpPr/>
            <p:nvPr/>
          </p:nvSpPr>
          <p:spPr>
            <a:xfrm>
              <a:off x="7093798" y="2899279"/>
              <a:ext cx="113023" cy="11302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/>
            <p:cNvSpPr/>
            <p:nvPr/>
          </p:nvSpPr>
          <p:spPr>
            <a:xfrm>
              <a:off x="7892023" y="2899279"/>
              <a:ext cx="113023" cy="11302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/>
            <p:cNvSpPr/>
            <p:nvPr/>
          </p:nvSpPr>
          <p:spPr>
            <a:xfrm>
              <a:off x="8633736" y="2916943"/>
              <a:ext cx="113023" cy="11302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5A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/>
            <p:cNvSpPr/>
            <p:nvPr/>
          </p:nvSpPr>
          <p:spPr>
            <a:xfrm>
              <a:off x="5723394" y="2892219"/>
              <a:ext cx="113023" cy="11302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/>
            <p:cNvSpPr/>
            <p:nvPr/>
          </p:nvSpPr>
          <p:spPr>
            <a:xfrm>
              <a:off x="8612554" y="2387146"/>
              <a:ext cx="113023" cy="11302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/>
            <p:cNvSpPr/>
            <p:nvPr/>
          </p:nvSpPr>
          <p:spPr>
            <a:xfrm>
              <a:off x="7093798" y="2650802"/>
              <a:ext cx="113023" cy="11302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5A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/>
            <p:cNvSpPr/>
            <p:nvPr/>
          </p:nvSpPr>
          <p:spPr>
            <a:xfrm>
              <a:off x="7875019" y="2517829"/>
              <a:ext cx="113023" cy="11302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5A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1" name="Straight Connector 60"/>
            <p:cNvCxnSpPr/>
            <p:nvPr/>
          </p:nvCxnSpPr>
          <p:spPr>
            <a:xfrm>
              <a:off x="5774959" y="3429000"/>
              <a:ext cx="2896206" cy="706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flipV="1">
              <a:off x="5784498" y="1994514"/>
              <a:ext cx="2903955" cy="50068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" name="Group 101"/>
          <p:cNvGrpSpPr/>
          <p:nvPr/>
        </p:nvGrpSpPr>
        <p:grpSpPr>
          <a:xfrm>
            <a:off x="838200" y="5384212"/>
            <a:ext cx="1733799" cy="864188"/>
            <a:chOff x="5720834" y="3667125"/>
            <a:chExt cx="3023365" cy="1506954"/>
          </a:xfrm>
        </p:grpSpPr>
        <p:cxnSp>
          <p:nvCxnSpPr>
            <p:cNvPr id="99" name="Straight Connector 98"/>
            <p:cNvCxnSpPr/>
            <p:nvPr/>
          </p:nvCxnSpPr>
          <p:spPr>
            <a:xfrm flipV="1">
              <a:off x="7143750" y="4643438"/>
              <a:ext cx="809625" cy="10239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flipV="1">
              <a:off x="6467296" y="4394047"/>
              <a:ext cx="681038" cy="18573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flipV="1">
              <a:off x="5785813" y="4577402"/>
              <a:ext cx="679102" cy="7096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flipH="1">
              <a:off x="5784402" y="4167645"/>
              <a:ext cx="9525" cy="47625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flipH="1">
              <a:off x="6460154" y="4045030"/>
              <a:ext cx="26120" cy="107529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flipH="1">
              <a:off x="7145279" y="3920979"/>
              <a:ext cx="9525" cy="47625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flipH="1">
              <a:off x="7931687" y="3794179"/>
              <a:ext cx="9525" cy="47625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flipH="1">
              <a:off x="8668380" y="3667125"/>
              <a:ext cx="9525" cy="47625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flipH="1">
              <a:off x="5777254" y="4654572"/>
              <a:ext cx="9525" cy="47625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flipH="1">
              <a:off x="7138225" y="4393406"/>
              <a:ext cx="10288" cy="722158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flipH="1">
              <a:off x="7941212" y="4646391"/>
              <a:ext cx="9525" cy="47625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flipH="1">
              <a:off x="8673143" y="4657054"/>
              <a:ext cx="9525" cy="47625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flipV="1">
              <a:off x="7145953" y="4139768"/>
              <a:ext cx="1530401" cy="2590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>
              <a:off x="7941469" y="4648200"/>
              <a:ext cx="740550" cy="723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Oval 86"/>
            <p:cNvSpPr/>
            <p:nvPr/>
          </p:nvSpPr>
          <p:spPr>
            <a:xfrm>
              <a:off x="6409814" y="4523661"/>
              <a:ext cx="113023" cy="11302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/>
            <p:cNvSpPr/>
            <p:nvPr/>
          </p:nvSpPr>
          <p:spPr>
            <a:xfrm>
              <a:off x="7091238" y="4684819"/>
              <a:ext cx="113023" cy="11302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/>
            <p:cNvSpPr/>
            <p:nvPr/>
          </p:nvSpPr>
          <p:spPr>
            <a:xfrm>
              <a:off x="7889463" y="4585843"/>
              <a:ext cx="113023" cy="11302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/>
            <p:cNvSpPr/>
            <p:nvPr/>
          </p:nvSpPr>
          <p:spPr>
            <a:xfrm>
              <a:off x="8631176" y="4603507"/>
              <a:ext cx="113023" cy="11302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5A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/>
            <p:cNvSpPr/>
            <p:nvPr/>
          </p:nvSpPr>
          <p:spPr>
            <a:xfrm>
              <a:off x="5720834" y="4578783"/>
              <a:ext cx="113023" cy="11302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/>
            <p:cNvSpPr/>
            <p:nvPr/>
          </p:nvSpPr>
          <p:spPr>
            <a:xfrm>
              <a:off x="8609994" y="4073710"/>
              <a:ext cx="113023" cy="11302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/>
            <p:cNvSpPr/>
            <p:nvPr/>
          </p:nvSpPr>
          <p:spPr>
            <a:xfrm>
              <a:off x="7091238" y="4337366"/>
              <a:ext cx="113023" cy="11302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/>
            <p:cNvSpPr/>
            <p:nvPr/>
          </p:nvSpPr>
          <p:spPr>
            <a:xfrm>
              <a:off x="7872459" y="4204393"/>
              <a:ext cx="113023" cy="11302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5A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5" name="Straight Connector 94"/>
            <p:cNvCxnSpPr/>
            <p:nvPr/>
          </p:nvCxnSpPr>
          <p:spPr>
            <a:xfrm>
              <a:off x="5772399" y="5115564"/>
              <a:ext cx="2896206" cy="706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/>
            <p:nvPr/>
          </p:nvCxnSpPr>
          <p:spPr>
            <a:xfrm flipV="1">
              <a:off x="5781938" y="3681078"/>
              <a:ext cx="2903955" cy="50068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Oval 100"/>
            <p:cNvSpPr/>
            <p:nvPr/>
          </p:nvSpPr>
          <p:spPr>
            <a:xfrm>
              <a:off x="7081713" y="5061056"/>
              <a:ext cx="113023" cy="113023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5" name="Group 164"/>
          <p:cNvGrpSpPr/>
          <p:nvPr/>
        </p:nvGrpSpPr>
        <p:grpSpPr>
          <a:xfrm>
            <a:off x="3635731" y="3933618"/>
            <a:ext cx="1733799" cy="840805"/>
            <a:chOff x="3590011" y="3469111"/>
            <a:chExt cx="1733799" cy="840805"/>
          </a:xfrm>
        </p:grpSpPr>
        <p:cxnSp>
          <p:nvCxnSpPr>
            <p:cNvPr id="138" name="Straight Connector 137"/>
            <p:cNvCxnSpPr/>
            <p:nvPr/>
          </p:nvCxnSpPr>
          <p:spPr>
            <a:xfrm flipH="1">
              <a:off x="3626465" y="3756143"/>
              <a:ext cx="5462" cy="27311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/>
            <p:cNvCxnSpPr/>
            <p:nvPr/>
          </p:nvCxnSpPr>
          <p:spPr>
            <a:xfrm flipH="1">
              <a:off x="4406883" y="3614688"/>
              <a:ext cx="5462" cy="27311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/>
            <p:cNvCxnSpPr/>
            <p:nvPr/>
          </p:nvCxnSpPr>
          <p:spPr>
            <a:xfrm flipH="1">
              <a:off x="4857861" y="3541972"/>
              <a:ext cx="5462" cy="27311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/>
            <p:cNvCxnSpPr/>
            <p:nvPr/>
          </p:nvCxnSpPr>
          <p:spPr>
            <a:xfrm flipH="1">
              <a:off x="5280330" y="3469111"/>
              <a:ext cx="5462" cy="27311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/>
            <p:cNvCxnSpPr/>
            <p:nvPr/>
          </p:nvCxnSpPr>
          <p:spPr>
            <a:xfrm flipH="1">
              <a:off x="3622366" y="4035379"/>
              <a:ext cx="5462" cy="27311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/>
            <p:cNvCxnSpPr/>
            <p:nvPr/>
          </p:nvCxnSpPr>
          <p:spPr>
            <a:xfrm flipH="1">
              <a:off x="4011500" y="4028645"/>
              <a:ext cx="5462" cy="27311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flipH="1">
              <a:off x="4402837" y="4026629"/>
              <a:ext cx="5462" cy="27311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/>
            <p:cNvCxnSpPr/>
            <p:nvPr/>
          </p:nvCxnSpPr>
          <p:spPr>
            <a:xfrm flipH="1">
              <a:off x="4863324" y="4030688"/>
              <a:ext cx="5462" cy="27311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/>
            <p:cNvCxnSpPr/>
            <p:nvPr/>
          </p:nvCxnSpPr>
          <p:spPr>
            <a:xfrm flipH="1">
              <a:off x="5283062" y="4036802"/>
              <a:ext cx="5462" cy="27311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/>
            <p:cNvCxnSpPr/>
            <p:nvPr/>
          </p:nvCxnSpPr>
          <p:spPr>
            <a:xfrm flipV="1">
              <a:off x="3619582" y="3740156"/>
              <a:ext cx="1665321" cy="28712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/>
            <p:cNvCxnSpPr/>
            <p:nvPr/>
          </p:nvCxnSpPr>
          <p:spPr>
            <a:xfrm>
              <a:off x="3627274" y="4031822"/>
              <a:ext cx="1660878" cy="405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Oval 149"/>
            <p:cNvSpPr/>
            <p:nvPr/>
          </p:nvSpPr>
          <p:spPr>
            <a:xfrm>
              <a:off x="3986998" y="3995965"/>
              <a:ext cx="64815" cy="6481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/>
            <p:cNvSpPr/>
            <p:nvPr/>
          </p:nvSpPr>
          <p:spPr>
            <a:xfrm>
              <a:off x="4375892" y="3995965"/>
              <a:ext cx="64815" cy="6481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/>
            <p:cNvSpPr/>
            <p:nvPr/>
          </p:nvSpPr>
          <p:spPr>
            <a:xfrm>
              <a:off x="4833647" y="3995965"/>
              <a:ext cx="64815" cy="6481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/>
            <p:cNvSpPr/>
            <p:nvPr/>
          </p:nvSpPr>
          <p:spPr>
            <a:xfrm>
              <a:off x="5258995" y="4006095"/>
              <a:ext cx="64815" cy="6481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5A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/>
            <p:cNvSpPr/>
            <p:nvPr/>
          </p:nvSpPr>
          <p:spPr>
            <a:xfrm>
              <a:off x="3590011" y="3991917"/>
              <a:ext cx="64815" cy="6481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/>
            <p:cNvSpPr/>
            <p:nvPr/>
          </p:nvSpPr>
          <p:spPr>
            <a:xfrm>
              <a:off x="5246848" y="3702274"/>
              <a:ext cx="64815" cy="6481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/>
            <p:cNvSpPr/>
            <p:nvPr/>
          </p:nvSpPr>
          <p:spPr>
            <a:xfrm>
              <a:off x="4375892" y="3853472"/>
              <a:ext cx="64815" cy="6481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5A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/>
            <p:cNvSpPr/>
            <p:nvPr/>
          </p:nvSpPr>
          <p:spPr>
            <a:xfrm>
              <a:off x="4823896" y="3777216"/>
              <a:ext cx="64815" cy="6481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5A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9" name="Straight Connector 158"/>
            <p:cNvCxnSpPr/>
            <p:nvPr/>
          </p:nvCxnSpPr>
          <p:spPr>
            <a:xfrm>
              <a:off x="3619582" y="4299743"/>
              <a:ext cx="1660878" cy="405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/>
            <p:cNvCxnSpPr/>
            <p:nvPr/>
          </p:nvCxnSpPr>
          <p:spPr>
            <a:xfrm flipV="1">
              <a:off x="3625052" y="3477113"/>
              <a:ext cx="1665321" cy="28712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4" name="Group 163"/>
          <p:cNvGrpSpPr/>
          <p:nvPr/>
        </p:nvGrpSpPr>
        <p:grpSpPr>
          <a:xfrm>
            <a:off x="3628029" y="4833083"/>
            <a:ext cx="1733799" cy="840805"/>
            <a:chOff x="3628029" y="4543836"/>
            <a:chExt cx="1733799" cy="840805"/>
          </a:xfrm>
        </p:grpSpPr>
        <p:cxnSp>
          <p:nvCxnSpPr>
            <p:cNvPr id="106" name="Straight Connector 105"/>
            <p:cNvCxnSpPr/>
            <p:nvPr/>
          </p:nvCxnSpPr>
          <p:spPr>
            <a:xfrm flipH="1">
              <a:off x="3664483" y="4830868"/>
              <a:ext cx="5462" cy="27311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flipH="1">
              <a:off x="4442417" y="4689413"/>
              <a:ext cx="7946" cy="68533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/>
          </p:nvCxnSpPr>
          <p:spPr>
            <a:xfrm flipH="1">
              <a:off x="5318348" y="4543836"/>
              <a:ext cx="5462" cy="27311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/>
            <p:cNvCxnSpPr/>
            <p:nvPr/>
          </p:nvCxnSpPr>
          <p:spPr>
            <a:xfrm flipH="1">
              <a:off x="3660384" y="5110104"/>
              <a:ext cx="5462" cy="27311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>
            <a:xfrm flipH="1">
              <a:off x="4049518" y="5069950"/>
              <a:ext cx="7136" cy="30653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/>
            <p:cNvCxnSpPr/>
            <p:nvPr/>
          </p:nvCxnSpPr>
          <p:spPr>
            <a:xfrm flipH="1">
              <a:off x="4901342" y="5105413"/>
              <a:ext cx="5462" cy="27311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/>
            <p:cNvCxnSpPr/>
            <p:nvPr/>
          </p:nvCxnSpPr>
          <p:spPr>
            <a:xfrm flipH="1">
              <a:off x="5321080" y="5111527"/>
              <a:ext cx="5462" cy="27311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/>
            <p:cNvCxnSpPr/>
            <p:nvPr/>
          </p:nvCxnSpPr>
          <p:spPr>
            <a:xfrm flipV="1">
              <a:off x="4444798" y="4814881"/>
              <a:ext cx="878123" cy="22649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/>
            <p:cNvCxnSpPr/>
            <p:nvPr/>
          </p:nvCxnSpPr>
          <p:spPr>
            <a:xfrm>
              <a:off x="4904379" y="5105669"/>
              <a:ext cx="421791" cy="492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Oval 120"/>
            <p:cNvSpPr/>
            <p:nvPr/>
          </p:nvSpPr>
          <p:spPr>
            <a:xfrm>
              <a:off x="5297013" y="5080820"/>
              <a:ext cx="64815" cy="6481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5A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/>
            <p:cNvSpPr/>
            <p:nvPr/>
          </p:nvSpPr>
          <p:spPr>
            <a:xfrm>
              <a:off x="5284866" y="4776999"/>
              <a:ext cx="64815" cy="6481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7" name="Straight Connector 126"/>
            <p:cNvCxnSpPr/>
            <p:nvPr/>
          </p:nvCxnSpPr>
          <p:spPr>
            <a:xfrm>
              <a:off x="3657600" y="5374468"/>
              <a:ext cx="1660878" cy="405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/>
            <p:cNvCxnSpPr/>
            <p:nvPr/>
          </p:nvCxnSpPr>
          <p:spPr>
            <a:xfrm flipV="1">
              <a:off x="3663070" y="4551838"/>
              <a:ext cx="1665321" cy="28712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/>
            <p:cNvCxnSpPr/>
            <p:nvPr/>
          </p:nvCxnSpPr>
          <p:spPr>
            <a:xfrm flipV="1">
              <a:off x="3665292" y="5041375"/>
              <a:ext cx="784268" cy="6517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/>
            <p:cNvCxnSpPr/>
            <p:nvPr/>
          </p:nvCxnSpPr>
          <p:spPr>
            <a:xfrm>
              <a:off x="4440036" y="5041375"/>
              <a:ext cx="464343" cy="6429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8" name="Oval 117"/>
            <p:cNvSpPr/>
            <p:nvPr/>
          </p:nvSpPr>
          <p:spPr>
            <a:xfrm>
              <a:off x="4024525" y="5039341"/>
              <a:ext cx="64815" cy="6481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/>
            <p:cNvSpPr/>
            <p:nvPr/>
          </p:nvSpPr>
          <p:spPr>
            <a:xfrm>
              <a:off x="4871665" y="5070690"/>
              <a:ext cx="64815" cy="6481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/>
            <p:cNvSpPr/>
            <p:nvPr/>
          </p:nvSpPr>
          <p:spPr>
            <a:xfrm>
              <a:off x="3628029" y="5066642"/>
              <a:ext cx="64815" cy="6481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Oval 124"/>
            <p:cNvSpPr/>
            <p:nvPr/>
          </p:nvSpPr>
          <p:spPr>
            <a:xfrm>
              <a:off x="4413646" y="5008087"/>
              <a:ext cx="64815" cy="6481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1" name="Straight Connector 160"/>
            <p:cNvCxnSpPr/>
            <p:nvPr/>
          </p:nvCxnSpPr>
          <p:spPr>
            <a:xfrm flipH="1">
              <a:off x="4896083" y="4618397"/>
              <a:ext cx="8665" cy="30991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2" name="Oval 161"/>
            <p:cNvSpPr/>
            <p:nvPr/>
          </p:nvSpPr>
          <p:spPr>
            <a:xfrm>
              <a:off x="4862118" y="4890445"/>
              <a:ext cx="64815" cy="6481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5A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4" name="Group 353"/>
          <p:cNvGrpSpPr/>
          <p:nvPr/>
        </p:nvGrpSpPr>
        <p:grpSpPr>
          <a:xfrm>
            <a:off x="6455838" y="3429000"/>
            <a:ext cx="1733799" cy="840805"/>
            <a:chOff x="6455838" y="3311666"/>
            <a:chExt cx="1733799" cy="840805"/>
          </a:xfrm>
        </p:grpSpPr>
        <p:cxnSp>
          <p:nvCxnSpPr>
            <p:cNvPr id="270" name="Straight Connector 269"/>
            <p:cNvCxnSpPr/>
            <p:nvPr/>
          </p:nvCxnSpPr>
          <p:spPr>
            <a:xfrm flipV="1">
              <a:off x="6883909" y="3652838"/>
              <a:ext cx="840866" cy="18220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>
              <a:off x="6883909" y="3835045"/>
              <a:ext cx="394649" cy="3687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" name="Straight Connector 271"/>
            <p:cNvCxnSpPr/>
            <p:nvPr/>
          </p:nvCxnSpPr>
          <p:spPr>
            <a:xfrm flipV="1">
              <a:off x="6493101" y="3833680"/>
              <a:ext cx="389442" cy="4069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Straight Connector 272"/>
            <p:cNvCxnSpPr/>
            <p:nvPr/>
          </p:nvCxnSpPr>
          <p:spPr>
            <a:xfrm flipH="1">
              <a:off x="6492292" y="3598698"/>
              <a:ext cx="5462" cy="27311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Straight Connector 273"/>
            <p:cNvCxnSpPr/>
            <p:nvPr/>
          </p:nvCxnSpPr>
          <p:spPr>
            <a:xfrm flipH="1">
              <a:off x="6879813" y="3528382"/>
              <a:ext cx="14979" cy="61664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" name="Straight Connector 275"/>
            <p:cNvCxnSpPr/>
            <p:nvPr/>
          </p:nvCxnSpPr>
          <p:spPr>
            <a:xfrm flipH="1">
              <a:off x="7723688" y="3384527"/>
              <a:ext cx="5462" cy="27311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" name="Straight Connector 276"/>
            <p:cNvCxnSpPr/>
            <p:nvPr/>
          </p:nvCxnSpPr>
          <p:spPr>
            <a:xfrm flipH="1">
              <a:off x="8146157" y="3311666"/>
              <a:ext cx="5462" cy="27311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flipH="1">
              <a:off x="6488193" y="3877934"/>
              <a:ext cx="5462" cy="27311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9" name="Straight Connector 278"/>
            <p:cNvCxnSpPr/>
            <p:nvPr/>
          </p:nvCxnSpPr>
          <p:spPr>
            <a:xfrm flipH="1">
              <a:off x="7268664" y="3869184"/>
              <a:ext cx="5462" cy="27311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0" name="Straight Connector 279"/>
            <p:cNvCxnSpPr/>
            <p:nvPr/>
          </p:nvCxnSpPr>
          <p:spPr>
            <a:xfrm flipH="1">
              <a:off x="7729151" y="3873243"/>
              <a:ext cx="5462" cy="27311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1" name="Straight Connector 280"/>
            <p:cNvCxnSpPr/>
            <p:nvPr/>
          </p:nvCxnSpPr>
          <p:spPr>
            <a:xfrm flipH="1">
              <a:off x="8148889" y="3879357"/>
              <a:ext cx="5462" cy="27311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2" name="Straight Connector 281"/>
            <p:cNvCxnSpPr/>
            <p:nvPr/>
          </p:nvCxnSpPr>
          <p:spPr>
            <a:xfrm flipV="1">
              <a:off x="7720013" y="3582712"/>
              <a:ext cx="430717" cy="7012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>
              <a:off x="7268999" y="3873281"/>
              <a:ext cx="884979" cy="514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4" name="Oval 283"/>
            <p:cNvSpPr/>
            <p:nvPr/>
          </p:nvSpPr>
          <p:spPr>
            <a:xfrm>
              <a:off x="6850945" y="3802861"/>
              <a:ext cx="64815" cy="6481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Oval 284"/>
            <p:cNvSpPr/>
            <p:nvPr/>
          </p:nvSpPr>
          <p:spPr>
            <a:xfrm>
              <a:off x="7241719" y="3838520"/>
              <a:ext cx="64815" cy="6481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Oval 285"/>
            <p:cNvSpPr/>
            <p:nvPr/>
          </p:nvSpPr>
          <p:spPr>
            <a:xfrm>
              <a:off x="7699474" y="3838520"/>
              <a:ext cx="64815" cy="6481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Oval 286"/>
            <p:cNvSpPr/>
            <p:nvPr/>
          </p:nvSpPr>
          <p:spPr>
            <a:xfrm>
              <a:off x="8124822" y="3848650"/>
              <a:ext cx="64815" cy="6481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5A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Oval 287"/>
            <p:cNvSpPr/>
            <p:nvPr/>
          </p:nvSpPr>
          <p:spPr>
            <a:xfrm>
              <a:off x="6455838" y="3834472"/>
              <a:ext cx="64815" cy="6481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Oval 288"/>
            <p:cNvSpPr/>
            <p:nvPr/>
          </p:nvSpPr>
          <p:spPr>
            <a:xfrm>
              <a:off x="8112675" y="3544829"/>
              <a:ext cx="64815" cy="6481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1" name="Oval 290"/>
            <p:cNvSpPr/>
            <p:nvPr/>
          </p:nvSpPr>
          <p:spPr>
            <a:xfrm>
              <a:off x="7689723" y="3619771"/>
              <a:ext cx="64815" cy="6481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5A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92" name="Straight Connector 291"/>
            <p:cNvCxnSpPr/>
            <p:nvPr/>
          </p:nvCxnSpPr>
          <p:spPr>
            <a:xfrm>
              <a:off x="6485409" y="4142298"/>
              <a:ext cx="1660878" cy="405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3" name="Straight Connector 292"/>
            <p:cNvCxnSpPr/>
            <p:nvPr/>
          </p:nvCxnSpPr>
          <p:spPr>
            <a:xfrm flipV="1">
              <a:off x="6490879" y="3319668"/>
              <a:ext cx="1665321" cy="28712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5" name="Group 354"/>
          <p:cNvGrpSpPr/>
          <p:nvPr/>
        </p:nvGrpSpPr>
        <p:grpSpPr>
          <a:xfrm>
            <a:off x="6452537" y="4320971"/>
            <a:ext cx="1733799" cy="840805"/>
            <a:chOff x="6452537" y="4203637"/>
            <a:chExt cx="1733799" cy="840805"/>
          </a:xfrm>
        </p:grpSpPr>
        <p:cxnSp>
          <p:nvCxnSpPr>
            <p:cNvPr id="296" name="Straight Connector 295"/>
            <p:cNvCxnSpPr/>
            <p:nvPr/>
          </p:nvCxnSpPr>
          <p:spPr>
            <a:xfrm flipV="1">
              <a:off x="6880608" y="4657725"/>
              <a:ext cx="846548" cy="6929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flipV="1">
              <a:off x="6489800" y="4725651"/>
              <a:ext cx="389442" cy="4069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flipH="1">
              <a:off x="6488991" y="4490669"/>
              <a:ext cx="5462" cy="27311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0" name="Straight Connector 299"/>
            <p:cNvCxnSpPr/>
            <p:nvPr/>
          </p:nvCxnSpPr>
          <p:spPr>
            <a:xfrm flipH="1">
              <a:off x="6876512" y="4420353"/>
              <a:ext cx="14979" cy="61664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1" name="Straight Connector 300"/>
            <p:cNvCxnSpPr/>
            <p:nvPr/>
          </p:nvCxnSpPr>
          <p:spPr>
            <a:xfrm flipH="1">
              <a:off x="7724775" y="4276498"/>
              <a:ext cx="1074" cy="38360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flipH="1">
              <a:off x="8142856" y="4203637"/>
              <a:ext cx="5462" cy="27311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Straight Connector 302"/>
            <p:cNvCxnSpPr/>
            <p:nvPr/>
          </p:nvCxnSpPr>
          <p:spPr>
            <a:xfrm flipH="1">
              <a:off x="6484892" y="4769905"/>
              <a:ext cx="5462" cy="27311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Straight Connector 303"/>
            <p:cNvCxnSpPr/>
            <p:nvPr/>
          </p:nvCxnSpPr>
          <p:spPr>
            <a:xfrm flipH="1">
              <a:off x="7265363" y="4686300"/>
              <a:ext cx="35550" cy="34796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Straight Connector 304"/>
            <p:cNvCxnSpPr/>
            <p:nvPr/>
          </p:nvCxnSpPr>
          <p:spPr>
            <a:xfrm flipH="1">
              <a:off x="7725850" y="4657725"/>
              <a:ext cx="1306" cy="38060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Straight Connector 305"/>
            <p:cNvCxnSpPr/>
            <p:nvPr/>
          </p:nvCxnSpPr>
          <p:spPr>
            <a:xfrm flipH="1">
              <a:off x="8145588" y="4771328"/>
              <a:ext cx="5462" cy="27311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flipV="1">
              <a:off x="7724775" y="4474683"/>
              <a:ext cx="422654" cy="18542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Straight Connector 307"/>
            <p:cNvCxnSpPr/>
            <p:nvPr/>
          </p:nvCxnSpPr>
          <p:spPr>
            <a:xfrm>
              <a:off x="7727156" y="4657725"/>
              <a:ext cx="423521" cy="11267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9" name="Oval 308"/>
            <p:cNvSpPr/>
            <p:nvPr/>
          </p:nvSpPr>
          <p:spPr>
            <a:xfrm>
              <a:off x="6847644" y="4694832"/>
              <a:ext cx="64815" cy="6481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0" name="Oval 309"/>
            <p:cNvSpPr/>
            <p:nvPr/>
          </p:nvSpPr>
          <p:spPr>
            <a:xfrm>
              <a:off x="7265363" y="4656373"/>
              <a:ext cx="64815" cy="6481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2" name="Oval 311"/>
            <p:cNvSpPr/>
            <p:nvPr/>
          </p:nvSpPr>
          <p:spPr>
            <a:xfrm>
              <a:off x="8121521" y="4740621"/>
              <a:ext cx="64815" cy="6481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5A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3" name="Oval 312"/>
            <p:cNvSpPr/>
            <p:nvPr/>
          </p:nvSpPr>
          <p:spPr>
            <a:xfrm>
              <a:off x="6452537" y="4726443"/>
              <a:ext cx="64815" cy="6481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4" name="Oval 313"/>
            <p:cNvSpPr/>
            <p:nvPr/>
          </p:nvSpPr>
          <p:spPr>
            <a:xfrm>
              <a:off x="8109374" y="4436800"/>
              <a:ext cx="64815" cy="6481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6" name="Oval 315"/>
            <p:cNvSpPr/>
            <p:nvPr/>
          </p:nvSpPr>
          <p:spPr>
            <a:xfrm>
              <a:off x="7692705" y="4620953"/>
              <a:ext cx="64815" cy="6481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17" name="Straight Connector 316"/>
            <p:cNvCxnSpPr/>
            <p:nvPr/>
          </p:nvCxnSpPr>
          <p:spPr>
            <a:xfrm>
              <a:off x="6482108" y="5034269"/>
              <a:ext cx="1660878" cy="405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Straight Connector 317"/>
            <p:cNvCxnSpPr/>
            <p:nvPr/>
          </p:nvCxnSpPr>
          <p:spPr>
            <a:xfrm flipV="1">
              <a:off x="6487578" y="4211639"/>
              <a:ext cx="1665321" cy="28712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6" name="Group 355"/>
          <p:cNvGrpSpPr/>
          <p:nvPr/>
        </p:nvGrpSpPr>
        <p:grpSpPr>
          <a:xfrm>
            <a:off x="6449542" y="5205793"/>
            <a:ext cx="1733799" cy="870904"/>
            <a:chOff x="6449542" y="5088459"/>
            <a:chExt cx="1733799" cy="870904"/>
          </a:xfrm>
        </p:grpSpPr>
        <p:cxnSp>
          <p:nvCxnSpPr>
            <p:cNvPr id="325" name="Straight Connector 324"/>
            <p:cNvCxnSpPr/>
            <p:nvPr/>
          </p:nvCxnSpPr>
          <p:spPr>
            <a:xfrm flipV="1">
              <a:off x="6877613" y="5457825"/>
              <a:ext cx="842400" cy="15401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6" name="Straight Connector 325"/>
            <p:cNvCxnSpPr/>
            <p:nvPr/>
          </p:nvCxnSpPr>
          <p:spPr>
            <a:xfrm flipV="1">
              <a:off x="6486805" y="5610473"/>
              <a:ext cx="389442" cy="4069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7" name="Straight Connector 326"/>
            <p:cNvCxnSpPr/>
            <p:nvPr/>
          </p:nvCxnSpPr>
          <p:spPr>
            <a:xfrm flipH="1">
              <a:off x="6485996" y="5375491"/>
              <a:ext cx="5462" cy="27311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8" name="Straight Connector 327"/>
            <p:cNvCxnSpPr/>
            <p:nvPr/>
          </p:nvCxnSpPr>
          <p:spPr>
            <a:xfrm flipH="1">
              <a:off x="6873517" y="5305175"/>
              <a:ext cx="14979" cy="61664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9" name="Straight Connector 328"/>
            <p:cNvCxnSpPr/>
            <p:nvPr/>
          </p:nvCxnSpPr>
          <p:spPr>
            <a:xfrm flipH="1">
              <a:off x="7720013" y="5161320"/>
              <a:ext cx="2841" cy="29650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0" name="Straight Connector 329"/>
            <p:cNvCxnSpPr/>
            <p:nvPr/>
          </p:nvCxnSpPr>
          <p:spPr>
            <a:xfrm flipH="1">
              <a:off x="8139861" y="5088459"/>
              <a:ext cx="5462" cy="27311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1" name="Straight Connector 330"/>
            <p:cNvCxnSpPr/>
            <p:nvPr/>
          </p:nvCxnSpPr>
          <p:spPr>
            <a:xfrm flipH="1">
              <a:off x="6481897" y="5654727"/>
              <a:ext cx="5462" cy="27311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" name="Straight Connector 331"/>
            <p:cNvCxnSpPr/>
            <p:nvPr/>
          </p:nvCxnSpPr>
          <p:spPr>
            <a:xfrm flipH="1">
              <a:off x="7262368" y="5529263"/>
              <a:ext cx="43307" cy="38982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3" name="Straight Connector 332"/>
            <p:cNvCxnSpPr/>
            <p:nvPr/>
          </p:nvCxnSpPr>
          <p:spPr>
            <a:xfrm>
              <a:off x="7722394" y="5450681"/>
              <a:ext cx="461" cy="472469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4" name="Straight Connector 333"/>
            <p:cNvCxnSpPr/>
            <p:nvPr/>
          </p:nvCxnSpPr>
          <p:spPr>
            <a:xfrm flipH="1">
              <a:off x="8142593" y="5656150"/>
              <a:ext cx="5462" cy="27311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5" name="Straight Connector 334"/>
            <p:cNvCxnSpPr/>
            <p:nvPr/>
          </p:nvCxnSpPr>
          <p:spPr>
            <a:xfrm flipV="1">
              <a:off x="7724775" y="5359506"/>
              <a:ext cx="419659" cy="9593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6" name="Straight Connector 335"/>
            <p:cNvCxnSpPr/>
            <p:nvPr/>
          </p:nvCxnSpPr>
          <p:spPr>
            <a:xfrm flipV="1">
              <a:off x="7720013" y="5655221"/>
              <a:ext cx="427669" cy="1453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7" name="Oval 336"/>
            <p:cNvSpPr/>
            <p:nvPr/>
          </p:nvSpPr>
          <p:spPr>
            <a:xfrm>
              <a:off x="6844649" y="5579654"/>
              <a:ext cx="64815" cy="6481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Oval 337"/>
            <p:cNvSpPr/>
            <p:nvPr/>
          </p:nvSpPr>
          <p:spPr>
            <a:xfrm>
              <a:off x="7275343" y="5495625"/>
              <a:ext cx="64815" cy="6481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Oval 338"/>
            <p:cNvSpPr/>
            <p:nvPr/>
          </p:nvSpPr>
          <p:spPr>
            <a:xfrm>
              <a:off x="8118526" y="5625443"/>
              <a:ext cx="64815" cy="6481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5AB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Oval 339"/>
            <p:cNvSpPr/>
            <p:nvPr/>
          </p:nvSpPr>
          <p:spPr>
            <a:xfrm>
              <a:off x="6449542" y="5611265"/>
              <a:ext cx="64815" cy="6481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CC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Oval 340"/>
            <p:cNvSpPr/>
            <p:nvPr/>
          </p:nvSpPr>
          <p:spPr>
            <a:xfrm>
              <a:off x="8106379" y="5321622"/>
              <a:ext cx="64815" cy="6481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Oval 341"/>
            <p:cNvSpPr/>
            <p:nvPr/>
          </p:nvSpPr>
          <p:spPr>
            <a:xfrm>
              <a:off x="7689723" y="5418298"/>
              <a:ext cx="64815" cy="6481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3" name="Straight Connector 342"/>
            <p:cNvCxnSpPr/>
            <p:nvPr/>
          </p:nvCxnSpPr>
          <p:spPr>
            <a:xfrm>
              <a:off x="6479113" y="5919091"/>
              <a:ext cx="1660878" cy="405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4" name="Straight Connector 343"/>
            <p:cNvCxnSpPr/>
            <p:nvPr/>
          </p:nvCxnSpPr>
          <p:spPr>
            <a:xfrm flipV="1">
              <a:off x="6484583" y="5096461"/>
              <a:ext cx="1665321" cy="28712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8" name="Oval 347"/>
            <p:cNvSpPr/>
            <p:nvPr/>
          </p:nvSpPr>
          <p:spPr>
            <a:xfrm>
              <a:off x="7687341" y="5637373"/>
              <a:ext cx="64815" cy="6481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Oval 352"/>
            <p:cNvSpPr/>
            <p:nvPr/>
          </p:nvSpPr>
          <p:spPr>
            <a:xfrm>
              <a:off x="7687341" y="5894548"/>
              <a:ext cx="64815" cy="64815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57" name="TextBox 356"/>
          <p:cNvSpPr txBox="1"/>
          <p:nvPr/>
        </p:nvSpPr>
        <p:spPr>
          <a:xfrm>
            <a:off x="1284639" y="3209779"/>
            <a:ext cx="883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Normal</a:t>
            </a:r>
          </a:p>
        </p:txBody>
      </p:sp>
      <p:sp>
        <p:nvSpPr>
          <p:cNvPr id="358" name="TextBox 357"/>
          <p:cNvSpPr txBox="1"/>
          <p:nvPr/>
        </p:nvSpPr>
        <p:spPr>
          <a:xfrm>
            <a:off x="3636339" y="3219882"/>
            <a:ext cx="1768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Disparate Length</a:t>
            </a:r>
          </a:p>
        </p:txBody>
      </p:sp>
      <p:sp>
        <p:nvSpPr>
          <p:cNvPr id="359" name="TextBox 358"/>
          <p:cNvSpPr txBox="1"/>
          <p:nvPr/>
        </p:nvSpPr>
        <p:spPr>
          <a:xfrm>
            <a:off x="6832331" y="3041527"/>
            <a:ext cx="6303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</a:rPr>
              <a:t>Both</a:t>
            </a:r>
          </a:p>
        </p:txBody>
      </p:sp>
      <p:sp>
        <p:nvSpPr>
          <p:cNvPr id="360" name="Circular Arrow 359"/>
          <p:cNvSpPr/>
          <p:nvPr/>
        </p:nvSpPr>
        <p:spPr>
          <a:xfrm rot="16200000" flipH="1">
            <a:off x="395685" y="4282491"/>
            <a:ext cx="457200" cy="533400"/>
          </a:xfrm>
          <a:prstGeom prst="circular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61" name="Circular Arrow 360"/>
          <p:cNvSpPr/>
          <p:nvPr/>
        </p:nvSpPr>
        <p:spPr>
          <a:xfrm rot="16200000" flipH="1">
            <a:off x="404803" y="5251929"/>
            <a:ext cx="457200" cy="533400"/>
          </a:xfrm>
          <a:prstGeom prst="circular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62" name="Circular Arrow 361"/>
          <p:cNvSpPr/>
          <p:nvPr/>
        </p:nvSpPr>
        <p:spPr>
          <a:xfrm rot="16200000" flipH="1">
            <a:off x="3229962" y="4671864"/>
            <a:ext cx="457200" cy="533400"/>
          </a:xfrm>
          <a:prstGeom prst="circular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63" name="Circular Arrow 362"/>
          <p:cNvSpPr/>
          <p:nvPr/>
        </p:nvSpPr>
        <p:spPr>
          <a:xfrm rot="16200000" flipH="1">
            <a:off x="6060112" y="4152540"/>
            <a:ext cx="457200" cy="533400"/>
          </a:xfrm>
          <a:prstGeom prst="circular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64" name="Circular Arrow 363"/>
          <p:cNvSpPr/>
          <p:nvPr/>
        </p:nvSpPr>
        <p:spPr>
          <a:xfrm rot="16200000" flipH="1">
            <a:off x="6035763" y="5097885"/>
            <a:ext cx="457200" cy="533400"/>
          </a:xfrm>
          <a:prstGeom prst="circular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64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Calibri" panose="020F0502020204030204" pitchFamily="34" charset="0"/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102354</TotalTime>
  <Words>817</Words>
  <Application>Microsoft Office PowerPoint</Application>
  <PresentationFormat>On-screen Show (4:3)</PresentationFormat>
  <Paragraphs>193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ＭＳ Ｐゴシック</vt:lpstr>
      <vt:lpstr>Arial</vt:lpstr>
      <vt:lpstr>Calibri</vt:lpstr>
      <vt:lpstr>Courier New</vt:lpstr>
      <vt:lpstr>Wingdings</vt:lpstr>
      <vt:lpstr>Default Design</vt:lpstr>
      <vt:lpstr>(U) Advances in Dendritic Mesh Generation </vt:lpstr>
      <vt:lpstr>Outline</vt:lpstr>
      <vt:lpstr>Introduction: What is a dendritic mesh?</vt:lpstr>
      <vt:lpstr>Motivation: Why do you care?</vt:lpstr>
      <vt:lpstr>Dendritic paving</vt:lpstr>
      <vt:lpstr>Traditional paving processes (notional)</vt:lpstr>
      <vt:lpstr>Dendritic paving processes</vt:lpstr>
      <vt:lpstr>Dendritic tuck and wedge</vt:lpstr>
      <vt:lpstr>Dendritic seaming</vt:lpstr>
      <vt:lpstr>Dendritic paving results</vt:lpstr>
      <vt:lpstr>Feathering</vt:lpstr>
      <vt:lpstr>Feathering Method</vt:lpstr>
      <vt:lpstr>3D and Multi-directional Feathering</vt:lpstr>
      <vt:lpstr>Feathering Results</vt:lpstr>
      <vt:lpstr>Future Work</vt:lpstr>
      <vt:lpstr>References</vt:lpstr>
      <vt:lpstr>THE END</vt:lpstr>
    </vt:vector>
  </TitlesOfParts>
  <Company>LANL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FLAG Slide Surfaces</dc:title>
  <dc:creator>Mack Kenamond</dc:creator>
  <cp:lastModifiedBy>Kenamond, Mack</cp:lastModifiedBy>
  <cp:revision>395</cp:revision>
  <cp:lastPrinted>2014-06-06T20:56:01Z</cp:lastPrinted>
  <dcterms:created xsi:type="dcterms:W3CDTF">2007-10-31T17:54:14Z</dcterms:created>
  <dcterms:modified xsi:type="dcterms:W3CDTF">2015-09-02T18:52:15Z</dcterms:modified>
</cp:coreProperties>
</file>