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6" r:id="rId2"/>
    <p:sldId id="277" r:id="rId3"/>
    <p:sldId id="308" r:id="rId4"/>
    <p:sldId id="307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9" r:id="rId14"/>
    <p:sldId id="318" r:id="rId15"/>
    <p:sldId id="317" r:id="rId16"/>
    <p:sldId id="321" r:id="rId17"/>
    <p:sldId id="320" r:id="rId1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DEBE00"/>
    <a:srgbClr val="CC6600"/>
    <a:srgbClr val="00CC00"/>
    <a:srgbClr val="CC00FF"/>
    <a:srgbClr val="005AB3"/>
    <a:srgbClr val="DFC9A9"/>
    <a:srgbClr val="EAEAEA"/>
    <a:srgbClr val="FFD521"/>
    <a:srgbClr val="67F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52" autoAdjust="0"/>
  </p:normalViewPr>
  <p:slideViewPr>
    <p:cSldViewPr snapToGrid="0">
      <p:cViewPr varScale="1">
        <p:scale>
          <a:sx n="93" d="100"/>
          <a:sy n="93" d="100"/>
        </p:scale>
        <p:origin x="714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1793B-230D-4606-A147-D90CA45D0195}" type="datetimeFigureOut">
              <a:rPr lang="en-US" smtClean="0"/>
              <a:t>9/2/2015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3D560D-A102-4BD1-8156-416A4B510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64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D560D-A102-4BD1-8156-416A4B510C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09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D560D-A102-4BD1-8156-416A4B510C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6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D560D-A102-4BD1-8156-416A4B510C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39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D560D-A102-4BD1-8156-416A4B510C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83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D560D-A102-4BD1-8156-416A4B510C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53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D560D-A102-4BD1-8156-416A4B510C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D560D-A102-4BD1-8156-416A4B510C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04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D560D-A102-4BD1-8156-416A4B510C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72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D560D-A102-4BD1-8156-416A4B510C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73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D560D-A102-4BD1-8156-416A4B510C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91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D560D-A102-4BD1-8156-416A4B510C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20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D560D-A102-4BD1-8156-416A4B510C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58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D560D-A102-4BD1-8156-416A4B510C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72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D560D-A102-4BD1-8156-416A4B510C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58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D560D-A102-4BD1-8156-416A4B510C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49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D560D-A102-4BD1-8156-416A4B510C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61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D560D-A102-4BD1-8156-416A4B510C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05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9700" name="Rectangle 4"/>
          <p:cNvSpPr>
            <a:spLocks noChangeArrowheads="1"/>
          </p:cNvSpPr>
          <p:nvPr userDrawn="1"/>
        </p:nvSpPr>
        <p:spPr bwMode="auto">
          <a:xfrm>
            <a:off x="4410075" y="6562224"/>
            <a:ext cx="3238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fld id="{2901C661-E0DD-4BF1-A755-7E957BC66DCC}" type="slidenum">
              <a:rPr lang="en-US" sz="900" b="1"/>
              <a:pPr/>
              <a:t>‹#›</a:t>
            </a:fld>
            <a:endParaRPr lang="en-US" sz="900" b="1" dirty="0"/>
          </a:p>
        </p:txBody>
      </p:sp>
      <p:pic>
        <p:nvPicPr>
          <p:cNvPr id="6" name="Picture 9" descr="lamed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400" y="6415677"/>
            <a:ext cx="792600" cy="29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15" y="6329482"/>
            <a:ext cx="465485" cy="465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32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0"/>
            <a:ext cx="209550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134100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00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82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146175"/>
            <a:ext cx="41148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572000" y="1146175"/>
            <a:ext cx="4114800" cy="4648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78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82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146175"/>
            <a:ext cx="41148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146175"/>
            <a:ext cx="41148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2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 marL="742950" indent="-285750">
              <a:buSzPct val="80000"/>
              <a:buFont typeface="Wingdings" panose="05000000000000000000" pitchFamily="2" charset="2"/>
              <a:buChar char="q"/>
              <a:defRPr>
                <a:latin typeface="Calibri" panose="020F050202020403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</a:defRPr>
            </a:lvl3pPr>
            <a:lvl4pPr marL="1714500" indent="-342900">
              <a:buFont typeface="Wingdings" panose="05000000000000000000" pitchFamily="2" charset="2"/>
              <a:buChar char="Ø"/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132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6469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6175"/>
            <a:ext cx="41148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146175"/>
            <a:ext cx="41148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60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80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19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786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8094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839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0"/>
            <a:ext cx="8382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FLAG Slideline Treatment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6175"/>
            <a:ext cx="8382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33" name="Picture 9" descr="lame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400" y="6415677"/>
            <a:ext cx="792600" cy="29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4253400" y="6480175"/>
            <a:ext cx="3238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fld id="{BE73663D-B151-4C41-8D7F-5AE73E01576E}" type="slidenum">
              <a:rPr lang="en-US" sz="900" b="1"/>
              <a:pPr/>
              <a:t>‹#›</a:t>
            </a:fld>
            <a:endParaRPr lang="en-US" sz="900" b="1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15" y="6329482"/>
            <a:ext cx="465485" cy="4654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alibri" panose="020F050202020403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24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18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5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gif"/><Relationship Id="rId5" Type="http://schemas.openxmlformats.org/officeDocument/2006/relationships/image" Target="../media/image27.png"/><Relationship Id="rId10" Type="http://schemas.openxmlformats.org/officeDocument/2006/relationships/image" Target="../media/image36.gif"/><Relationship Id="rId4" Type="http://schemas.openxmlformats.org/officeDocument/2006/relationships/image" Target="../media/image31.png"/><Relationship Id="rId9" Type="http://schemas.openxmlformats.org/officeDocument/2006/relationships/image" Target="../media/image35.gif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35.gif"/><Relationship Id="rId4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672959"/>
            <a:ext cx="7772400" cy="147002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</a:rPr>
              <a:t>(U) Advances in Dendritic Mesh Generation</a:t>
            </a:r>
            <a:r>
              <a:rPr lang="en-US" sz="3200" dirty="0">
                <a:latin typeface="Calibri" panose="020F0502020204030204" pitchFamily="34" charset="0"/>
              </a:rPr>
              <a:t/>
            </a:r>
            <a:br>
              <a:rPr lang="en-US" sz="3200" dirty="0">
                <a:latin typeface="Calibri" panose="020F0502020204030204" pitchFamily="34" charset="0"/>
              </a:rPr>
            </a:br>
            <a:endParaRPr lang="en-US" sz="2800" dirty="0">
              <a:solidFill>
                <a:srgbClr val="A40000"/>
              </a:solidFill>
              <a:latin typeface="Calibri" panose="020F0502020204030204" pitchFamily="34" charset="0"/>
            </a:endParaRP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02920" y="2625862"/>
            <a:ext cx="7772400" cy="91187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6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Tristan </a:t>
            </a:r>
            <a:r>
              <a:rPr lang="en-US" sz="1600" b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Coulange</a:t>
            </a:r>
            <a:r>
              <a:rPr lang="en-US" sz="16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1600" b="1" dirty="0" smtClean="0">
                <a:latin typeface="Calibri" panose="020F0502020204030204" pitchFamily="34" charset="0"/>
              </a:rPr>
              <a:t>- </a:t>
            </a:r>
            <a:r>
              <a:rPr lang="en-US" sz="1600" b="1" dirty="0" err="1" smtClean="0">
                <a:latin typeface="Calibri" panose="020F0502020204030204" pitchFamily="34" charset="0"/>
              </a:rPr>
              <a:t>Kitware</a:t>
            </a:r>
            <a:r>
              <a:rPr lang="en-US" sz="1600" b="1" dirty="0" smtClean="0">
                <a:latin typeface="Calibri" panose="020F0502020204030204" pitchFamily="34" charset="0"/>
              </a:rPr>
              <a:t> SAS, Lyon - France</a:t>
            </a:r>
            <a:endParaRPr lang="en-US" sz="1600" b="1" baseline="30000" dirty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6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Tristan Delaney</a:t>
            </a:r>
            <a:r>
              <a:rPr lang="en-US" sz="16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1600" b="1" dirty="0" smtClean="0">
                <a:latin typeface="Calibri" panose="020F0502020204030204" pitchFamily="34" charset="0"/>
              </a:rPr>
              <a:t>- Stony Brook University, Stony Brook, NY</a:t>
            </a:r>
            <a:endParaRPr lang="en-US" sz="1600" b="1" baseline="30000" dirty="0" smtClean="0"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600" b="1" u="sng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Mack Kenamond</a:t>
            </a:r>
            <a:r>
              <a:rPr lang="en-US" sz="16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1600" b="1" dirty="0" smtClean="0">
                <a:latin typeface="Calibri" panose="020F0502020204030204" pitchFamily="34" charset="0"/>
              </a:rPr>
              <a:t>- X-Computational Physics, LANL</a:t>
            </a:r>
            <a:endParaRPr lang="en-US" sz="1600" b="1" baseline="30000" dirty="0" smtClean="0">
              <a:latin typeface="Calibri" panose="020F0502020204030204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33400" y="1916989"/>
            <a:ext cx="8077200" cy="18573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81800" y="304800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LA-UR-15-26863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685800" y="4076514"/>
            <a:ext cx="7772400" cy="100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1600" b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ＭＳ Ｐゴシック" pitchFamily="34" charset="-128"/>
              </a:rPr>
              <a:t>Multimat</a:t>
            </a:r>
            <a:r>
              <a:rPr lang="en-US" altLang="en-US" sz="1600" b="1" dirty="0" smtClean="0">
                <a:solidFill>
                  <a:schemeClr val="accent2"/>
                </a:solidFill>
                <a:latin typeface="Calibri" panose="020F0502020204030204" pitchFamily="34" charset="0"/>
                <a:ea typeface="ＭＳ Ｐゴシック" pitchFamily="34" charset="-128"/>
              </a:rPr>
              <a:t> 2015</a:t>
            </a:r>
            <a:endParaRPr lang="en-US" altLang="en-US" sz="1600" b="1" dirty="0">
              <a:solidFill>
                <a:schemeClr val="accent2"/>
              </a:solidFill>
              <a:latin typeface="Calibri" panose="020F0502020204030204" pitchFamily="34" charset="0"/>
              <a:ea typeface="ＭＳ Ｐゴシック" pitchFamily="34" charset="-128"/>
            </a:endParaRPr>
          </a:p>
          <a:p>
            <a:r>
              <a:rPr lang="en-US" altLang="en-US" sz="1600" b="1" dirty="0">
                <a:solidFill>
                  <a:schemeClr val="accent2"/>
                </a:solidFill>
                <a:latin typeface="Calibri" panose="020F0502020204030204" pitchFamily="34" charset="0"/>
                <a:ea typeface="ＭＳ Ｐゴシック" pitchFamily="34" charset="-128"/>
              </a:rPr>
              <a:t>International Conference on Numerical Methods for Multi-Material Fluid Flows</a:t>
            </a:r>
          </a:p>
          <a:p>
            <a:r>
              <a:rPr lang="en-US" altLang="en-US" sz="1600" b="1" dirty="0" smtClean="0">
                <a:solidFill>
                  <a:schemeClr val="accent2"/>
                </a:solidFill>
                <a:latin typeface="Calibri" panose="020F0502020204030204" pitchFamily="34" charset="0"/>
                <a:ea typeface="ＭＳ Ｐゴシック" pitchFamily="34" charset="-128"/>
              </a:rPr>
              <a:t>Wurzburg, Germany, </a:t>
            </a:r>
            <a:r>
              <a:rPr lang="en-US" altLang="en-US" sz="1600" b="1" dirty="0">
                <a:solidFill>
                  <a:schemeClr val="accent2"/>
                </a:solidFill>
                <a:latin typeface="Calibri" panose="020F0502020204030204" pitchFamily="34" charset="0"/>
                <a:ea typeface="ＭＳ Ｐゴシック" pitchFamily="34" charset="-128"/>
              </a:rPr>
              <a:t>September </a:t>
            </a:r>
            <a:r>
              <a:rPr lang="en-US" altLang="en-US" sz="1600" b="1" dirty="0" smtClean="0">
                <a:solidFill>
                  <a:schemeClr val="accent2"/>
                </a:solidFill>
                <a:latin typeface="Calibri" panose="020F0502020204030204" pitchFamily="34" charset="0"/>
                <a:ea typeface="ＭＳ Ｐゴシック" pitchFamily="34" charset="-128"/>
              </a:rPr>
              <a:t>7-11, 2015</a:t>
            </a:r>
            <a:endParaRPr lang="en-US" altLang="en-US" sz="1600" b="1" dirty="0">
              <a:solidFill>
                <a:schemeClr val="accent2"/>
              </a:solidFill>
              <a:latin typeface="Calibri" panose="020F0502020204030204" pitchFamily="34" charset="0"/>
              <a:ea typeface="ＭＳ Ｐゴシック" pitchFamily="34" charset="-128"/>
            </a:endParaRPr>
          </a:p>
          <a:p>
            <a:pPr algn="l">
              <a:lnSpc>
                <a:spcPct val="80000"/>
              </a:lnSpc>
            </a:pPr>
            <a:endParaRPr lang="en-US" altLang="en-US" sz="1400" b="1" kern="0" dirty="0">
              <a:solidFill>
                <a:srgbClr val="005AB3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1" y="2863168"/>
            <a:ext cx="1200150" cy="234969"/>
          </a:xfrm>
          <a:prstGeom prst="rect">
            <a:avLst/>
          </a:prstGeom>
        </p:spPr>
      </p:pic>
      <p:pic>
        <p:nvPicPr>
          <p:cNvPr id="10" name="Picture 5" descr="l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122901"/>
            <a:ext cx="634661" cy="23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974" y="2573100"/>
            <a:ext cx="923826" cy="307942"/>
          </a:xfrm>
          <a:prstGeom prst="rect">
            <a:avLst/>
          </a:prstGeom>
        </p:spPr>
      </p:pic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685800" y="5658404"/>
            <a:ext cx="7772400" cy="100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altLang="en-US" sz="1400" b="1" dirty="0" smtClean="0">
                <a:solidFill>
                  <a:schemeClr val="accent2"/>
                </a:solidFill>
                <a:latin typeface="Calibri" panose="020F0502020204030204" pitchFamily="34" charset="0"/>
                <a:ea typeface="ＭＳ Ｐゴシック" pitchFamily="34" charset="-128"/>
              </a:rPr>
              <a:t>Acknowledgements:  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ＭＳ Ｐゴシック" pitchFamily="34" charset="-128"/>
              </a:rPr>
              <a:t>Misha</a:t>
            </a:r>
            <a:r>
              <a:rPr lang="en-US" altLang="en-US" sz="1400" b="1" dirty="0" smtClean="0">
                <a:solidFill>
                  <a:schemeClr val="accent2"/>
                </a:solidFill>
                <a:latin typeface="Calibri" panose="020F0502020204030204" pitchFamily="34" charset="0"/>
                <a:ea typeface="ＭＳ Ｐゴシック" pitchFamily="34" charset="-128"/>
              </a:rPr>
              <a:t> 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Calibri" panose="020F0502020204030204" pitchFamily="34" charset="0"/>
                <a:ea typeface="ＭＳ Ｐゴシック" pitchFamily="34" charset="-128"/>
              </a:rPr>
              <a:t>Shashkov</a:t>
            </a:r>
            <a:r>
              <a:rPr lang="en-US" altLang="en-US" sz="1400" b="1" dirty="0" smtClean="0">
                <a:solidFill>
                  <a:schemeClr val="accent2"/>
                </a:solidFill>
                <a:latin typeface="Calibri" panose="020F0502020204030204" pitchFamily="34" charset="0"/>
                <a:ea typeface="ＭＳ Ｐゴシック" pitchFamily="34" charset="-128"/>
              </a:rPr>
              <a:t>, Guy McNamara, Davis Herring, Brian Jean, Brandon Smith</a:t>
            </a:r>
            <a:endParaRPr lang="en-US" altLang="en-US" sz="1400" b="1" dirty="0">
              <a:solidFill>
                <a:schemeClr val="accent2"/>
              </a:solidFill>
              <a:latin typeface="Calibri" panose="020F0502020204030204" pitchFamily="34" charset="0"/>
              <a:ea typeface="ＭＳ Ｐゴシック" pitchFamily="34" charset="-128"/>
            </a:endParaRPr>
          </a:p>
          <a:p>
            <a:pPr algn="l">
              <a:lnSpc>
                <a:spcPct val="80000"/>
              </a:lnSpc>
            </a:pPr>
            <a:endParaRPr lang="en-US" altLang="en-US" sz="1200" b="1" kern="0" dirty="0">
              <a:solidFill>
                <a:srgbClr val="005AB3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Dendritic paving results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90800"/>
            <a:ext cx="3660775" cy="36607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234" y="2574290"/>
            <a:ext cx="3662045" cy="3662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22" y="718630"/>
            <a:ext cx="3830355" cy="19151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6187" y="2971800"/>
            <a:ext cx="1568133" cy="167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084320" y="2971800"/>
            <a:ext cx="5168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16187" y="4648200"/>
            <a:ext cx="2048193" cy="14401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558347" y="2971800"/>
            <a:ext cx="3107373" cy="3124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078287" y="4640580"/>
            <a:ext cx="493713" cy="2133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26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9" t="13220" r="29018" b="7498"/>
          <a:stretch/>
        </p:blipFill>
        <p:spPr bwMode="auto">
          <a:xfrm>
            <a:off x="6546232" y="4420646"/>
            <a:ext cx="1459608" cy="172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</p:pic>
      <p:pic>
        <p:nvPicPr>
          <p:cNvPr id="9" name="Image 6"/>
          <p:cNvPicPr/>
          <p:nvPr/>
        </p:nvPicPr>
        <p:blipFill rotWithShape="1">
          <a:blip r:embed="rId4"/>
          <a:srcRect l="15512" t="32947" r="51539" b="18101"/>
          <a:stretch/>
        </p:blipFill>
        <p:spPr bwMode="auto">
          <a:xfrm>
            <a:off x="4876800" y="998798"/>
            <a:ext cx="1958340" cy="1584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Feathering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914400"/>
            <a:ext cx="4666343" cy="4648200"/>
          </a:xfrm>
        </p:spPr>
        <p:txBody>
          <a:bodyPr/>
          <a:lstStyle/>
          <a:p>
            <a:r>
              <a:rPr lang="en-US" sz="2000" dirty="0"/>
              <a:t>B</a:t>
            </a:r>
            <a:r>
              <a:rPr lang="en-US" sz="2000" dirty="0" smtClean="0"/>
              <a:t>lock-structured mesh generation technique [2,3]</a:t>
            </a:r>
          </a:p>
          <a:p>
            <a:r>
              <a:rPr lang="en-US" sz="2000" dirty="0" smtClean="0"/>
              <a:t>Removes ranges of logical faces from a structured mesh block</a:t>
            </a:r>
          </a:p>
          <a:p>
            <a:r>
              <a:rPr lang="en-US" sz="2000" dirty="0" smtClean="0"/>
              <a:t>Multi-directional feathering does this in multiple logical directions</a:t>
            </a:r>
          </a:p>
          <a:p>
            <a:r>
              <a:rPr lang="en-US" sz="2000" dirty="0" smtClean="0"/>
              <a:t>Enables anisotropic element size control</a:t>
            </a:r>
          </a:p>
          <a:p>
            <a:r>
              <a:rPr lang="en-US" sz="2000" dirty="0" smtClean="0"/>
              <a:t>Applicable to 2D and 3D</a:t>
            </a:r>
          </a:p>
          <a:p>
            <a:r>
              <a:rPr lang="en-US" sz="2000" dirty="0" smtClean="0"/>
              <a:t>Requires dendrites</a:t>
            </a:r>
            <a:endParaRPr lang="en-US" sz="2000" dirty="0"/>
          </a:p>
        </p:txBody>
      </p:sp>
      <p:pic>
        <p:nvPicPr>
          <p:cNvPr id="6" name="Picture 5" descr="C:\Users\charlesmarion\Desktop\image9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236" y="2574805"/>
            <a:ext cx="2317705" cy="185347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Picture 6" descr="C:\Users\charlesmarion\Desktop\LANL - DendriticFeathering\doc emails\150113 Discussion Mack - cases - schemes\1-img-mack\MeshSizeNomenclature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t="2785" r="1369" b="3895"/>
          <a:stretch/>
        </p:blipFill>
        <p:spPr bwMode="auto">
          <a:xfrm>
            <a:off x="590856" y="4529790"/>
            <a:ext cx="2979057" cy="211908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Picture 4" descr="C:\Users\charlesmarion\Desktop\image10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741" y="2940406"/>
            <a:ext cx="1992086" cy="132060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" name="Image 7"/>
          <p:cNvPicPr/>
          <p:nvPr/>
        </p:nvPicPr>
        <p:blipFill rotWithShape="1">
          <a:blip r:embed="rId8"/>
          <a:srcRect l="16154" t="25887" r="35257" b="11275"/>
          <a:stretch/>
        </p:blipFill>
        <p:spPr bwMode="auto">
          <a:xfrm>
            <a:off x="6814668" y="624438"/>
            <a:ext cx="1701307" cy="11986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017" y="1620767"/>
            <a:ext cx="1477559" cy="10856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18748" r="28413" b="18748"/>
          <a:stretch/>
        </p:blipFill>
        <p:spPr>
          <a:xfrm>
            <a:off x="4005340" y="4525725"/>
            <a:ext cx="1989060" cy="16167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373" y="181427"/>
            <a:ext cx="1436184" cy="47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6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Feathering Method</a:t>
            </a:r>
            <a:endParaRPr lang="en-US" dirty="0"/>
          </a:p>
        </p:txBody>
      </p:sp>
      <p:pic>
        <p:nvPicPr>
          <p:cNvPr id="6" name="Picture 5" descr="C:\Users\charlesmarion\Desktop\image9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86" y="4797645"/>
            <a:ext cx="2426358" cy="194036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Image 27"/>
          <p:cNvPicPr/>
          <p:nvPr/>
        </p:nvPicPr>
        <p:blipFill rotWithShape="1">
          <a:blip r:embed="rId4"/>
          <a:srcRect l="28097" t="21304" r="27513" b="18261"/>
          <a:stretch/>
        </p:blipFill>
        <p:spPr bwMode="auto">
          <a:xfrm>
            <a:off x="6469995" y="2398432"/>
            <a:ext cx="2000125" cy="16074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 17"/>
          <p:cNvPicPr/>
          <p:nvPr/>
        </p:nvPicPr>
        <p:blipFill rotWithShape="1">
          <a:blip r:embed="rId5"/>
          <a:srcRect l="27968" t="21087" r="27386" b="18044"/>
          <a:stretch/>
        </p:blipFill>
        <p:spPr bwMode="auto">
          <a:xfrm>
            <a:off x="4322435" y="2440408"/>
            <a:ext cx="1844490" cy="14845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C:\Users\charlesmarion\Desktop\image10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74" y="4154460"/>
            <a:ext cx="2595242" cy="1613369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22608"/>
            <a:ext cx="5948516" cy="4648200"/>
          </a:xfrm>
        </p:spPr>
        <p:txBody>
          <a:bodyPr/>
          <a:lstStyle/>
          <a:p>
            <a:r>
              <a:rPr lang="en-US" sz="2000" dirty="0" smtClean="0"/>
              <a:t>Inputs:</a:t>
            </a:r>
          </a:p>
          <a:p>
            <a:pPr lvl="1"/>
            <a:r>
              <a:rPr lang="en-US" sz="1600" dirty="0" smtClean="0"/>
              <a:t>Block boundary (logical and geometry)</a:t>
            </a:r>
          </a:p>
          <a:p>
            <a:pPr lvl="1"/>
            <a:r>
              <a:rPr lang="en-US" sz="1600" dirty="0" smtClean="0"/>
              <a:t>Cell size boundary conditions (BC’s)</a:t>
            </a:r>
          </a:p>
          <a:p>
            <a:pPr lvl="1"/>
            <a:r>
              <a:rPr lang="en-US" sz="1600" dirty="0" smtClean="0"/>
              <a:t>Feathering pattern</a:t>
            </a:r>
          </a:p>
          <a:p>
            <a:r>
              <a:rPr lang="en-US" sz="2000" dirty="0" smtClean="0"/>
              <a:t>Determine mesh resolution</a:t>
            </a:r>
            <a:endParaRPr lang="en-US" sz="1600" dirty="0" smtClean="0"/>
          </a:p>
          <a:p>
            <a:pPr lvl="1"/>
            <a:r>
              <a:rPr lang="en-US" sz="1600" dirty="0" smtClean="0"/>
              <a:t>Calculate length of mesh lines (TFI)</a:t>
            </a:r>
          </a:p>
          <a:p>
            <a:pPr lvl="1"/>
            <a:r>
              <a:rPr lang="en-US" sz="1600" dirty="0" smtClean="0"/>
              <a:t># edges from length and BC size data</a:t>
            </a:r>
          </a:p>
          <a:p>
            <a:pPr lvl="1"/>
            <a:r>
              <a:rPr lang="en-US" sz="1600" dirty="0" smtClean="0"/>
              <a:t>MAX sets logical block dimensions</a:t>
            </a:r>
          </a:p>
          <a:p>
            <a:r>
              <a:rPr lang="en-US" sz="2000" dirty="0" smtClean="0"/>
              <a:t>Apply feathering pattern</a:t>
            </a:r>
          </a:p>
          <a:p>
            <a:pPr lvl="1"/>
            <a:r>
              <a:rPr lang="en-US" sz="1600" dirty="0" smtClean="0"/>
              <a:t>Concentrated, distributed</a:t>
            </a:r>
          </a:p>
          <a:p>
            <a:r>
              <a:rPr lang="en-US" sz="2000" dirty="0" smtClean="0"/>
              <a:t>Interpolate points</a:t>
            </a:r>
          </a:p>
          <a:p>
            <a:pPr lvl="1"/>
            <a:r>
              <a:rPr lang="en-US" sz="1600" dirty="0" smtClean="0"/>
              <a:t>Account for feathering</a:t>
            </a:r>
          </a:p>
          <a:p>
            <a:pPr lvl="1"/>
            <a:r>
              <a:rPr lang="en-US" sz="1600" dirty="0" smtClean="0"/>
              <a:t>Distribute based on size BC’s</a:t>
            </a:r>
          </a:p>
          <a:p>
            <a:r>
              <a:rPr lang="en-US" sz="2000" dirty="0" smtClean="0"/>
              <a:t>Build mesh</a:t>
            </a:r>
            <a:endParaRPr lang="en-US" sz="2000" dirty="0"/>
          </a:p>
        </p:txBody>
      </p:sp>
      <p:pic>
        <p:nvPicPr>
          <p:cNvPr id="16" name="Picture 15" descr="C:\Users\charlesmarion\Desktop\LANL - DendriticFeathering\doc emails\150113 Discussion Mack - cases - schemes\1-img-mack\MeshSizeNomenclature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t="2785" r="1369" b="3895"/>
          <a:stretch/>
        </p:blipFill>
        <p:spPr bwMode="auto">
          <a:xfrm>
            <a:off x="6473231" y="746879"/>
            <a:ext cx="2323598" cy="165284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00" y="813760"/>
            <a:ext cx="1726540" cy="126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7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/>
              <a:t>Multi-directional </a:t>
            </a:r>
            <a:r>
              <a:rPr lang="en-US" dirty="0" smtClean="0"/>
              <a:t>Feathering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812347"/>
            <a:ext cx="5088918" cy="4648200"/>
          </a:xfrm>
        </p:spPr>
        <p:txBody>
          <a:bodyPr/>
          <a:lstStyle/>
          <a:p>
            <a:r>
              <a:rPr lang="en-US" sz="2000" dirty="0" smtClean="0"/>
              <a:t>3D feathering:</a:t>
            </a:r>
          </a:p>
          <a:p>
            <a:pPr lvl="1"/>
            <a:r>
              <a:rPr lang="en-US" sz="1800" dirty="0" smtClean="0"/>
              <a:t>Same as 2D, mostly</a:t>
            </a:r>
          </a:p>
          <a:p>
            <a:pPr lvl="1"/>
            <a:r>
              <a:rPr lang="en-US" sz="1800" dirty="0" smtClean="0"/>
              <a:t>Repeated application of 2D feathering</a:t>
            </a:r>
          </a:p>
          <a:p>
            <a:pPr lvl="2"/>
            <a:r>
              <a:rPr lang="en-US" sz="1600" dirty="0" smtClean="0"/>
              <a:t>Each 3D slice treated as a 2D problem</a:t>
            </a:r>
          </a:p>
          <a:p>
            <a:pPr lvl="1"/>
            <a:r>
              <a:rPr lang="en-US" sz="1800" dirty="0" smtClean="0"/>
              <a:t>Requires coherence between slices</a:t>
            </a:r>
          </a:p>
          <a:p>
            <a:pPr lvl="1"/>
            <a:r>
              <a:rPr lang="en-US" sz="1800" dirty="0" smtClean="0"/>
              <a:t>Will not extend to tri-directional feathering</a:t>
            </a:r>
          </a:p>
          <a:p>
            <a:r>
              <a:rPr lang="en-US" sz="2000" dirty="0" smtClean="0"/>
              <a:t>Multi-directional feathering:</a:t>
            </a:r>
          </a:p>
          <a:p>
            <a:pPr lvl="1"/>
            <a:r>
              <a:rPr lang="en-US" sz="1800" dirty="0" smtClean="0"/>
              <a:t>Difficult!</a:t>
            </a:r>
          </a:p>
          <a:p>
            <a:pPr lvl="1"/>
            <a:r>
              <a:rPr lang="en-US" sz="1800" dirty="0" smtClean="0"/>
              <a:t>Avoid invalid cells during feathering</a:t>
            </a:r>
          </a:p>
          <a:p>
            <a:pPr lvl="2"/>
            <a:r>
              <a:rPr lang="en-US" sz="1600" dirty="0" smtClean="0"/>
              <a:t>During K-feathering, set L-face removal locks</a:t>
            </a:r>
          </a:p>
          <a:p>
            <a:pPr lvl="2"/>
            <a:r>
              <a:rPr lang="en-US" sz="1600" dirty="0" smtClean="0"/>
              <a:t>Valid solution not always possible</a:t>
            </a:r>
          </a:p>
          <a:p>
            <a:pPr lvl="1"/>
            <a:r>
              <a:rPr lang="en-US" sz="1800" dirty="0" smtClean="0"/>
              <a:t>Repair invalid cells as post-processing</a:t>
            </a:r>
          </a:p>
          <a:p>
            <a:pPr lvl="2"/>
            <a:r>
              <a:rPr lang="en-US" sz="1600" dirty="0" smtClean="0"/>
              <a:t>Shift face removal locations</a:t>
            </a:r>
          </a:p>
          <a:p>
            <a:pPr lvl="2"/>
            <a:r>
              <a:rPr lang="en-US" sz="1600" dirty="0" smtClean="0"/>
              <a:t>Still, not always possible</a:t>
            </a:r>
          </a:p>
          <a:p>
            <a:pPr lvl="1"/>
            <a:r>
              <a:rPr lang="en-US" sz="1800" dirty="0" smtClean="0"/>
              <a:t>Interpolate point coordinates</a:t>
            </a:r>
          </a:p>
          <a:p>
            <a:pPr lvl="2"/>
            <a:r>
              <a:rPr lang="en-US" sz="1600" dirty="0" smtClean="0"/>
              <a:t>Also difficult</a:t>
            </a:r>
          </a:p>
          <a:p>
            <a:pPr lvl="2"/>
            <a:r>
              <a:rPr lang="en-US" sz="1600" dirty="0" smtClean="0"/>
              <a:t>Smoother probably required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9" t="13220" r="29018" b="7498"/>
          <a:stretch/>
        </p:blipFill>
        <p:spPr bwMode="auto">
          <a:xfrm>
            <a:off x="6248399" y="958424"/>
            <a:ext cx="2227943" cy="262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</p:pic>
      <p:grpSp>
        <p:nvGrpSpPr>
          <p:cNvPr id="26" name="Group 25"/>
          <p:cNvGrpSpPr/>
          <p:nvPr/>
        </p:nvGrpSpPr>
        <p:grpSpPr>
          <a:xfrm>
            <a:off x="5817060" y="4412342"/>
            <a:ext cx="1135743" cy="1074057"/>
            <a:chOff x="6237514" y="3599543"/>
            <a:chExt cx="1135743" cy="1074057"/>
          </a:xfrm>
        </p:grpSpPr>
        <p:sp>
          <p:nvSpPr>
            <p:cNvPr id="5" name="Rectangle 4"/>
            <p:cNvSpPr/>
            <p:nvPr/>
          </p:nvSpPr>
          <p:spPr>
            <a:xfrm>
              <a:off x="6248400" y="3599543"/>
              <a:ext cx="1124857" cy="107405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>
              <a:stCxn id="5" idx="0"/>
            </p:cNvCxnSpPr>
            <p:nvPr/>
          </p:nvCxnSpPr>
          <p:spPr>
            <a:xfrm flipH="1">
              <a:off x="6810828" y="3599543"/>
              <a:ext cx="1" cy="5370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endCxn id="5" idx="3"/>
            </p:cNvCxnSpPr>
            <p:nvPr/>
          </p:nvCxnSpPr>
          <p:spPr>
            <a:xfrm flipV="1">
              <a:off x="6810828" y="4136572"/>
              <a:ext cx="562429" cy="72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6810828" y="4122057"/>
              <a:ext cx="1" cy="537028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6237514" y="4143828"/>
              <a:ext cx="562429" cy="7256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7551057" y="4397827"/>
            <a:ext cx="1135743" cy="1074057"/>
            <a:chOff x="7674428" y="3599543"/>
            <a:chExt cx="1135743" cy="1074057"/>
          </a:xfrm>
        </p:grpSpPr>
        <p:sp>
          <p:nvSpPr>
            <p:cNvPr id="17" name="Rectangle 16"/>
            <p:cNvSpPr/>
            <p:nvPr/>
          </p:nvSpPr>
          <p:spPr>
            <a:xfrm>
              <a:off x="7685314" y="3599543"/>
              <a:ext cx="1124857" cy="107405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</p:cNvCxnSpPr>
            <p:nvPr/>
          </p:nvCxnSpPr>
          <p:spPr>
            <a:xfrm flipH="1">
              <a:off x="8247742" y="3599543"/>
              <a:ext cx="1" cy="537028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17" idx="3"/>
            </p:cNvCxnSpPr>
            <p:nvPr/>
          </p:nvCxnSpPr>
          <p:spPr>
            <a:xfrm flipV="1">
              <a:off x="8247742" y="4136572"/>
              <a:ext cx="562429" cy="72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8247742" y="4122057"/>
              <a:ext cx="1" cy="537028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7674428" y="4143828"/>
              <a:ext cx="562429" cy="7256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6594696" y="3560363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3D Mesh Slice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94696" y="5577549"/>
            <a:ext cx="1286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Invalid Cells</a:t>
            </a:r>
          </a:p>
        </p:txBody>
      </p:sp>
    </p:spTree>
    <p:extLst>
      <p:ext uri="{BB962C8B-B14F-4D97-AF65-F5344CB8AC3E}">
        <p14:creationId xmlns:p14="http://schemas.microsoft.com/office/powerpoint/2010/main" val="214108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Feathering Results</a:t>
            </a:r>
            <a:endParaRPr lang="en-US" dirty="0"/>
          </a:p>
        </p:txBody>
      </p:sp>
      <p:pic>
        <p:nvPicPr>
          <p:cNvPr id="14" name="Image 19"/>
          <p:cNvPicPr/>
          <p:nvPr/>
        </p:nvPicPr>
        <p:blipFill rotWithShape="1">
          <a:blip r:embed="rId3"/>
          <a:srcRect l="26044" t="38261" r="21869" b="31522"/>
          <a:stretch/>
        </p:blipFill>
        <p:spPr bwMode="auto">
          <a:xfrm>
            <a:off x="4785074" y="2569302"/>
            <a:ext cx="1869440" cy="640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 24"/>
          <p:cNvPicPr/>
          <p:nvPr/>
        </p:nvPicPr>
        <p:blipFill rotWithShape="1">
          <a:blip r:embed="rId4"/>
          <a:srcRect l="27584" t="20870" r="28283" b="17608"/>
          <a:stretch/>
        </p:blipFill>
        <p:spPr bwMode="auto">
          <a:xfrm>
            <a:off x="4789439" y="841828"/>
            <a:ext cx="1660637" cy="13664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 27"/>
          <p:cNvPicPr/>
          <p:nvPr/>
        </p:nvPicPr>
        <p:blipFill rotWithShape="1">
          <a:blip r:embed="rId5"/>
          <a:srcRect l="28097" t="21304" r="27513" b="18261"/>
          <a:stretch/>
        </p:blipFill>
        <p:spPr bwMode="auto">
          <a:xfrm>
            <a:off x="2601934" y="747484"/>
            <a:ext cx="1570806" cy="12623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e 28"/>
          <p:cNvPicPr/>
          <p:nvPr/>
        </p:nvPicPr>
        <p:blipFill rotWithShape="1">
          <a:blip r:embed="rId6"/>
          <a:srcRect l="27968" t="21304" r="27513" b="18478"/>
          <a:stretch/>
        </p:blipFill>
        <p:spPr bwMode="auto">
          <a:xfrm>
            <a:off x="2588819" y="2063090"/>
            <a:ext cx="1581167" cy="12623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243798" y="1621650"/>
            <a:ext cx="157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alibri" panose="020F0502020204030204" pitchFamily="34" charset="0"/>
              </a:rPr>
              <a:t>Uni</a:t>
            </a:r>
            <a:r>
              <a:rPr lang="en-US" dirty="0" smtClean="0">
                <a:latin typeface="Calibri" panose="020F0502020204030204" pitchFamily="34" charset="0"/>
              </a:rPr>
              <a:t>-directional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29279" y="3160581"/>
            <a:ext cx="1435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Bi-directional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4800" y="3354807"/>
            <a:ext cx="1915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Degenerate blocks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00813" y="2113951"/>
            <a:ext cx="1962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Curved boundaries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71784" y="3304600"/>
            <a:ext cx="1815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Multiple patterns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81968" y="3209382"/>
            <a:ext cx="167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Curved surfaces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74017" y="2043145"/>
            <a:ext cx="1733923" cy="1357209"/>
            <a:chOff x="2768680" y="2005650"/>
            <a:chExt cx="1285026" cy="1005840"/>
          </a:xfrm>
        </p:grpSpPr>
        <p:pic>
          <p:nvPicPr>
            <p:cNvPr id="18" name="Image 18"/>
            <p:cNvPicPr/>
            <p:nvPr/>
          </p:nvPicPr>
          <p:blipFill rotWithShape="1">
            <a:blip r:embed="rId7"/>
            <a:srcRect l="27840" t="21739" r="28155" b="18261"/>
            <a:stretch/>
          </p:blipFill>
          <p:spPr bwMode="auto">
            <a:xfrm>
              <a:off x="2795853" y="2005650"/>
              <a:ext cx="1249680" cy="10058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9" name="Oval 28"/>
            <p:cNvSpPr/>
            <p:nvPr/>
          </p:nvSpPr>
          <p:spPr>
            <a:xfrm>
              <a:off x="2768680" y="2454690"/>
              <a:ext cx="96011" cy="98155"/>
            </a:xfrm>
            <a:prstGeom prst="ellipse">
              <a:avLst/>
            </a:prstGeom>
            <a:solidFill>
              <a:srgbClr val="00CC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957695" y="2454689"/>
              <a:ext cx="96011" cy="98155"/>
            </a:xfrm>
            <a:prstGeom prst="ellipse">
              <a:avLst/>
            </a:prstGeom>
            <a:solidFill>
              <a:srgbClr val="00CC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6" y="3734412"/>
            <a:ext cx="2215736" cy="234607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25" y="3727155"/>
            <a:ext cx="2215736" cy="234607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505" y="3727155"/>
            <a:ext cx="2215736" cy="23460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784" y="3727155"/>
            <a:ext cx="2215736" cy="234607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525163" y="6179675"/>
            <a:ext cx="1892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3D </a:t>
            </a:r>
            <a:r>
              <a:rPr lang="en-US" dirty="0" err="1" smtClean="0">
                <a:latin typeface="Calibri" panose="020F0502020204030204" pitchFamily="34" charset="0"/>
              </a:rPr>
              <a:t>Uni</a:t>
            </a:r>
            <a:r>
              <a:rPr lang="en-US" dirty="0" smtClean="0">
                <a:latin typeface="Calibri" panose="020F0502020204030204" pitchFamily="34" charset="0"/>
              </a:rPr>
              <a:t>-directional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1414" y="1736528"/>
            <a:ext cx="126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Size control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304800" y="553095"/>
            <a:ext cx="1934297" cy="1253221"/>
            <a:chOff x="304800" y="553095"/>
            <a:chExt cx="1934297" cy="125322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553095"/>
              <a:ext cx="1934297" cy="1253221"/>
            </a:xfrm>
            <a:prstGeom prst="rect">
              <a:avLst/>
            </a:prstGeom>
          </p:spPr>
        </p:pic>
        <p:cxnSp>
          <p:nvCxnSpPr>
            <p:cNvPr id="44" name="Straight Connector 43"/>
            <p:cNvCxnSpPr/>
            <p:nvPr/>
          </p:nvCxnSpPr>
          <p:spPr>
            <a:xfrm flipV="1">
              <a:off x="438792" y="638629"/>
              <a:ext cx="1644008" cy="67685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38792" y="1651511"/>
              <a:ext cx="1651265" cy="61175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88" y="478975"/>
            <a:ext cx="1852041" cy="119992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43" y="2021015"/>
            <a:ext cx="1852041" cy="119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009" y="3528106"/>
            <a:ext cx="1852041" cy="119992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338419" y="4859344"/>
            <a:ext cx="4525803" cy="2095430"/>
            <a:chOff x="84086" y="4866010"/>
            <a:chExt cx="4525803" cy="20954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86" y="4866010"/>
              <a:ext cx="4525803" cy="209543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29577" y="4886139"/>
              <a:ext cx="841829" cy="362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2383910" y="4951391"/>
            <a:ext cx="841829" cy="362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1720"/>
            <a:ext cx="6081486" cy="5407025"/>
          </a:xfrm>
        </p:spPr>
        <p:txBody>
          <a:bodyPr/>
          <a:lstStyle/>
          <a:p>
            <a:r>
              <a:rPr lang="en-US" sz="2000" dirty="0" smtClean="0"/>
              <a:t>Dendritic paving:</a:t>
            </a:r>
          </a:p>
          <a:p>
            <a:pPr lvl="1"/>
            <a:r>
              <a:rPr lang="en-US" sz="1800" dirty="0" smtClean="0"/>
              <a:t>Explicit anisotropic size specification and propagation</a:t>
            </a:r>
          </a:p>
          <a:p>
            <a:pPr lvl="2"/>
            <a:r>
              <a:rPr lang="en-US" sz="1600" dirty="0" smtClean="0"/>
              <a:t>Row generation and adjustment</a:t>
            </a:r>
          </a:p>
          <a:p>
            <a:pPr lvl="2"/>
            <a:r>
              <a:rPr lang="en-US" sz="1600" dirty="0" smtClean="0"/>
              <a:t>Boundary and interior smoothing</a:t>
            </a:r>
          </a:p>
          <a:p>
            <a:pPr lvl="1"/>
            <a:r>
              <a:rPr lang="en-US" sz="1800" dirty="0" smtClean="0"/>
              <a:t>Loop closure and mesh repair</a:t>
            </a:r>
          </a:p>
          <a:p>
            <a:pPr lvl="1"/>
            <a:r>
              <a:rPr lang="en-US" sz="1800" dirty="0" smtClean="0"/>
              <a:t>Additional dendritic operators</a:t>
            </a:r>
          </a:p>
          <a:p>
            <a:pPr lvl="1"/>
            <a:r>
              <a:rPr lang="en-US" sz="1800" dirty="0" smtClean="0"/>
              <a:t>Structured feathered meshes in 2D/3D</a:t>
            </a:r>
          </a:p>
          <a:p>
            <a:r>
              <a:rPr lang="en-US" sz="2000" dirty="0" smtClean="0"/>
              <a:t>Feathering:</a:t>
            </a:r>
          </a:p>
          <a:p>
            <a:pPr lvl="1"/>
            <a:r>
              <a:rPr lang="en-US" sz="1800" dirty="0" smtClean="0"/>
              <a:t>Improved conflict resolution</a:t>
            </a:r>
          </a:p>
          <a:p>
            <a:pPr lvl="1"/>
            <a:r>
              <a:rPr lang="en-US" sz="1800" dirty="0" smtClean="0"/>
              <a:t>Improved </a:t>
            </a:r>
            <a:r>
              <a:rPr lang="en-US" sz="1800" dirty="0" smtClean="0"/>
              <a:t>point placement</a:t>
            </a:r>
          </a:p>
          <a:p>
            <a:pPr lvl="1"/>
            <a:r>
              <a:rPr lang="en-US" sz="1800" dirty="0" smtClean="0"/>
              <a:t>3D </a:t>
            </a:r>
            <a:r>
              <a:rPr lang="en-US" sz="1800" dirty="0" smtClean="0"/>
              <a:t>bi- and tri-directional feathering</a:t>
            </a:r>
          </a:p>
          <a:p>
            <a:pPr lvl="1"/>
            <a:r>
              <a:rPr lang="en-US" sz="1800" dirty="0" smtClean="0"/>
              <a:t>General 3D geometry</a:t>
            </a:r>
          </a:p>
          <a:p>
            <a:pPr lvl="1"/>
            <a:r>
              <a:rPr lang="en-US" sz="1800" dirty="0" smtClean="0"/>
              <a:t>Coherent block-block connectivity</a:t>
            </a:r>
          </a:p>
          <a:p>
            <a:r>
              <a:rPr lang="en-US" sz="2200" dirty="0" smtClean="0"/>
              <a:t>Validation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940" y="2923380"/>
            <a:ext cx="2215736" cy="2346074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6286" y="419100"/>
            <a:ext cx="2504280" cy="250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4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sz="1800" dirty="0"/>
              <a:t>Blacker, T. D. and Stephenson, M. B. (1991), </a:t>
            </a:r>
            <a:r>
              <a:rPr lang="en-US" sz="1800" dirty="0" smtClean="0"/>
              <a:t>“Paving</a:t>
            </a:r>
            <a:r>
              <a:rPr lang="en-US" sz="1800" dirty="0"/>
              <a:t>: A new approach to automated quadrilateral mesh generation</a:t>
            </a:r>
            <a:r>
              <a:rPr lang="en-US" sz="1800" dirty="0" smtClean="0"/>
              <a:t>.” </a:t>
            </a:r>
            <a:r>
              <a:rPr lang="en-US" sz="1800" dirty="0"/>
              <a:t>Int. J. </a:t>
            </a:r>
            <a:r>
              <a:rPr lang="en-US" sz="1800" dirty="0" err="1"/>
              <a:t>Numer</a:t>
            </a:r>
            <a:r>
              <a:rPr lang="en-US" sz="1800" dirty="0"/>
              <a:t>. Meth. </a:t>
            </a:r>
            <a:r>
              <a:rPr lang="en-US" sz="1800" dirty="0" err="1"/>
              <a:t>Engng</a:t>
            </a:r>
            <a:r>
              <a:rPr lang="en-US" sz="1800" dirty="0"/>
              <a:t>., 32: 811–847</a:t>
            </a:r>
            <a:r>
              <a:rPr lang="en-US" sz="1800" dirty="0" smtClean="0"/>
              <a:t>.</a:t>
            </a:r>
            <a:endParaRPr lang="en-US" sz="1800" dirty="0"/>
          </a:p>
          <a:p>
            <a:pPr>
              <a:buFont typeface="+mj-lt"/>
              <a:buAutoNum type="arabicPeriod"/>
            </a:pPr>
            <a:r>
              <a:rPr lang="en-US" sz="1800" dirty="0"/>
              <a:t>Jean, B., Douglass, R., </a:t>
            </a:r>
            <a:r>
              <a:rPr lang="en-US" sz="1800" dirty="0" smtClean="0"/>
              <a:t>McNamara, G., </a:t>
            </a:r>
            <a:r>
              <a:rPr lang="en-US" sz="1800" dirty="0"/>
              <a:t>Ortega, F., </a:t>
            </a:r>
            <a:r>
              <a:rPr lang="en-US" sz="1800" dirty="0" smtClean="0"/>
              <a:t>“Dendritic </a:t>
            </a:r>
            <a:r>
              <a:rPr lang="en-US" sz="1800" dirty="0"/>
              <a:t>Meshing: </a:t>
            </a:r>
            <a:r>
              <a:rPr lang="en-US" sz="1800" dirty="0" smtClean="0"/>
              <a:t>LA-UR-11-04075.” 20th </a:t>
            </a:r>
            <a:r>
              <a:rPr lang="en-US" sz="1800" dirty="0"/>
              <a:t>International Meshing Roundtable, Springer-</a:t>
            </a:r>
            <a:r>
              <a:rPr lang="en-US" sz="1800" dirty="0" err="1"/>
              <a:t>Verlag</a:t>
            </a:r>
            <a:r>
              <a:rPr lang="en-US" sz="1800" dirty="0"/>
              <a:t>, pp.619-636, October 23-26 </a:t>
            </a:r>
            <a:r>
              <a:rPr lang="en-US" sz="1800" dirty="0" smtClean="0"/>
              <a:t>2011.</a:t>
            </a:r>
          </a:p>
          <a:p>
            <a:pPr>
              <a:buFont typeface="+mj-lt"/>
              <a:buAutoNum type="arabicPeriod"/>
            </a:pPr>
            <a:r>
              <a:rPr lang="es-ES" sz="1800" dirty="0"/>
              <a:t>Kenamond, M., </a:t>
            </a:r>
            <a:r>
              <a:rPr lang="es-ES" sz="1800" dirty="0" smtClean="0"/>
              <a:t>“(</a:t>
            </a:r>
            <a:r>
              <a:rPr lang="es-ES" sz="1800" dirty="0"/>
              <a:t>U) </a:t>
            </a:r>
            <a:r>
              <a:rPr lang="es-ES" sz="1800" dirty="0" err="1"/>
              <a:t>Dendritic</a:t>
            </a:r>
            <a:r>
              <a:rPr lang="es-ES" sz="1800" dirty="0"/>
              <a:t> Zoner </a:t>
            </a:r>
            <a:r>
              <a:rPr lang="es-ES" sz="1800" dirty="0" smtClean="0"/>
              <a:t>Idea.” LA-UR-14-23652, </a:t>
            </a:r>
            <a:r>
              <a:rPr lang="es-ES" sz="1800" dirty="0" err="1" smtClean="0"/>
              <a:t>May</a:t>
            </a:r>
            <a:r>
              <a:rPr lang="es-ES" sz="1800" dirty="0" smtClean="0"/>
              <a:t> 20, 2014</a:t>
            </a:r>
            <a:endParaRPr lang="es-ES" sz="1800" dirty="0"/>
          </a:p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27395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23028"/>
            <a:ext cx="8382000" cy="838200"/>
          </a:xfrm>
        </p:spPr>
        <p:txBody>
          <a:bodyPr/>
          <a:lstStyle/>
          <a:p>
            <a:r>
              <a:rPr lang="en-US" sz="6600" dirty="0" smtClean="0"/>
              <a:t>THE END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65609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4764"/>
            <a:ext cx="8382000" cy="83820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</a:rPr>
              <a:t>Outline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0562" y="1158413"/>
            <a:ext cx="7346023" cy="4648200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</a:rPr>
              <a:t>Introduction: What is a dendritic mesh?</a:t>
            </a:r>
          </a:p>
          <a:p>
            <a:r>
              <a:rPr lang="en-US" sz="3200" dirty="0" smtClean="0">
                <a:latin typeface="Calibri" panose="020F0502020204030204" pitchFamily="34" charset="0"/>
              </a:rPr>
              <a:t>Motivation: Why do you care?</a:t>
            </a:r>
          </a:p>
          <a:p>
            <a:r>
              <a:rPr lang="en-US" sz="32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Dendritic paving</a:t>
            </a:r>
          </a:p>
          <a:p>
            <a:pPr lvl="1"/>
            <a:r>
              <a:rPr lang="en-US" dirty="0" smtClean="0">
                <a:solidFill>
                  <a:srgbClr val="339933"/>
                </a:solidFill>
              </a:rPr>
              <a:t>Method</a:t>
            </a:r>
          </a:p>
          <a:p>
            <a:pPr lvl="1"/>
            <a:r>
              <a:rPr lang="en-US" dirty="0" smtClean="0">
                <a:solidFill>
                  <a:srgbClr val="339933"/>
                </a:solidFill>
              </a:rPr>
              <a:t>Results</a:t>
            </a:r>
          </a:p>
          <a:p>
            <a:r>
              <a:rPr lang="en-US" sz="3200" dirty="0" smtClean="0">
                <a:solidFill>
                  <a:srgbClr val="339933"/>
                </a:solidFill>
                <a:latin typeface="Calibri" panose="020F0502020204030204" pitchFamily="34" charset="0"/>
              </a:rPr>
              <a:t>Feathering</a:t>
            </a:r>
          </a:p>
          <a:p>
            <a:pPr lvl="1"/>
            <a:r>
              <a:rPr lang="en-US" dirty="0" smtClean="0">
                <a:solidFill>
                  <a:srgbClr val="339933"/>
                </a:solidFill>
              </a:rPr>
              <a:t>Method</a:t>
            </a:r>
          </a:p>
          <a:p>
            <a:pPr lvl="1"/>
            <a:r>
              <a:rPr lang="en-US" dirty="0" smtClean="0">
                <a:solidFill>
                  <a:srgbClr val="339933"/>
                </a:solidFill>
              </a:rPr>
              <a:t>Results</a:t>
            </a:r>
          </a:p>
          <a:p>
            <a:r>
              <a:rPr lang="en-US" sz="3200" dirty="0" smtClean="0">
                <a:latin typeface="Calibri" panose="020F0502020204030204" pitchFamily="34" charset="0"/>
              </a:rPr>
              <a:t>Future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2368" y="4012753"/>
            <a:ext cx="3998632" cy="24642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139051"/>
            <a:ext cx="2491840" cy="2337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Introduction: What is a dendritic mesh?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382000" cy="4648200"/>
          </a:xfrm>
        </p:spPr>
        <p:txBody>
          <a:bodyPr/>
          <a:lstStyle/>
          <a:p>
            <a:r>
              <a:rPr lang="en-US" dirty="0" smtClean="0"/>
              <a:t>Dendritic mesh = mesh containing dendrites</a:t>
            </a:r>
          </a:p>
          <a:p>
            <a:r>
              <a:rPr lang="en-US" dirty="0" smtClean="0"/>
              <a:t>Well, what is a dendrite?</a:t>
            </a:r>
          </a:p>
          <a:p>
            <a:pPr lvl="1"/>
            <a:r>
              <a:rPr lang="en-US" dirty="0" smtClean="0"/>
              <a:t>Mesh resolution transition</a:t>
            </a:r>
          </a:p>
          <a:p>
            <a:pPr lvl="1"/>
            <a:r>
              <a:rPr lang="en-US" dirty="0" smtClean="0"/>
              <a:t>Multi-point constraint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3127908" y="2590800"/>
            <a:ext cx="2510892" cy="1295400"/>
            <a:chOff x="2895600" y="3148012"/>
            <a:chExt cx="2510892" cy="1295400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4291042" y="3224212"/>
              <a:ext cx="0" cy="114300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4214842" y="3148012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207222" y="3719512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214842" y="4291012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95600" y="3611046"/>
              <a:ext cx="11246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“Masters”</a:t>
              </a:r>
              <a:endParaRPr lang="en-US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46641" y="3611046"/>
              <a:ext cx="8598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9933"/>
                  </a:solidFill>
                  <a:latin typeface="Calibri" panose="020F0502020204030204" pitchFamily="34" charset="0"/>
                </a:rPr>
                <a:t>“Slave”</a:t>
              </a:r>
              <a:endParaRPr lang="en-US" dirty="0">
                <a:solidFill>
                  <a:srgbClr val="339933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8" name="Straight Arrow Connector 27"/>
            <p:cNvCxnSpPr>
              <a:stCxn id="26" idx="1"/>
              <a:endCxn id="23" idx="6"/>
            </p:cNvCxnSpPr>
            <p:nvPr/>
          </p:nvCxnSpPr>
          <p:spPr>
            <a:xfrm flipH="1">
              <a:off x="4359622" y="3795712"/>
              <a:ext cx="187019" cy="0"/>
            </a:xfrm>
            <a:prstGeom prst="straightConnector1">
              <a:avLst/>
            </a:prstGeom>
            <a:ln w="38100">
              <a:solidFill>
                <a:srgbClr val="33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3839830" y="3929062"/>
              <a:ext cx="367392" cy="36195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endCxn id="22" idx="3"/>
            </p:cNvCxnSpPr>
            <p:nvPr/>
          </p:nvCxnSpPr>
          <p:spPr>
            <a:xfrm flipV="1">
              <a:off x="3839830" y="3278094"/>
              <a:ext cx="397330" cy="36358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533400" y="2626280"/>
            <a:ext cx="2133600" cy="1969532"/>
            <a:chOff x="533400" y="2626280"/>
            <a:chExt cx="2133600" cy="1969532"/>
          </a:xfrm>
        </p:grpSpPr>
        <p:sp>
          <p:nvSpPr>
            <p:cNvPr id="4" name="Rectangle 3"/>
            <p:cNvSpPr/>
            <p:nvPr/>
          </p:nvSpPr>
          <p:spPr>
            <a:xfrm>
              <a:off x="609600" y="3224212"/>
              <a:ext cx="1981200" cy="11430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4" idx="0"/>
              <a:endCxn id="4" idx="2"/>
            </p:cNvCxnSpPr>
            <p:nvPr/>
          </p:nvCxnSpPr>
          <p:spPr>
            <a:xfrm>
              <a:off x="1600200" y="3224212"/>
              <a:ext cx="0" cy="11430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endCxn id="4" idx="3"/>
            </p:cNvCxnSpPr>
            <p:nvPr/>
          </p:nvCxnSpPr>
          <p:spPr>
            <a:xfrm>
              <a:off x="1600200" y="3795712"/>
              <a:ext cx="99060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533400" y="3148012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33400" y="4291012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24000" y="3148012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516380" y="3719512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524000" y="4291012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514600" y="3148012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514600" y="3719512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514600" y="4291012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367790" y="2995612"/>
              <a:ext cx="457200" cy="160020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37898" y="2626280"/>
              <a:ext cx="1201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“Dendrite”</a:t>
              </a:r>
              <a:endParaRPr lang="en-US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36" name="Picture 35" descr="splite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1" b="8000"/>
          <a:stretch>
            <a:fillRect/>
          </a:stretch>
        </p:blipFill>
        <p:spPr bwMode="auto">
          <a:xfrm>
            <a:off x="5517727" y="1524000"/>
            <a:ext cx="3206151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23" y="3429000"/>
            <a:ext cx="2296477" cy="270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-546168" y="4887719"/>
            <a:ext cx="4525803" cy="2095430"/>
            <a:chOff x="84086" y="4866010"/>
            <a:chExt cx="4525803" cy="2095430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86" y="4866010"/>
              <a:ext cx="4525803" cy="209543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29577" y="4886139"/>
              <a:ext cx="841829" cy="362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5719700" y="738607"/>
            <a:ext cx="3262637" cy="3301769"/>
            <a:chOff x="5719700" y="738607"/>
            <a:chExt cx="3262637" cy="3301769"/>
          </a:xfrm>
        </p:grpSpPr>
        <p:grpSp>
          <p:nvGrpSpPr>
            <p:cNvPr id="66" name="Group 65"/>
            <p:cNvGrpSpPr/>
            <p:nvPr/>
          </p:nvGrpSpPr>
          <p:grpSpPr>
            <a:xfrm>
              <a:off x="5719700" y="738607"/>
              <a:ext cx="3262637" cy="3301769"/>
              <a:chOff x="5719700" y="738607"/>
              <a:chExt cx="3262637" cy="330176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9700" y="1926529"/>
                <a:ext cx="3262637" cy="2113847"/>
              </a:xfrm>
              <a:prstGeom prst="rect">
                <a:avLst/>
              </a:prstGeom>
            </p:spPr>
          </p:pic>
          <p:cxnSp>
            <p:nvCxnSpPr>
              <p:cNvPr id="47" name="Straight Arrow Connector 46"/>
              <p:cNvCxnSpPr/>
              <p:nvPr/>
            </p:nvCxnSpPr>
            <p:spPr>
              <a:xfrm flipH="1">
                <a:off x="7058845" y="1596379"/>
                <a:ext cx="676400" cy="82973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H="1">
                <a:off x="6978440" y="1247323"/>
                <a:ext cx="756805" cy="95687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flipH="1">
                <a:off x="6880123" y="893301"/>
                <a:ext cx="855122" cy="104896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7735244" y="1083188"/>
                <a:ext cx="864211" cy="30777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Calibri" panose="020F0502020204030204" pitchFamily="34" charset="0"/>
                  </a:rPr>
                  <a:t>Explosive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735244" y="738607"/>
                <a:ext cx="546625" cy="307777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Calibri" panose="020F0502020204030204" pitchFamily="34" charset="0"/>
                  </a:rPr>
                  <a:t>Steel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7735244" y="1423004"/>
                <a:ext cx="716863" cy="307777"/>
              </a:xfrm>
              <a:prstGeom prst="rect">
                <a:avLst/>
              </a:prstGeom>
              <a:noFill/>
              <a:ln w="38100">
                <a:solidFill>
                  <a:srgbClr val="CC66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Calibri" panose="020F0502020204030204" pitchFamily="34" charset="0"/>
                  </a:rPr>
                  <a:t>Copper</a:t>
                </a:r>
              </a:p>
            </p:txBody>
          </p:sp>
          <p:sp>
            <p:nvSpPr>
              <p:cNvPr id="55" name="Explosion 1 54"/>
              <p:cNvSpPr/>
              <p:nvPr/>
            </p:nvSpPr>
            <p:spPr>
              <a:xfrm>
                <a:off x="8681516" y="2846439"/>
                <a:ext cx="300821" cy="312814"/>
              </a:xfrm>
              <a:prstGeom prst="irregularSeal1">
                <a:avLst/>
              </a:prstGeom>
              <a:solidFill>
                <a:srgbClr val="FFFF00"/>
              </a:solidFill>
              <a:ln>
                <a:solidFill>
                  <a:srgbClr val="DEBE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" name="Straight Arrow Connector 61"/>
              <p:cNvCxnSpPr>
                <a:stCxn id="61" idx="2"/>
              </p:cNvCxnSpPr>
              <p:nvPr/>
            </p:nvCxnSpPr>
            <p:spPr>
              <a:xfrm>
                <a:off x="8202039" y="2068490"/>
                <a:ext cx="599061" cy="86521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7735244" y="1760713"/>
                <a:ext cx="933589" cy="307777"/>
              </a:xfrm>
              <a:prstGeom prst="rect">
                <a:avLst/>
              </a:prstGeom>
              <a:noFill/>
              <a:ln w="38100">
                <a:solidFill>
                  <a:srgbClr val="DEBE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Calibri" panose="020F0502020204030204" pitchFamily="34" charset="0"/>
                  </a:rPr>
                  <a:t>Detonator</a:t>
                </a: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6060186" y="769068"/>
              <a:ext cx="893193" cy="64633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latin typeface="Calibri" panose="020F0502020204030204" pitchFamily="34" charset="0"/>
                </a:rPr>
                <a:t>Shaped</a:t>
              </a:r>
            </a:p>
            <a:p>
              <a:pPr algn="ctr"/>
              <a:r>
                <a:rPr lang="en-US" b="1" dirty="0" smtClean="0">
                  <a:latin typeface="Calibri" panose="020F0502020204030204" pitchFamily="34" charset="0"/>
                </a:rPr>
                <a:t>Charge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694" y="842122"/>
            <a:ext cx="5769429" cy="5486400"/>
          </a:xfrm>
        </p:spPr>
        <p:txBody>
          <a:bodyPr/>
          <a:lstStyle/>
          <a:p>
            <a:r>
              <a:rPr lang="en-US" sz="1800" dirty="0" smtClean="0"/>
              <a:t>Lagrange </a:t>
            </a:r>
            <a:r>
              <a:rPr lang="en-US" sz="1800" dirty="0" err="1" smtClean="0"/>
              <a:t>hydrocodes</a:t>
            </a:r>
            <a:r>
              <a:rPr lang="en-US" sz="1800" dirty="0"/>
              <a:t> </a:t>
            </a:r>
            <a:r>
              <a:rPr lang="en-US" sz="1800" dirty="0" smtClean="0"/>
              <a:t>benefit from certain mesh qualities</a:t>
            </a:r>
          </a:p>
          <a:p>
            <a:pPr lvl="1"/>
            <a:r>
              <a:rPr lang="en-US" sz="1600" dirty="0" smtClean="0"/>
              <a:t>Uniform cell size and orientation in a homogenous domain</a:t>
            </a:r>
          </a:p>
          <a:p>
            <a:pPr lvl="2"/>
            <a:r>
              <a:rPr lang="en-US" sz="1400" dirty="0" smtClean="0"/>
              <a:t>Correct shock propagation</a:t>
            </a:r>
          </a:p>
          <a:p>
            <a:pPr lvl="1"/>
            <a:r>
              <a:rPr lang="en-US" sz="1600" dirty="0" smtClean="0"/>
              <a:t>Cell quality </a:t>
            </a:r>
          </a:p>
          <a:p>
            <a:pPr lvl="2"/>
            <a:r>
              <a:rPr lang="en-US" sz="1400" dirty="0" smtClean="0"/>
              <a:t>Reduce discretization errors</a:t>
            </a:r>
          </a:p>
          <a:p>
            <a:pPr lvl="1"/>
            <a:r>
              <a:rPr lang="en-US" sz="1600" dirty="0" smtClean="0"/>
              <a:t>Conformal meshes</a:t>
            </a:r>
          </a:p>
          <a:p>
            <a:pPr lvl="2"/>
            <a:r>
              <a:rPr lang="en-US" sz="1400" dirty="0" smtClean="0"/>
              <a:t>Cells at interfaces are pure, no sub-scale model errors</a:t>
            </a:r>
          </a:p>
          <a:p>
            <a:pPr lvl="1"/>
            <a:r>
              <a:rPr lang="en-US" sz="1600" dirty="0" smtClean="0"/>
              <a:t>Impedance/mass matched interfaces</a:t>
            </a:r>
          </a:p>
          <a:p>
            <a:pPr lvl="2"/>
            <a:r>
              <a:rPr lang="en-US" sz="1400" dirty="0" smtClean="0"/>
              <a:t>Improves shock transmission/reflection at material interfaces</a:t>
            </a:r>
          </a:p>
          <a:p>
            <a:r>
              <a:rPr lang="en-US" sz="1800" dirty="0" smtClean="0"/>
              <a:t>Difficult to satisfy all of these mesh constraints</a:t>
            </a:r>
          </a:p>
          <a:p>
            <a:r>
              <a:rPr lang="en-US" sz="1800" dirty="0" smtClean="0">
                <a:solidFill>
                  <a:srgbClr val="339933"/>
                </a:solidFill>
              </a:rPr>
              <a:t>Dendritic meshes make this possible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Motivation: Why do you care?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4461387" y="3775587"/>
            <a:ext cx="2219632" cy="2734836"/>
            <a:chOff x="4461387" y="3775587"/>
            <a:chExt cx="2219632" cy="273483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474608" y="5073446"/>
              <a:ext cx="2195286" cy="143697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5999785" y="3785865"/>
              <a:ext cx="362857" cy="26757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4461387" y="3782962"/>
              <a:ext cx="1548581" cy="12609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6371303" y="3775587"/>
              <a:ext cx="309716" cy="127573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6821129" y="2839065"/>
            <a:ext cx="2197510" cy="3271178"/>
            <a:chOff x="6821129" y="2839065"/>
            <a:chExt cx="2197510" cy="3271178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8369710" y="2839065"/>
              <a:ext cx="648929" cy="18214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8000999" y="2849665"/>
              <a:ext cx="362857" cy="26757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6821129" y="2846439"/>
              <a:ext cx="1194619" cy="18361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914" y="4697362"/>
              <a:ext cx="2180725" cy="1412881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550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Dendritic paving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6477000" cy="5410200"/>
          </a:xfrm>
        </p:spPr>
        <p:txBody>
          <a:bodyPr/>
          <a:lstStyle/>
          <a:p>
            <a:r>
              <a:rPr lang="en-US" sz="2400" dirty="0" smtClean="0"/>
              <a:t>Blacker and Stephenson introduced the “paving” method in 1991 [1]</a:t>
            </a:r>
          </a:p>
          <a:p>
            <a:r>
              <a:rPr lang="en-US" sz="2400" dirty="0" smtClean="0"/>
              <a:t>Can automatically mesh complex geometry with quad elements</a:t>
            </a:r>
          </a:p>
          <a:p>
            <a:r>
              <a:rPr lang="en-US" sz="2400" dirty="0" smtClean="0"/>
              <a:t>Mesh a domain from the boundary inward row by row or element by element</a:t>
            </a:r>
          </a:p>
          <a:p>
            <a:r>
              <a:rPr lang="en-US" sz="2400" dirty="0" smtClean="0"/>
              <a:t>Tucks, wedges, seaming, loop closure and repair are operations required to generate paved meshes</a:t>
            </a:r>
          </a:p>
          <a:p>
            <a:r>
              <a:rPr lang="en-US" sz="2400" dirty="0" smtClean="0">
                <a:solidFill>
                  <a:srgbClr val="339933"/>
                </a:solidFill>
              </a:rPr>
              <a:t>For years, I’ve wondered, “What would paving look like with the addition of dendrites?”</a:t>
            </a:r>
            <a:endParaRPr lang="en-US" sz="2400" dirty="0">
              <a:solidFill>
                <a:srgbClr val="33993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4" t="7225" r="17881" b="6080"/>
          <a:stretch/>
        </p:blipFill>
        <p:spPr>
          <a:xfrm>
            <a:off x="6781800" y="838200"/>
            <a:ext cx="19050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3276600"/>
            <a:ext cx="2078962" cy="2232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98192" y="5486400"/>
            <a:ext cx="2041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Dendritic paving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Hand-drawn, ~2006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70565" y="2597052"/>
            <a:ext cx="1363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Quad paving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60" y="294354"/>
            <a:ext cx="1573119" cy="30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4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519736" cy="5102225"/>
          </a:xfrm>
        </p:spPr>
        <p:txBody>
          <a:bodyPr/>
          <a:lstStyle/>
          <a:p>
            <a:r>
              <a:rPr lang="en-US" sz="2000" dirty="0" smtClean="0"/>
              <a:t>Given a “loop” of connected nodes and edges, categorize nodes along loop</a:t>
            </a:r>
          </a:p>
          <a:p>
            <a:pPr lvl="1"/>
            <a:r>
              <a:rPr lang="en-US" sz="1800" dirty="0" smtClean="0"/>
              <a:t>Row end, row side, corner, row reversal</a:t>
            </a:r>
          </a:p>
          <a:p>
            <a:pPr lvl="1"/>
            <a:r>
              <a:rPr lang="en-US" sz="1800" dirty="0" smtClean="0"/>
              <a:t>Based on node angle</a:t>
            </a:r>
          </a:p>
          <a:p>
            <a:r>
              <a:rPr lang="en-US" sz="2000" dirty="0" smtClean="0"/>
              <a:t>Determine range of nodes to pave (paving row)</a:t>
            </a:r>
          </a:p>
          <a:p>
            <a:pPr lvl="1"/>
            <a:r>
              <a:rPr lang="en-US" sz="1800" dirty="0"/>
              <a:t>B</a:t>
            </a:r>
            <a:r>
              <a:rPr lang="en-US" sz="1800" dirty="0" smtClean="0"/>
              <a:t>etween two row end nodes</a:t>
            </a:r>
          </a:p>
          <a:p>
            <a:r>
              <a:rPr lang="en-US" sz="2000" dirty="0" smtClean="0"/>
              <a:t>Pave row (add a row of new elements)</a:t>
            </a:r>
          </a:p>
          <a:p>
            <a:r>
              <a:rPr lang="en-US" sz="2000" dirty="0" smtClean="0"/>
              <a:t>Evaluate added nodes</a:t>
            </a:r>
          </a:p>
          <a:p>
            <a:r>
              <a:rPr lang="en-US" sz="2000" dirty="0" smtClean="0"/>
              <a:t>Apply “row adjustments”</a:t>
            </a:r>
          </a:p>
          <a:p>
            <a:pPr lvl="1"/>
            <a:r>
              <a:rPr lang="en-US" sz="1800" dirty="0" smtClean="0"/>
              <a:t>Wedges and tucks</a:t>
            </a:r>
          </a:p>
          <a:p>
            <a:pPr lvl="1"/>
            <a:r>
              <a:rPr lang="en-US" sz="1800" dirty="0" smtClean="0"/>
              <a:t>Adds or removes 2 loop edges</a:t>
            </a:r>
          </a:p>
          <a:p>
            <a:r>
              <a:rPr lang="en-US" sz="2000" dirty="0" smtClean="0"/>
              <a:t>Stitch overlapping/intersecting rows</a:t>
            </a:r>
          </a:p>
          <a:p>
            <a:r>
              <a:rPr lang="en-US" sz="2000" dirty="0" smtClean="0"/>
              <a:t>Seam acute loop corners</a:t>
            </a:r>
          </a:p>
          <a:p>
            <a:r>
              <a:rPr lang="en-US" sz="2000" dirty="0" smtClean="0"/>
              <a:t>Smooth boundary and interior nodes</a:t>
            </a:r>
          </a:p>
          <a:p>
            <a:r>
              <a:rPr lang="en-US" sz="2000" dirty="0" smtClean="0"/>
              <a:t>Loop closure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paving processes (notional)</a:t>
            </a:r>
            <a:endParaRPr lang="en-US" dirty="0"/>
          </a:p>
        </p:txBody>
      </p:sp>
      <p:grpSp>
        <p:nvGrpSpPr>
          <p:cNvPr id="213" name="Group 212"/>
          <p:cNvGrpSpPr/>
          <p:nvPr/>
        </p:nvGrpSpPr>
        <p:grpSpPr>
          <a:xfrm>
            <a:off x="6828485" y="914400"/>
            <a:ext cx="2038356" cy="909635"/>
            <a:chOff x="6828485" y="1167518"/>
            <a:chExt cx="2038356" cy="909635"/>
          </a:xfrm>
        </p:grpSpPr>
        <p:sp>
          <p:nvSpPr>
            <p:cNvPr id="13" name="Freeform 12"/>
            <p:cNvSpPr/>
            <p:nvPr/>
          </p:nvSpPr>
          <p:spPr>
            <a:xfrm>
              <a:off x="6861829" y="1207998"/>
              <a:ext cx="1966912" cy="828675"/>
            </a:xfrm>
            <a:custGeom>
              <a:avLst/>
              <a:gdLst>
                <a:gd name="connsiteX0" fmla="*/ 895350 w 1966912"/>
                <a:gd name="connsiteY0" fmla="*/ 338138 h 828675"/>
                <a:gd name="connsiteX1" fmla="*/ 757237 w 1966912"/>
                <a:gd name="connsiteY1" fmla="*/ 42863 h 828675"/>
                <a:gd name="connsiteX2" fmla="*/ 500062 w 1966912"/>
                <a:gd name="connsiteY2" fmla="*/ 4763 h 828675"/>
                <a:gd name="connsiteX3" fmla="*/ 114300 w 1966912"/>
                <a:gd name="connsiteY3" fmla="*/ 209550 h 828675"/>
                <a:gd name="connsiteX4" fmla="*/ 0 w 1966912"/>
                <a:gd name="connsiteY4" fmla="*/ 514350 h 828675"/>
                <a:gd name="connsiteX5" fmla="*/ 4762 w 1966912"/>
                <a:gd name="connsiteY5" fmla="*/ 823913 h 828675"/>
                <a:gd name="connsiteX6" fmla="*/ 1966912 w 1966912"/>
                <a:gd name="connsiteY6" fmla="*/ 828675 h 828675"/>
                <a:gd name="connsiteX7" fmla="*/ 1952625 w 1966912"/>
                <a:gd name="connsiteY7" fmla="*/ 476250 h 828675"/>
                <a:gd name="connsiteX8" fmla="*/ 1833562 w 1966912"/>
                <a:gd name="connsiteY8" fmla="*/ 176213 h 828675"/>
                <a:gd name="connsiteX9" fmla="*/ 1452562 w 1966912"/>
                <a:gd name="connsiteY9" fmla="*/ 0 h 828675"/>
                <a:gd name="connsiteX10" fmla="*/ 1000125 w 1966912"/>
                <a:gd name="connsiteY10" fmla="*/ 66675 h 828675"/>
                <a:gd name="connsiteX11" fmla="*/ 895350 w 1966912"/>
                <a:gd name="connsiteY11" fmla="*/ 338138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6912" h="828675">
                  <a:moveTo>
                    <a:pt x="895350" y="338138"/>
                  </a:moveTo>
                  <a:lnTo>
                    <a:pt x="757237" y="42863"/>
                  </a:lnTo>
                  <a:lnTo>
                    <a:pt x="500062" y="4763"/>
                  </a:lnTo>
                  <a:lnTo>
                    <a:pt x="114300" y="209550"/>
                  </a:lnTo>
                  <a:lnTo>
                    <a:pt x="0" y="514350"/>
                  </a:lnTo>
                  <a:cubicBezTo>
                    <a:pt x="1587" y="617538"/>
                    <a:pt x="3175" y="720725"/>
                    <a:pt x="4762" y="823913"/>
                  </a:cubicBezTo>
                  <a:lnTo>
                    <a:pt x="1966912" y="828675"/>
                  </a:lnTo>
                  <a:lnTo>
                    <a:pt x="1952625" y="476250"/>
                  </a:lnTo>
                  <a:lnTo>
                    <a:pt x="1833562" y="176213"/>
                  </a:lnTo>
                  <a:lnTo>
                    <a:pt x="1452562" y="0"/>
                  </a:lnTo>
                  <a:lnTo>
                    <a:pt x="1000125" y="66675"/>
                  </a:lnTo>
                  <a:lnTo>
                    <a:pt x="895350" y="33813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7295206" y="1989044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7752413" y="1989044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290577" y="1989044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790641" y="2000953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719076" y="152232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828485" y="1984284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819089" y="1243718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8276290" y="1167518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662045" y="1356825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776360" y="1643763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323789" y="1177039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942788" y="1390162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590489" y="1219905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828485" y="1681863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6248400" y="2057400"/>
            <a:ext cx="2038356" cy="433390"/>
            <a:chOff x="6248400" y="2209800"/>
            <a:chExt cx="2038356" cy="433390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6292209" y="2292436"/>
              <a:ext cx="1" cy="3000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8234375" y="2247900"/>
              <a:ext cx="19984" cy="3636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292209" y="2597236"/>
              <a:ext cx="1952625" cy="47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6715121" y="255508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7172328" y="255508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710492" y="255508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8210556" y="256699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248400" y="255032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8196275" y="22098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6248400" y="22479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5715000" y="2819400"/>
            <a:ext cx="2038356" cy="433390"/>
            <a:chOff x="5715000" y="2895600"/>
            <a:chExt cx="2038356" cy="433390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5754056" y="2940136"/>
              <a:ext cx="1953559" cy="33338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210796" y="2963953"/>
              <a:ext cx="1" cy="300037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6675136" y="2959541"/>
              <a:ext cx="1" cy="300037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215191" y="2963953"/>
              <a:ext cx="1" cy="300037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758809" y="2978236"/>
              <a:ext cx="1" cy="3000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7700975" y="2933700"/>
              <a:ext cx="19984" cy="3636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758809" y="3283036"/>
              <a:ext cx="1952625" cy="47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6181721" y="324088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6638928" y="324088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7177092" y="324088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7677156" y="325279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715000" y="323612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7662875" y="28956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5715000" y="29337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6176968" y="2931319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6634175" y="291703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7172339" y="2912267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4572000" y="3613659"/>
            <a:ext cx="2038356" cy="924510"/>
            <a:chOff x="4572000" y="3438988"/>
            <a:chExt cx="2038356" cy="924510"/>
          </a:xfrm>
        </p:grpSpPr>
        <p:cxnSp>
          <p:nvCxnSpPr>
            <p:cNvPr id="99" name="Straight Connector 98"/>
            <p:cNvCxnSpPr/>
            <p:nvPr/>
          </p:nvCxnSpPr>
          <p:spPr>
            <a:xfrm flipV="1">
              <a:off x="5791200" y="3622341"/>
              <a:ext cx="769350" cy="35344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>
              <a:off x="5529717" y="3648160"/>
              <a:ext cx="268627" cy="331724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H="1">
              <a:off x="5324930" y="3474329"/>
              <a:ext cx="244814" cy="181705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5562600" y="3476710"/>
              <a:ext cx="240506" cy="180975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4611056" y="3650561"/>
              <a:ext cx="699870" cy="14288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986791" y="3658415"/>
              <a:ext cx="81006" cy="296950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5329691" y="3653653"/>
              <a:ext cx="202446" cy="297300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6072192" y="3636984"/>
              <a:ext cx="81412" cy="318381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615809" y="3669611"/>
              <a:ext cx="1" cy="3000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6557975" y="3625075"/>
              <a:ext cx="19984" cy="3636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4615809" y="3974411"/>
              <a:ext cx="1952625" cy="47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/>
            <p:cNvSpPr/>
            <p:nvPr/>
          </p:nvSpPr>
          <p:spPr>
            <a:xfrm>
              <a:off x="5038721" y="3932256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5495928" y="3932256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034092" y="3932256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534156" y="3944165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4572000" y="3927496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6519875" y="3586975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4572000" y="3625075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948007" y="362128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5524216" y="3438988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6115044" y="359584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5755515" y="3612048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5290232" y="3617228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138740" y="3994166"/>
              <a:ext cx="841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bri" panose="020F0502020204030204" pitchFamily="34" charset="0"/>
                </a:rPr>
                <a:t>Wedge</a:t>
              </a:r>
            </a:p>
          </p:txBody>
        </p:sp>
      </p:grpSp>
      <p:grpSp>
        <p:nvGrpSpPr>
          <p:cNvPr id="205" name="Group 204"/>
          <p:cNvGrpSpPr/>
          <p:nvPr/>
        </p:nvGrpSpPr>
        <p:grpSpPr>
          <a:xfrm>
            <a:off x="6812303" y="3598031"/>
            <a:ext cx="2038356" cy="973969"/>
            <a:chOff x="6812303" y="3505200"/>
            <a:chExt cx="2038356" cy="973969"/>
          </a:xfrm>
        </p:grpSpPr>
        <p:cxnSp>
          <p:nvCxnSpPr>
            <p:cNvPr id="201" name="Straight Connector 200"/>
            <p:cNvCxnSpPr/>
            <p:nvPr/>
          </p:nvCxnSpPr>
          <p:spPr>
            <a:xfrm>
              <a:off x="6848273" y="3566405"/>
              <a:ext cx="5946" cy="3260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8310109" y="3895725"/>
              <a:ext cx="498628" cy="16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6856112" y="3892636"/>
              <a:ext cx="472922" cy="30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7309981" y="3887162"/>
              <a:ext cx="504834" cy="22529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V="1">
              <a:off x="7814815" y="3883820"/>
              <a:ext cx="504819" cy="2262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6851359" y="3549736"/>
              <a:ext cx="1953559" cy="33338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7317134" y="3569532"/>
              <a:ext cx="492919" cy="316706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7810053" y="3571913"/>
              <a:ext cx="504825" cy="321469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8798278" y="3543300"/>
              <a:ext cx="19984" cy="3636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/>
            <p:cNvSpPr/>
            <p:nvPr/>
          </p:nvSpPr>
          <p:spPr>
            <a:xfrm>
              <a:off x="7279024" y="385048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7775752" y="4071737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8274395" y="385048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8774459" y="386239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6812303" y="384572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8760178" y="35052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6812303" y="35433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7771951" y="3528305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7506376" y="4109837"/>
              <a:ext cx="606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libri" panose="020F0502020204030204" pitchFamily="34" charset="0"/>
                </a:rPr>
                <a:t>Tuck</a:t>
              </a:r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4739137" y="4649132"/>
            <a:ext cx="1661663" cy="1065868"/>
            <a:chOff x="5470460" y="4103621"/>
            <a:chExt cx="1085121" cy="696047"/>
          </a:xfrm>
        </p:grpSpPr>
        <p:pic>
          <p:nvPicPr>
            <p:cNvPr id="138" name="Picture 13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41" t="61409" r="39073" b="6080"/>
            <a:stretch/>
          </p:blipFill>
          <p:spPr>
            <a:xfrm>
              <a:off x="5470460" y="4103621"/>
              <a:ext cx="1082740" cy="69604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cxnSp>
          <p:nvCxnSpPr>
            <p:cNvPr id="142" name="Straight Connector 141"/>
            <p:cNvCxnSpPr/>
            <p:nvPr/>
          </p:nvCxnSpPr>
          <p:spPr>
            <a:xfrm flipV="1">
              <a:off x="5715000" y="4402931"/>
              <a:ext cx="83344" cy="57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flipV="1">
              <a:off x="5793581" y="4345781"/>
              <a:ext cx="88107" cy="6026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V="1">
              <a:off x="5881688" y="4287901"/>
              <a:ext cx="83344" cy="57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V="1">
              <a:off x="5962650" y="4229100"/>
              <a:ext cx="33338" cy="57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V="1">
              <a:off x="5993607" y="4231481"/>
              <a:ext cx="76199" cy="73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 flipV="1">
              <a:off x="6067425" y="4181475"/>
              <a:ext cx="285750" cy="5073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V="1">
              <a:off x="5769769" y="4474369"/>
              <a:ext cx="92869" cy="6026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V="1">
              <a:off x="6353175" y="4157663"/>
              <a:ext cx="180975" cy="197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flipV="1">
              <a:off x="5860257" y="4417219"/>
              <a:ext cx="92868" cy="578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flipV="1">
              <a:off x="5950744" y="4341019"/>
              <a:ext cx="102394" cy="7693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flipV="1">
              <a:off x="6050756" y="4282217"/>
              <a:ext cx="318647" cy="6118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V="1">
              <a:off x="6365081" y="4257675"/>
              <a:ext cx="190500" cy="2454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3" name="Group 202"/>
          <p:cNvGrpSpPr/>
          <p:nvPr/>
        </p:nvGrpSpPr>
        <p:grpSpPr>
          <a:xfrm rot="10800000">
            <a:off x="7050873" y="4571481"/>
            <a:ext cx="1559727" cy="1448318"/>
            <a:chOff x="4953000" y="5160131"/>
            <a:chExt cx="1559727" cy="1448318"/>
          </a:xfrm>
        </p:grpSpPr>
        <p:pic>
          <p:nvPicPr>
            <p:cNvPr id="139" name="Picture 1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4" t="7225" r="47020" b="45815"/>
            <a:stretch/>
          </p:blipFill>
          <p:spPr>
            <a:xfrm>
              <a:off x="4953000" y="5160131"/>
              <a:ext cx="1559727" cy="144831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cxnSp>
          <p:nvCxnSpPr>
            <p:cNvPr id="168" name="Straight Connector 167"/>
            <p:cNvCxnSpPr/>
            <p:nvPr/>
          </p:nvCxnSpPr>
          <p:spPr>
            <a:xfrm>
              <a:off x="5489521" y="5429194"/>
              <a:ext cx="130556" cy="3938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5614856" y="5467491"/>
              <a:ext cx="113149" cy="6375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5722784" y="5530158"/>
              <a:ext cx="102704" cy="742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5820267" y="5606751"/>
              <a:ext cx="95742" cy="7420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5907305" y="5676383"/>
              <a:ext cx="92260" cy="4286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5994345" y="5714681"/>
              <a:ext cx="22628" cy="8812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5451225" y="5551047"/>
              <a:ext cx="120111" cy="3590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>
              <a:off x="5566116" y="5582382"/>
              <a:ext cx="109666" cy="5331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>
              <a:off x="5667080" y="5634605"/>
              <a:ext cx="113149" cy="7768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5768044" y="5707717"/>
              <a:ext cx="116630" cy="10205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5879453" y="5808682"/>
              <a:ext cx="60926" cy="1403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5931676" y="5940979"/>
              <a:ext cx="50481" cy="13686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6016973" y="5799325"/>
              <a:ext cx="104445" cy="24022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6112716" y="6028018"/>
              <a:ext cx="50481" cy="133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>
              <a:off x="5976936" y="6066314"/>
              <a:ext cx="46999" cy="13686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8" name="Down Arrow 207"/>
          <p:cNvSpPr/>
          <p:nvPr/>
        </p:nvSpPr>
        <p:spPr>
          <a:xfrm rot="1579228">
            <a:off x="7436279" y="1905351"/>
            <a:ext cx="86097" cy="36146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Down Arrow 208"/>
          <p:cNvSpPr/>
          <p:nvPr/>
        </p:nvSpPr>
        <p:spPr>
          <a:xfrm rot="2170867">
            <a:off x="6457140" y="3340409"/>
            <a:ext cx="86097" cy="25767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Down Arrow 209"/>
          <p:cNvSpPr/>
          <p:nvPr/>
        </p:nvSpPr>
        <p:spPr>
          <a:xfrm rot="19227199">
            <a:off x="6817319" y="3327543"/>
            <a:ext cx="86097" cy="26272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Down Arrow 210"/>
          <p:cNvSpPr/>
          <p:nvPr/>
        </p:nvSpPr>
        <p:spPr>
          <a:xfrm rot="2170867">
            <a:off x="7056575" y="2515168"/>
            <a:ext cx="86097" cy="25767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8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Dendritic paving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Overall, very similar to conventional paving</a:t>
            </a:r>
          </a:p>
          <a:p>
            <a:r>
              <a:rPr lang="en-US" dirty="0" smtClean="0"/>
              <a:t>Differences are in wedge, tuck and seam operators</a:t>
            </a:r>
          </a:p>
          <a:p>
            <a:pPr lvl="1"/>
            <a:r>
              <a:rPr lang="en-US" dirty="0" smtClean="0"/>
              <a:t>Dendritic variants are used instead</a:t>
            </a:r>
          </a:p>
          <a:p>
            <a:r>
              <a:rPr lang="en-US" dirty="0" smtClean="0"/>
              <a:t>Dendritic wedge and tuck only add/remove one edge</a:t>
            </a:r>
          </a:p>
          <a:p>
            <a:r>
              <a:rPr lang="en-US" dirty="0" smtClean="0"/>
              <a:t>Dendritic seaming is simpler</a:t>
            </a:r>
          </a:p>
          <a:p>
            <a:r>
              <a:rPr lang="en-US" dirty="0" smtClean="0"/>
              <a:t>All maintain tangential and normal orientation of source boundary</a:t>
            </a:r>
          </a:p>
          <a:p>
            <a:pPr lvl="1"/>
            <a:r>
              <a:rPr lang="en-US" dirty="0" smtClean="0"/>
              <a:t>Potentially useful for paving with prescribed anisotropic element size</a:t>
            </a:r>
          </a:p>
        </p:txBody>
      </p:sp>
    </p:spTree>
    <p:extLst>
      <p:ext uri="{BB962C8B-B14F-4D97-AF65-F5344CB8AC3E}">
        <p14:creationId xmlns:p14="http://schemas.microsoft.com/office/powerpoint/2010/main" val="148287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Dendritic tuck and wedge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257800" cy="4648200"/>
          </a:xfrm>
        </p:spPr>
        <p:txBody>
          <a:bodyPr/>
          <a:lstStyle/>
          <a:p>
            <a:r>
              <a:rPr lang="en-US" sz="2400" dirty="0" smtClean="0"/>
              <a:t>Dendritic tuck</a:t>
            </a:r>
          </a:p>
          <a:p>
            <a:pPr lvl="1"/>
            <a:r>
              <a:rPr lang="en-US" sz="2000" dirty="0" smtClean="0"/>
              <a:t>Merge two cells and “front edges”</a:t>
            </a:r>
          </a:p>
          <a:p>
            <a:pPr lvl="1"/>
            <a:r>
              <a:rPr lang="en-US" sz="2000" dirty="0"/>
              <a:t>A</a:t>
            </a:r>
            <a:r>
              <a:rPr lang="en-US" sz="2000" dirty="0" smtClean="0"/>
              <a:t>dd a dendrite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Dendritic wedge</a:t>
            </a:r>
          </a:p>
          <a:p>
            <a:pPr lvl="1"/>
            <a:r>
              <a:rPr lang="en-US" sz="2000" dirty="0" smtClean="0"/>
              <a:t>Split a “front edge”</a:t>
            </a:r>
          </a:p>
          <a:p>
            <a:pPr lvl="1"/>
            <a:r>
              <a:rPr lang="en-US" sz="2000" dirty="0"/>
              <a:t>A</a:t>
            </a:r>
            <a:r>
              <a:rPr lang="en-US" sz="2000" dirty="0" smtClean="0"/>
              <a:t>dd a dendrite</a:t>
            </a:r>
            <a:endParaRPr lang="en-US" sz="2000" dirty="0"/>
          </a:p>
          <a:p>
            <a:endParaRPr lang="en-US" sz="2400" dirty="0" smtClean="0"/>
          </a:p>
          <a:p>
            <a:r>
              <a:rPr lang="en-US" sz="2400" dirty="0" smtClean="0"/>
              <a:t>Normal/tangential orientation preserved</a:t>
            </a:r>
          </a:p>
          <a:p>
            <a:endParaRPr lang="en-US" sz="2400" dirty="0" smtClean="0"/>
          </a:p>
          <a:p>
            <a:r>
              <a:rPr lang="en-US" sz="2400" dirty="0" smtClean="0"/>
              <a:t>Simple!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5739635" y="838200"/>
            <a:ext cx="3023365" cy="642820"/>
            <a:chOff x="5715000" y="2895600"/>
            <a:chExt cx="2038356" cy="43339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5754056" y="2940136"/>
              <a:ext cx="1953559" cy="33338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210796" y="2963953"/>
              <a:ext cx="1" cy="300037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675136" y="2959541"/>
              <a:ext cx="1" cy="300037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215191" y="2963953"/>
              <a:ext cx="1" cy="300037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758809" y="2978236"/>
              <a:ext cx="1" cy="3000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700975" y="2933700"/>
              <a:ext cx="19984" cy="3636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758809" y="3283036"/>
              <a:ext cx="1952625" cy="47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6181721" y="324088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638928" y="324088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177092" y="324088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677156" y="325279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715000" y="323612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662875" y="28956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715000" y="29337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176968" y="2931319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634175" y="291703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172339" y="2912267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5739635" y="1676400"/>
            <a:ext cx="3023365" cy="642820"/>
            <a:chOff x="5739635" y="1828800"/>
            <a:chExt cx="3023365" cy="642820"/>
          </a:xfrm>
        </p:grpSpPr>
        <p:cxnSp>
          <p:nvCxnSpPr>
            <p:cNvPr id="140" name="Straight Connector 139"/>
            <p:cNvCxnSpPr/>
            <p:nvPr/>
          </p:nvCxnSpPr>
          <p:spPr>
            <a:xfrm flipV="1">
              <a:off x="6734175" y="1900238"/>
              <a:ext cx="923925" cy="1905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V="1">
              <a:off x="7655719" y="1894857"/>
              <a:ext cx="1039436" cy="7762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797564" y="1924050"/>
              <a:ext cx="941374" cy="20255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6475019" y="1924120"/>
              <a:ext cx="267692" cy="451089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653957" y="1902929"/>
              <a:ext cx="310818" cy="472280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804614" y="1951369"/>
              <a:ext cx="1" cy="4450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685307" y="1885311"/>
              <a:ext cx="29641" cy="5393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804614" y="2403459"/>
              <a:ext cx="2896206" cy="70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6431893" y="2340933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7110039" y="2340933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7908264" y="2340933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8649977" y="2358597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739635" y="2333873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8628795" y="1828800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739635" y="1885311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6679506" y="1863070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7597639" y="1845449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735816" y="2471947"/>
            <a:ext cx="3023365" cy="642820"/>
            <a:chOff x="6396981" y="2624347"/>
            <a:chExt cx="2038356" cy="433390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6900863" y="3009900"/>
              <a:ext cx="9953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891463" y="3009900"/>
              <a:ext cx="501952" cy="664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6436037" y="2668883"/>
              <a:ext cx="1953559" cy="33338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6892778" y="2688612"/>
              <a:ext cx="180478" cy="304125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7687619" y="2674325"/>
              <a:ext cx="209554" cy="318412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440790" y="2706983"/>
              <a:ext cx="1" cy="3000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8382956" y="2662447"/>
              <a:ext cx="19984" cy="3636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440790" y="3011783"/>
              <a:ext cx="462454" cy="49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6863702" y="2969628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7320909" y="2969628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7859073" y="2969628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8359137" y="2981537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6396981" y="2964868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8344856" y="2624347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6396981" y="2662447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7030643" y="2647452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7649649" y="2635572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715832" y="3772139"/>
            <a:ext cx="3023365" cy="642820"/>
            <a:chOff x="5715000" y="2895600"/>
            <a:chExt cx="2038356" cy="433390"/>
          </a:xfrm>
        </p:grpSpPr>
        <p:cxnSp>
          <p:nvCxnSpPr>
            <p:cNvPr id="66" name="Straight Connector 65"/>
            <p:cNvCxnSpPr/>
            <p:nvPr/>
          </p:nvCxnSpPr>
          <p:spPr>
            <a:xfrm flipV="1">
              <a:off x="5754056" y="2940136"/>
              <a:ext cx="1953559" cy="33338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6210796" y="2963953"/>
              <a:ext cx="1" cy="300037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675136" y="2959541"/>
              <a:ext cx="1" cy="300037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215191" y="2963953"/>
              <a:ext cx="1" cy="300037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758809" y="2978236"/>
              <a:ext cx="1" cy="3000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7700975" y="2933700"/>
              <a:ext cx="19984" cy="3636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5758809" y="3283036"/>
              <a:ext cx="1952625" cy="47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/>
            <p:cNvSpPr/>
            <p:nvPr/>
          </p:nvSpPr>
          <p:spPr>
            <a:xfrm>
              <a:off x="6181721" y="324088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638928" y="324088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7177092" y="324088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677156" y="325279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5715000" y="323612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7662875" y="28956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5715000" y="293370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6176968" y="2931319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6634175" y="291703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7172339" y="2912267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5715832" y="4614980"/>
            <a:ext cx="3023365" cy="642820"/>
            <a:chOff x="5715832" y="4386380"/>
            <a:chExt cx="3023365" cy="642820"/>
          </a:xfrm>
        </p:grpSpPr>
        <p:cxnSp>
          <p:nvCxnSpPr>
            <p:cNvPr id="147" name="Straight Connector 146"/>
            <p:cNvCxnSpPr/>
            <p:nvPr/>
          </p:nvCxnSpPr>
          <p:spPr>
            <a:xfrm flipV="1">
              <a:off x="6941344" y="4457700"/>
              <a:ext cx="1190625" cy="2143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V="1">
              <a:off x="8129588" y="4452437"/>
              <a:ext cx="541764" cy="7644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5773761" y="4476750"/>
              <a:ext cx="1165202" cy="25135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6451215" y="4487764"/>
              <a:ext cx="1" cy="445026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6937875" y="4477946"/>
              <a:ext cx="202067" cy="448299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7940972" y="4463818"/>
              <a:ext cx="187173" cy="468971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5780811" y="4508949"/>
              <a:ext cx="1" cy="4450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8661504" y="4442891"/>
              <a:ext cx="29641" cy="5393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5780811" y="4961039"/>
              <a:ext cx="2896206" cy="70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/>
            <p:cNvSpPr/>
            <p:nvPr/>
          </p:nvSpPr>
          <p:spPr>
            <a:xfrm>
              <a:off x="6408090" y="4898513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7086236" y="4898513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7884461" y="4898513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8626174" y="4916177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5715832" y="4891453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8604992" y="4386380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5715832" y="4442891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6401040" y="4439360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6881364" y="4420650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8071734" y="4403252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7457074" y="4410054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5718210" y="5453180"/>
            <a:ext cx="3023365" cy="642820"/>
            <a:chOff x="6379375" y="4995980"/>
            <a:chExt cx="2038356" cy="433390"/>
          </a:xfrm>
        </p:grpSpPr>
        <p:cxnSp>
          <p:nvCxnSpPr>
            <p:cNvPr id="125" name="Straight Connector 124"/>
            <p:cNvCxnSpPr/>
            <p:nvPr/>
          </p:nvCxnSpPr>
          <p:spPr>
            <a:xfrm flipV="1">
              <a:off x="7198519" y="5045869"/>
              <a:ext cx="809625" cy="1428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V="1">
              <a:off x="8005763" y="5040516"/>
              <a:ext cx="366227" cy="7734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6418431" y="5060156"/>
              <a:ext cx="787232" cy="13698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6875171" y="5064333"/>
              <a:ext cx="1" cy="300037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7203278" y="5057714"/>
              <a:ext cx="136234" cy="302244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H="1">
              <a:off x="7879567" y="5048189"/>
              <a:ext cx="126192" cy="316181"/>
            </a:xfrm>
            <a:prstGeom prst="line">
              <a:avLst/>
            </a:prstGeom>
            <a:ln w="28575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6423184" y="5078616"/>
              <a:ext cx="1" cy="3000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8365350" y="5034080"/>
              <a:ext cx="19984" cy="3636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6423184" y="5383416"/>
              <a:ext cx="1952625" cy="47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Oval 110"/>
            <p:cNvSpPr/>
            <p:nvPr/>
          </p:nvSpPr>
          <p:spPr>
            <a:xfrm>
              <a:off x="6846096" y="534126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7303303" y="534126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7841467" y="534126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8341531" y="535317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6379375" y="533650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8327250" y="499598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6379375" y="5034080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6841343" y="5031699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7165178" y="5019085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967727" y="5007355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7553322" y="5011941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1" name="TextBox 150"/>
          <p:cNvSpPr txBox="1"/>
          <p:nvPr/>
        </p:nvSpPr>
        <p:spPr>
          <a:xfrm>
            <a:off x="5134210" y="1808676"/>
            <a:ext cx="60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Tuck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4846922" y="4759269"/>
            <a:ext cx="84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Wedge</a:t>
            </a:r>
          </a:p>
        </p:txBody>
      </p:sp>
    </p:spTree>
    <p:extLst>
      <p:ext uri="{BB962C8B-B14F-4D97-AF65-F5344CB8AC3E}">
        <p14:creationId xmlns:p14="http://schemas.microsoft.com/office/powerpoint/2010/main" val="398108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Dendritic seaming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229600" cy="2424655"/>
          </a:xfrm>
        </p:spPr>
        <p:txBody>
          <a:bodyPr/>
          <a:lstStyle/>
          <a:p>
            <a:r>
              <a:rPr lang="en-US" sz="2000" dirty="0" smtClean="0"/>
              <a:t>Required when row end node angles are small or negative</a:t>
            </a:r>
          </a:p>
          <a:p>
            <a:pPr lvl="1"/>
            <a:r>
              <a:rPr lang="en-US" sz="1800" dirty="0" smtClean="0"/>
              <a:t>As paving front geometry evolves</a:t>
            </a:r>
          </a:p>
          <a:p>
            <a:pPr lvl="1"/>
            <a:r>
              <a:rPr lang="en-US" sz="1800" dirty="0" smtClean="0"/>
              <a:t>When loops intersect or loop self-intersects</a:t>
            </a:r>
          </a:p>
          <a:p>
            <a:r>
              <a:rPr lang="en-US" sz="2000" dirty="0" smtClean="0"/>
              <a:t>Two types</a:t>
            </a:r>
          </a:p>
          <a:p>
            <a:pPr lvl="1"/>
            <a:r>
              <a:rPr lang="en-US" sz="1800" dirty="0" smtClean="0"/>
              <a:t>Normal seam</a:t>
            </a:r>
          </a:p>
          <a:p>
            <a:pPr lvl="1"/>
            <a:r>
              <a:rPr lang="en-US" sz="1800" dirty="0" smtClean="0"/>
              <a:t>Disparate length seam</a:t>
            </a:r>
          </a:p>
          <a:p>
            <a:r>
              <a:rPr lang="en-US" sz="2000" dirty="0" smtClean="0"/>
              <a:t>Tangential/normal orientation preserved</a:t>
            </a:r>
            <a:endParaRPr lang="en-US" sz="2000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852514" y="3581400"/>
            <a:ext cx="1733799" cy="840805"/>
            <a:chOff x="5739635" y="431615"/>
            <a:chExt cx="3023365" cy="1466179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5803203" y="932135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6488404" y="809520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7164080" y="685469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7950488" y="558669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8687181" y="431615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5796055" y="1419062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474619" y="1407319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7157025" y="1403804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7960013" y="1410881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8691944" y="1421544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V="1">
              <a:off x="5791200" y="904257"/>
              <a:ext cx="2903955" cy="50068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804614" y="1412859"/>
              <a:ext cx="2896206" cy="70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6431893" y="1350333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110039" y="1350333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908264" y="1350333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8649977" y="1367997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A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739635" y="1343273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628795" y="838200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424842" y="1214879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A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7110039" y="1101856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A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891260" y="968883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A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5791200" y="1880054"/>
              <a:ext cx="2896206" cy="70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5800739" y="445568"/>
              <a:ext cx="2903955" cy="50068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850000" y="4489858"/>
            <a:ext cx="1733799" cy="840805"/>
            <a:chOff x="5723394" y="1980561"/>
            <a:chExt cx="3023365" cy="1466179"/>
          </a:xfrm>
        </p:grpSpPr>
        <p:cxnSp>
          <p:nvCxnSpPr>
            <p:cNvPr id="68" name="Straight Connector 67"/>
            <p:cNvCxnSpPr/>
            <p:nvPr/>
          </p:nvCxnSpPr>
          <p:spPr>
            <a:xfrm flipV="1">
              <a:off x="6469856" y="2707483"/>
              <a:ext cx="681038" cy="1857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6469856" y="2893219"/>
              <a:ext cx="688182" cy="6429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5788373" y="2890838"/>
              <a:ext cx="679102" cy="7096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5786962" y="2481081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6462714" y="2358466"/>
              <a:ext cx="26120" cy="10752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7147839" y="2234415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7934247" y="2107615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8670940" y="1980561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5779814" y="2968008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7140784" y="2952750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7943772" y="2959827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8675703" y="2970490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7148513" y="2453204"/>
              <a:ext cx="1530401" cy="2590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141369" y="2959894"/>
              <a:ext cx="1543210" cy="89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6412374" y="2837097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7093798" y="2899279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7892023" y="2899279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8633736" y="2916943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A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723394" y="2892219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8612554" y="2387146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7093798" y="2650802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A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7875019" y="2517829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A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5774959" y="3429000"/>
              <a:ext cx="2896206" cy="70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5784498" y="1994514"/>
              <a:ext cx="2903955" cy="50068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838200" y="5384212"/>
            <a:ext cx="1733799" cy="864188"/>
            <a:chOff x="5720834" y="3667125"/>
            <a:chExt cx="3023365" cy="1506954"/>
          </a:xfrm>
        </p:grpSpPr>
        <p:cxnSp>
          <p:nvCxnSpPr>
            <p:cNvPr id="99" name="Straight Connector 98"/>
            <p:cNvCxnSpPr/>
            <p:nvPr/>
          </p:nvCxnSpPr>
          <p:spPr>
            <a:xfrm flipV="1">
              <a:off x="7143750" y="4643438"/>
              <a:ext cx="809625" cy="1023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6467296" y="4394047"/>
              <a:ext cx="681038" cy="1857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5785813" y="4577402"/>
              <a:ext cx="679102" cy="7096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5784402" y="4167645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6460154" y="4045030"/>
              <a:ext cx="26120" cy="10752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7145279" y="3920979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7931687" y="3794179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8668380" y="3667125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5777254" y="4654572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7138225" y="4393406"/>
              <a:ext cx="10288" cy="72215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7941212" y="4646391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8673143" y="4657054"/>
              <a:ext cx="9525" cy="4762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7145953" y="4139768"/>
              <a:ext cx="1530401" cy="2590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7941469" y="4648200"/>
              <a:ext cx="740550" cy="72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/>
            <p:cNvSpPr/>
            <p:nvPr/>
          </p:nvSpPr>
          <p:spPr>
            <a:xfrm>
              <a:off x="6409814" y="4523661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7091238" y="4684819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7889463" y="4585843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8631176" y="4603507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A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720834" y="4578783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8609994" y="4073710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7091238" y="4337366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7872459" y="4204393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A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/>
            <p:cNvCxnSpPr/>
            <p:nvPr/>
          </p:nvCxnSpPr>
          <p:spPr>
            <a:xfrm>
              <a:off x="5772399" y="5115564"/>
              <a:ext cx="2896206" cy="70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5781938" y="3681078"/>
              <a:ext cx="2903955" cy="50068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/>
            <p:cNvSpPr/>
            <p:nvPr/>
          </p:nvSpPr>
          <p:spPr>
            <a:xfrm>
              <a:off x="7081713" y="5061056"/>
              <a:ext cx="113023" cy="11302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3635731" y="3933618"/>
            <a:ext cx="1733799" cy="840805"/>
            <a:chOff x="3590011" y="3469111"/>
            <a:chExt cx="1733799" cy="840805"/>
          </a:xfrm>
        </p:grpSpPr>
        <p:cxnSp>
          <p:nvCxnSpPr>
            <p:cNvPr id="138" name="Straight Connector 137"/>
            <p:cNvCxnSpPr/>
            <p:nvPr/>
          </p:nvCxnSpPr>
          <p:spPr>
            <a:xfrm flipH="1">
              <a:off x="3626465" y="3756143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flipH="1">
              <a:off x="4406883" y="3614688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H="1">
              <a:off x="4857861" y="3541972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H="1">
              <a:off x="5280330" y="3469111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flipH="1">
              <a:off x="3622366" y="4035379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flipH="1">
              <a:off x="4011500" y="4028645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H="1">
              <a:off x="4402837" y="4026629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H="1">
              <a:off x="4863324" y="4030688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H="1">
              <a:off x="5283062" y="4036802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V="1">
              <a:off x="3619582" y="3740156"/>
              <a:ext cx="1665321" cy="2871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3627274" y="4031822"/>
              <a:ext cx="1660878" cy="40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3986998" y="3995965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4375892" y="3995965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833647" y="3995965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5258995" y="4006095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A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590011" y="3991917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5246848" y="3702274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375892" y="3853472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A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4823896" y="3777216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A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9" name="Straight Connector 158"/>
            <p:cNvCxnSpPr/>
            <p:nvPr/>
          </p:nvCxnSpPr>
          <p:spPr>
            <a:xfrm>
              <a:off x="3619582" y="4299743"/>
              <a:ext cx="1660878" cy="40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flipV="1">
              <a:off x="3625052" y="3477113"/>
              <a:ext cx="1665321" cy="2871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oup 163"/>
          <p:cNvGrpSpPr/>
          <p:nvPr/>
        </p:nvGrpSpPr>
        <p:grpSpPr>
          <a:xfrm>
            <a:off x="3628029" y="4833083"/>
            <a:ext cx="1733799" cy="840805"/>
            <a:chOff x="3628029" y="4543836"/>
            <a:chExt cx="1733799" cy="840805"/>
          </a:xfrm>
        </p:grpSpPr>
        <p:cxnSp>
          <p:nvCxnSpPr>
            <p:cNvPr id="106" name="Straight Connector 105"/>
            <p:cNvCxnSpPr/>
            <p:nvPr/>
          </p:nvCxnSpPr>
          <p:spPr>
            <a:xfrm flipH="1">
              <a:off x="3664483" y="4830868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>
              <a:off x="4442417" y="4689413"/>
              <a:ext cx="7946" cy="6853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5318348" y="4543836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>
              <a:off x="3660384" y="5110104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4049518" y="5069950"/>
              <a:ext cx="7136" cy="3065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4901342" y="5105413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H="1">
              <a:off x="5321080" y="5111527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4444798" y="4814881"/>
              <a:ext cx="878123" cy="226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4904379" y="5105669"/>
              <a:ext cx="421791" cy="49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Oval 120"/>
            <p:cNvSpPr/>
            <p:nvPr/>
          </p:nvSpPr>
          <p:spPr>
            <a:xfrm>
              <a:off x="5297013" y="5080820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A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5284866" y="4776999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7" name="Straight Connector 126"/>
            <p:cNvCxnSpPr/>
            <p:nvPr/>
          </p:nvCxnSpPr>
          <p:spPr>
            <a:xfrm>
              <a:off x="3657600" y="5374468"/>
              <a:ext cx="1660878" cy="40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V="1">
              <a:off x="3663070" y="4551838"/>
              <a:ext cx="1665321" cy="2871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V="1">
              <a:off x="3665292" y="5041375"/>
              <a:ext cx="784268" cy="6517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4440036" y="5041375"/>
              <a:ext cx="464343" cy="642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Oval 117"/>
            <p:cNvSpPr/>
            <p:nvPr/>
          </p:nvSpPr>
          <p:spPr>
            <a:xfrm>
              <a:off x="4024525" y="5039341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871665" y="5070690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3628029" y="5066642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4413646" y="5008087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1" name="Straight Connector 160"/>
            <p:cNvCxnSpPr/>
            <p:nvPr/>
          </p:nvCxnSpPr>
          <p:spPr>
            <a:xfrm flipH="1">
              <a:off x="4896083" y="4618397"/>
              <a:ext cx="8665" cy="30991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Oval 161"/>
            <p:cNvSpPr/>
            <p:nvPr/>
          </p:nvSpPr>
          <p:spPr>
            <a:xfrm>
              <a:off x="4862118" y="4890445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A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4" name="Group 353"/>
          <p:cNvGrpSpPr/>
          <p:nvPr/>
        </p:nvGrpSpPr>
        <p:grpSpPr>
          <a:xfrm>
            <a:off x="6455838" y="3429000"/>
            <a:ext cx="1733799" cy="840805"/>
            <a:chOff x="6455838" y="3311666"/>
            <a:chExt cx="1733799" cy="840805"/>
          </a:xfrm>
        </p:grpSpPr>
        <p:cxnSp>
          <p:nvCxnSpPr>
            <p:cNvPr id="270" name="Straight Connector 269"/>
            <p:cNvCxnSpPr/>
            <p:nvPr/>
          </p:nvCxnSpPr>
          <p:spPr>
            <a:xfrm flipV="1">
              <a:off x="6883909" y="3652838"/>
              <a:ext cx="840866" cy="18220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>
              <a:off x="6883909" y="3835045"/>
              <a:ext cx="394649" cy="368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 flipV="1">
              <a:off x="6493101" y="3833680"/>
              <a:ext cx="389442" cy="40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 flipH="1">
              <a:off x="6492292" y="3598698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H="1">
              <a:off x="6879813" y="3528382"/>
              <a:ext cx="14979" cy="6166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H="1">
              <a:off x="7723688" y="3384527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 flipH="1">
              <a:off x="8146157" y="3311666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H="1">
              <a:off x="6488193" y="3877934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 flipH="1">
              <a:off x="7268664" y="3869184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 flipH="1">
              <a:off x="7729151" y="3873243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 flipH="1">
              <a:off x="8148889" y="3879357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flipV="1">
              <a:off x="7720013" y="3582712"/>
              <a:ext cx="430717" cy="701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7268999" y="3873281"/>
              <a:ext cx="884979" cy="514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4" name="Oval 283"/>
            <p:cNvSpPr/>
            <p:nvPr/>
          </p:nvSpPr>
          <p:spPr>
            <a:xfrm>
              <a:off x="6850945" y="3802861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7241719" y="3838520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7699474" y="3838520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8124822" y="3848650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A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6455838" y="3834472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8112675" y="3544829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7689723" y="3619771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A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Connector 291"/>
            <p:cNvCxnSpPr/>
            <p:nvPr/>
          </p:nvCxnSpPr>
          <p:spPr>
            <a:xfrm>
              <a:off x="6485409" y="4142298"/>
              <a:ext cx="1660878" cy="40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 flipV="1">
              <a:off x="6490879" y="3319668"/>
              <a:ext cx="1665321" cy="2871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5" name="Group 354"/>
          <p:cNvGrpSpPr/>
          <p:nvPr/>
        </p:nvGrpSpPr>
        <p:grpSpPr>
          <a:xfrm>
            <a:off x="6452537" y="4320971"/>
            <a:ext cx="1733799" cy="840805"/>
            <a:chOff x="6452537" y="4203637"/>
            <a:chExt cx="1733799" cy="840805"/>
          </a:xfrm>
        </p:grpSpPr>
        <p:cxnSp>
          <p:nvCxnSpPr>
            <p:cNvPr id="296" name="Straight Connector 295"/>
            <p:cNvCxnSpPr/>
            <p:nvPr/>
          </p:nvCxnSpPr>
          <p:spPr>
            <a:xfrm flipV="1">
              <a:off x="6880608" y="4657725"/>
              <a:ext cx="846548" cy="6929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flipV="1">
              <a:off x="6489800" y="4725651"/>
              <a:ext cx="389442" cy="40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flipH="1">
              <a:off x="6488991" y="4490669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 flipH="1">
              <a:off x="6876512" y="4420353"/>
              <a:ext cx="14979" cy="6166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 flipH="1">
              <a:off x="7724775" y="4276498"/>
              <a:ext cx="1074" cy="38360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H="1">
              <a:off x="8142856" y="4203637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 flipH="1">
              <a:off x="6484892" y="4769905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flipH="1">
              <a:off x="7265363" y="4686300"/>
              <a:ext cx="35550" cy="34796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 flipH="1">
              <a:off x="7725850" y="4657725"/>
              <a:ext cx="1306" cy="3806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 flipH="1">
              <a:off x="8145588" y="4771328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flipV="1">
              <a:off x="7724775" y="4474683"/>
              <a:ext cx="422654" cy="1854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/>
          </p:nvCxnSpPr>
          <p:spPr>
            <a:xfrm>
              <a:off x="7727156" y="4657725"/>
              <a:ext cx="423521" cy="1126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" name="Oval 308"/>
            <p:cNvSpPr/>
            <p:nvPr/>
          </p:nvSpPr>
          <p:spPr>
            <a:xfrm>
              <a:off x="6847644" y="4694832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7265363" y="4656373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8121521" y="4740621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A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6452537" y="4726443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8109374" y="4436800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7692705" y="4620953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Connector 316"/>
            <p:cNvCxnSpPr/>
            <p:nvPr/>
          </p:nvCxnSpPr>
          <p:spPr>
            <a:xfrm>
              <a:off x="6482108" y="5034269"/>
              <a:ext cx="1660878" cy="40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/>
            <p:nvPr/>
          </p:nvCxnSpPr>
          <p:spPr>
            <a:xfrm flipV="1">
              <a:off x="6487578" y="4211639"/>
              <a:ext cx="1665321" cy="2871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6" name="Group 355"/>
          <p:cNvGrpSpPr/>
          <p:nvPr/>
        </p:nvGrpSpPr>
        <p:grpSpPr>
          <a:xfrm>
            <a:off x="6449542" y="5205793"/>
            <a:ext cx="1733799" cy="870904"/>
            <a:chOff x="6449542" y="5088459"/>
            <a:chExt cx="1733799" cy="870904"/>
          </a:xfrm>
        </p:grpSpPr>
        <p:cxnSp>
          <p:nvCxnSpPr>
            <p:cNvPr id="325" name="Straight Connector 324"/>
            <p:cNvCxnSpPr/>
            <p:nvPr/>
          </p:nvCxnSpPr>
          <p:spPr>
            <a:xfrm flipV="1">
              <a:off x="6877613" y="5457825"/>
              <a:ext cx="842400" cy="1540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 flipV="1">
              <a:off x="6486805" y="5610473"/>
              <a:ext cx="389442" cy="40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 flipH="1">
              <a:off x="6485996" y="5375491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 flipH="1">
              <a:off x="6873517" y="5305175"/>
              <a:ext cx="14979" cy="6166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>
            <a:xfrm flipH="1">
              <a:off x="7720013" y="5161320"/>
              <a:ext cx="2841" cy="29650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/>
            <p:nvPr/>
          </p:nvCxnSpPr>
          <p:spPr>
            <a:xfrm flipH="1">
              <a:off x="8139861" y="5088459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>
            <a:xfrm flipH="1">
              <a:off x="6481897" y="5654727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 flipH="1">
              <a:off x="7262368" y="5529263"/>
              <a:ext cx="43307" cy="3898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>
              <a:off x="7722394" y="5450681"/>
              <a:ext cx="461" cy="4724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/>
            <p:nvPr/>
          </p:nvCxnSpPr>
          <p:spPr>
            <a:xfrm flipH="1">
              <a:off x="8142593" y="5656150"/>
              <a:ext cx="5462" cy="273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 flipV="1">
              <a:off x="7724775" y="5359506"/>
              <a:ext cx="419659" cy="959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/>
            <p:nvPr/>
          </p:nvCxnSpPr>
          <p:spPr>
            <a:xfrm flipV="1">
              <a:off x="7720013" y="5655221"/>
              <a:ext cx="427669" cy="1453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7" name="Oval 336"/>
            <p:cNvSpPr/>
            <p:nvPr/>
          </p:nvSpPr>
          <p:spPr>
            <a:xfrm>
              <a:off x="6844649" y="5579654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/>
            <p:cNvSpPr/>
            <p:nvPr/>
          </p:nvSpPr>
          <p:spPr>
            <a:xfrm>
              <a:off x="7275343" y="5495625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/>
            <p:cNvSpPr/>
            <p:nvPr/>
          </p:nvSpPr>
          <p:spPr>
            <a:xfrm>
              <a:off x="8118526" y="5625443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A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/>
            <p:cNvSpPr/>
            <p:nvPr/>
          </p:nvSpPr>
          <p:spPr>
            <a:xfrm>
              <a:off x="6449542" y="5611265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/>
            <p:cNvSpPr/>
            <p:nvPr/>
          </p:nvSpPr>
          <p:spPr>
            <a:xfrm>
              <a:off x="8106379" y="5321622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/>
            <p:cNvSpPr/>
            <p:nvPr/>
          </p:nvSpPr>
          <p:spPr>
            <a:xfrm>
              <a:off x="7689723" y="5418298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3" name="Straight Connector 342"/>
            <p:cNvCxnSpPr/>
            <p:nvPr/>
          </p:nvCxnSpPr>
          <p:spPr>
            <a:xfrm>
              <a:off x="6479113" y="5919091"/>
              <a:ext cx="1660878" cy="40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 flipV="1">
              <a:off x="6484583" y="5096461"/>
              <a:ext cx="1665321" cy="2871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" name="Oval 347"/>
            <p:cNvSpPr/>
            <p:nvPr/>
          </p:nvSpPr>
          <p:spPr>
            <a:xfrm>
              <a:off x="7687341" y="5637373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7687341" y="5894548"/>
              <a:ext cx="64815" cy="648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7" name="TextBox 356"/>
          <p:cNvSpPr txBox="1"/>
          <p:nvPr/>
        </p:nvSpPr>
        <p:spPr>
          <a:xfrm>
            <a:off x="1284639" y="320977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Normal</a:t>
            </a:r>
          </a:p>
        </p:txBody>
      </p:sp>
      <p:sp>
        <p:nvSpPr>
          <p:cNvPr id="358" name="TextBox 357"/>
          <p:cNvSpPr txBox="1"/>
          <p:nvPr/>
        </p:nvSpPr>
        <p:spPr>
          <a:xfrm>
            <a:off x="3636339" y="3219882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Disparate Length</a:t>
            </a:r>
          </a:p>
        </p:txBody>
      </p:sp>
      <p:sp>
        <p:nvSpPr>
          <p:cNvPr id="359" name="TextBox 358"/>
          <p:cNvSpPr txBox="1"/>
          <p:nvPr/>
        </p:nvSpPr>
        <p:spPr>
          <a:xfrm>
            <a:off x="6832331" y="3041527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Both</a:t>
            </a:r>
          </a:p>
        </p:txBody>
      </p:sp>
      <p:sp>
        <p:nvSpPr>
          <p:cNvPr id="360" name="Circular Arrow 359"/>
          <p:cNvSpPr/>
          <p:nvPr/>
        </p:nvSpPr>
        <p:spPr>
          <a:xfrm rot="16200000" flipH="1">
            <a:off x="395685" y="4282491"/>
            <a:ext cx="457200" cy="533400"/>
          </a:xfrm>
          <a:prstGeom prst="circular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1" name="Circular Arrow 360"/>
          <p:cNvSpPr/>
          <p:nvPr/>
        </p:nvSpPr>
        <p:spPr>
          <a:xfrm rot="16200000" flipH="1">
            <a:off x="404803" y="5251929"/>
            <a:ext cx="457200" cy="533400"/>
          </a:xfrm>
          <a:prstGeom prst="circular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2" name="Circular Arrow 361"/>
          <p:cNvSpPr/>
          <p:nvPr/>
        </p:nvSpPr>
        <p:spPr>
          <a:xfrm rot="16200000" flipH="1">
            <a:off x="3229962" y="4671864"/>
            <a:ext cx="457200" cy="533400"/>
          </a:xfrm>
          <a:prstGeom prst="circular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3" name="Circular Arrow 362"/>
          <p:cNvSpPr/>
          <p:nvPr/>
        </p:nvSpPr>
        <p:spPr>
          <a:xfrm rot="16200000" flipH="1">
            <a:off x="6060112" y="4152540"/>
            <a:ext cx="457200" cy="533400"/>
          </a:xfrm>
          <a:prstGeom prst="circular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4" name="Circular Arrow 363"/>
          <p:cNvSpPr/>
          <p:nvPr/>
        </p:nvSpPr>
        <p:spPr>
          <a:xfrm rot="16200000" flipH="1">
            <a:off x="6035763" y="5097885"/>
            <a:ext cx="457200" cy="533400"/>
          </a:xfrm>
          <a:prstGeom prst="circular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6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 panose="020F0502020204030204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102354</TotalTime>
  <Words>817</Words>
  <Application>Microsoft Office PowerPoint</Application>
  <PresentationFormat>On-screen Show (4:3)</PresentationFormat>
  <Paragraphs>193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ＭＳ Ｐゴシック</vt:lpstr>
      <vt:lpstr>Arial</vt:lpstr>
      <vt:lpstr>Calibri</vt:lpstr>
      <vt:lpstr>Courier New</vt:lpstr>
      <vt:lpstr>Wingdings</vt:lpstr>
      <vt:lpstr>Default Design</vt:lpstr>
      <vt:lpstr>(U) Advances in Dendritic Mesh Generation </vt:lpstr>
      <vt:lpstr>Outline</vt:lpstr>
      <vt:lpstr>Introduction: What is a dendritic mesh?</vt:lpstr>
      <vt:lpstr>Motivation: Why do you care?</vt:lpstr>
      <vt:lpstr>Dendritic paving</vt:lpstr>
      <vt:lpstr>Traditional paving processes (notional)</vt:lpstr>
      <vt:lpstr>Dendritic paving processes</vt:lpstr>
      <vt:lpstr>Dendritic tuck and wedge</vt:lpstr>
      <vt:lpstr>Dendritic seaming</vt:lpstr>
      <vt:lpstr>Dendritic paving results</vt:lpstr>
      <vt:lpstr>Feathering</vt:lpstr>
      <vt:lpstr>Feathering Method</vt:lpstr>
      <vt:lpstr>3D and Multi-directional Feathering</vt:lpstr>
      <vt:lpstr>Feathering Results</vt:lpstr>
      <vt:lpstr>Future Work</vt:lpstr>
      <vt:lpstr>References</vt:lpstr>
      <vt:lpstr>THE END</vt:lpstr>
    </vt:vector>
  </TitlesOfParts>
  <Company>LANL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FLAG Slide Surfaces</dc:title>
  <dc:creator>Mack Kenamond</dc:creator>
  <cp:lastModifiedBy>Kenamond, Mack</cp:lastModifiedBy>
  <cp:revision>395</cp:revision>
  <cp:lastPrinted>2014-06-06T20:56:01Z</cp:lastPrinted>
  <dcterms:created xsi:type="dcterms:W3CDTF">2007-10-31T17:54:14Z</dcterms:created>
  <dcterms:modified xsi:type="dcterms:W3CDTF">2015-09-02T18:52:15Z</dcterms:modified>
</cp:coreProperties>
</file>