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8" r:id="rId1"/>
    <p:sldMasterId id="2147483709" r:id="rId2"/>
  </p:sldMasterIdLst>
  <p:notesMasterIdLst>
    <p:notesMasterId r:id="rId24"/>
  </p:notesMasterIdLst>
  <p:handoutMasterIdLst>
    <p:handoutMasterId r:id="rId25"/>
  </p:handoutMasterIdLst>
  <p:sldIdLst>
    <p:sldId id="493" r:id="rId3"/>
    <p:sldId id="640" r:id="rId4"/>
    <p:sldId id="721" r:id="rId5"/>
    <p:sldId id="708" r:id="rId6"/>
    <p:sldId id="635" r:id="rId7"/>
    <p:sldId id="672" r:id="rId8"/>
    <p:sldId id="719" r:id="rId9"/>
    <p:sldId id="705" r:id="rId10"/>
    <p:sldId id="713" r:id="rId11"/>
    <p:sldId id="667" r:id="rId12"/>
    <p:sldId id="668" r:id="rId13"/>
    <p:sldId id="669" r:id="rId14"/>
    <p:sldId id="666" r:id="rId15"/>
    <p:sldId id="715" r:id="rId16"/>
    <p:sldId id="696" r:id="rId17"/>
    <p:sldId id="712" r:id="rId18"/>
    <p:sldId id="551" r:id="rId19"/>
    <p:sldId id="695" r:id="rId20"/>
    <p:sldId id="664" r:id="rId21"/>
    <p:sldId id="675" r:id="rId22"/>
    <p:sldId id="716" r:id="rId23"/>
  </p:sldIdLst>
  <p:sldSz cx="9144000" cy="6858000" type="screen4x3"/>
  <p:notesSz cx="9232900" cy="6934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scaleToFitPaper="1" frameSlides="1"/>
  <p:clrMru>
    <a:srgbClr val="0F4F97"/>
    <a:srgbClr val="F6CE86"/>
    <a:srgbClr val="AEF8E5"/>
    <a:srgbClr val="0A8464"/>
    <a:srgbClr val="0DB78A"/>
    <a:srgbClr val="D68F10"/>
    <a:srgbClr val="F1B13D"/>
    <a:srgbClr val="10D6A2"/>
    <a:srgbClr val="2DEFBC"/>
    <a:srgbClr val="11D9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62" autoAdjust="0"/>
    <p:restoredTop sz="89587" autoAdjust="0"/>
  </p:normalViewPr>
  <p:slideViewPr>
    <p:cSldViewPr snapToGrid="0">
      <p:cViewPr varScale="1">
        <p:scale>
          <a:sx n="92" d="100"/>
          <a:sy n="92" d="100"/>
        </p:scale>
        <p:origin x="-1688" y="-112"/>
      </p:cViewPr>
      <p:guideLst>
        <p:guide orient="horz" pos="993"/>
        <p:guide orient="horz" pos="3999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notesViewPr>
    <p:cSldViewPr snapToObjects="1">
      <p:cViewPr varScale="1">
        <p:scale>
          <a:sx n="165" d="100"/>
          <a:sy n="165" d="100"/>
        </p:scale>
        <p:origin x="-5256" y="-112"/>
      </p:cViewPr>
      <p:guideLst>
        <p:guide orient="horz" pos="2184"/>
        <p:guide pos="29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00923" cy="346710"/>
          </a:xfrm>
          <a:prstGeom prst="rect">
            <a:avLst/>
          </a:prstGeom>
        </p:spPr>
        <p:txBody>
          <a:bodyPr vert="horz" lIns="92371" tIns="46186" rIns="92371" bIns="46186" rtlCol="0"/>
          <a:lstStyle>
            <a:lvl1pPr algn="l">
              <a:defRPr sz="11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29840" y="0"/>
            <a:ext cx="4000923" cy="346710"/>
          </a:xfrm>
          <a:prstGeom prst="rect">
            <a:avLst/>
          </a:prstGeom>
        </p:spPr>
        <p:txBody>
          <a:bodyPr vert="horz" lIns="92371" tIns="46186" rIns="92371" bIns="46186" rtlCol="0"/>
          <a:lstStyle>
            <a:lvl1pPr algn="r">
              <a:defRPr sz="1100"/>
            </a:lvl1pPr>
          </a:lstStyle>
          <a:p>
            <a:fld id="{7A1D2F2F-8618-2143-A89B-2D6D3F007EBC}" type="datetimeFigureOut">
              <a:rPr lang="en-US" smtClean="0">
                <a:latin typeface="Arial"/>
              </a:rPr>
              <a:pPr/>
              <a:t>9/8/15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86287"/>
            <a:ext cx="4000923" cy="346710"/>
          </a:xfrm>
          <a:prstGeom prst="rect">
            <a:avLst/>
          </a:prstGeom>
        </p:spPr>
        <p:txBody>
          <a:bodyPr vert="horz" lIns="92371" tIns="46186" rIns="92371" bIns="46186" rtlCol="0" anchor="b"/>
          <a:lstStyle>
            <a:lvl1pPr algn="l">
              <a:defRPr sz="11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29840" y="6586287"/>
            <a:ext cx="4000923" cy="346710"/>
          </a:xfrm>
          <a:prstGeom prst="rect">
            <a:avLst/>
          </a:prstGeom>
        </p:spPr>
        <p:txBody>
          <a:bodyPr vert="horz" lIns="92371" tIns="46186" rIns="92371" bIns="46186" rtlCol="0" anchor="b"/>
          <a:lstStyle>
            <a:lvl1pPr algn="r">
              <a:defRPr sz="1100"/>
            </a:lvl1pPr>
          </a:lstStyle>
          <a:p>
            <a:fld id="{CE221CE3-F987-1944-AB66-8BE5522C5EC6}" type="slidenum">
              <a:rPr lang="en-US" smtClean="0">
                <a:latin typeface="Arial"/>
              </a:rPr>
              <a:pPr/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28481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00923" cy="346710"/>
          </a:xfrm>
          <a:prstGeom prst="rect">
            <a:avLst/>
          </a:prstGeom>
        </p:spPr>
        <p:txBody>
          <a:bodyPr vert="horz" lIns="92371" tIns="46186" rIns="92371" bIns="46186" rtlCol="0"/>
          <a:lstStyle>
            <a:lvl1pPr algn="l">
              <a:defRPr sz="11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29840" y="0"/>
            <a:ext cx="4000923" cy="346710"/>
          </a:xfrm>
          <a:prstGeom prst="rect">
            <a:avLst/>
          </a:prstGeom>
        </p:spPr>
        <p:txBody>
          <a:bodyPr vert="horz" lIns="92371" tIns="46186" rIns="92371" bIns="46186" rtlCol="0"/>
          <a:lstStyle>
            <a:lvl1pPr algn="r">
              <a:defRPr sz="1100">
                <a:latin typeface="Arial"/>
              </a:defRPr>
            </a:lvl1pPr>
          </a:lstStyle>
          <a:p>
            <a:fld id="{D8B0A143-2353-BE4A-A6C4-57C9AE3FBC68}" type="datetimeFigureOut">
              <a:rPr lang="en-US" smtClean="0"/>
              <a:pPr/>
              <a:t>9/8/15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82900" y="519113"/>
            <a:ext cx="3467100" cy="2600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71" tIns="46186" rIns="92371" bIns="4618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3290" y="3293746"/>
            <a:ext cx="7386320" cy="3120390"/>
          </a:xfrm>
          <a:prstGeom prst="rect">
            <a:avLst/>
          </a:prstGeom>
        </p:spPr>
        <p:txBody>
          <a:bodyPr vert="horz" lIns="92371" tIns="46186" rIns="92371" bIns="46186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86287"/>
            <a:ext cx="4000923" cy="346710"/>
          </a:xfrm>
          <a:prstGeom prst="rect">
            <a:avLst/>
          </a:prstGeom>
        </p:spPr>
        <p:txBody>
          <a:bodyPr vert="horz" lIns="92371" tIns="46186" rIns="92371" bIns="46186" rtlCol="0" anchor="b"/>
          <a:lstStyle>
            <a:lvl1pPr algn="l">
              <a:defRPr sz="11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29840" y="6586287"/>
            <a:ext cx="4000923" cy="346710"/>
          </a:xfrm>
          <a:prstGeom prst="rect">
            <a:avLst/>
          </a:prstGeom>
        </p:spPr>
        <p:txBody>
          <a:bodyPr vert="horz" lIns="92371" tIns="46186" rIns="92371" bIns="46186" rtlCol="0" anchor="b"/>
          <a:lstStyle>
            <a:lvl1pPr algn="r">
              <a:defRPr sz="1100">
                <a:latin typeface="Arial"/>
              </a:defRPr>
            </a:lvl1pPr>
          </a:lstStyle>
          <a:p>
            <a:fld id="{4CFDF800-FE0E-A944-8AC1-D57C07B352F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7650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7270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7270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7270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7270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7270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Reconstruction</a:t>
            </a:r>
            <a:r>
              <a:rPr lang="en-US" baseline="0" dirty="0" smtClean="0"/>
              <a:t> adds ~15% onto the total overlay time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NxN</a:t>
            </a:r>
            <a:r>
              <a:rPr lang="en-US" baseline="0" dirty="0" smtClean="0"/>
              <a:t> quad mesh  -&gt;  N^2 zones, N^2 nodes</a:t>
            </a:r>
          </a:p>
          <a:p>
            <a:endParaRPr lang="en-US" baseline="0" dirty="0"/>
          </a:p>
          <a:p>
            <a:r>
              <a:rPr lang="en-US" baseline="0" dirty="0" smtClean="0"/>
              <a:t>Staggered remap + reconstruction  ~  2.3 * N^2</a:t>
            </a:r>
          </a:p>
          <a:p>
            <a:r>
              <a:rPr lang="en-US" baseline="0" dirty="0" smtClean="0"/>
              <a:t>Subcell remap ~ 4 * N^2</a:t>
            </a:r>
          </a:p>
          <a:p>
            <a:endParaRPr lang="en-US" baseline="0" dirty="0" smtClean="0"/>
          </a:p>
          <a:p>
            <a:r>
              <a:rPr lang="en-US" baseline="0" dirty="0" smtClean="0"/>
              <a:t>Convergence rates:</a:t>
            </a:r>
          </a:p>
          <a:p>
            <a:r>
              <a:rPr lang="en-US" baseline="0" dirty="0" smtClean="0"/>
              <a:t>Density:	0.72</a:t>
            </a:r>
          </a:p>
          <a:p>
            <a:r>
              <a:rPr lang="en-US" baseline="0" dirty="0" smtClean="0"/>
              <a:t>Pressure:	0.68</a:t>
            </a:r>
          </a:p>
          <a:p>
            <a:r>
              <a:rPr lang="en-US" baseline="0" dirty="0" smtClean="0"/>
              <a:t>Velocity:	0.58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7270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Additional physics does not couple to materials at a scale below zones</a:t>
            </a:r>
          </a:p>
          <a:p>
            <a:r>
              <a:rPr lang="en-US" dirty="0" err="1" smtClean="0"/>
              <a:t>Subgrid</a:t>
            </a:r>
            <a:r>
              <a:rPr lang="en-US" baseline="0" dirty="0" smtClean="0"/>
              <a:t> material model is unnecessary and wasteful in memory and resources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7270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637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637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145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2612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727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727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Minimally invasive integration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349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Interesting software design problem</a:t>
            </a:r>
            <a:br>
              <a:rPr lang="en-US" dirty="0" smtClean="0"/>
            </a:br>
            <a:r>
              <a:rPr lang="en-US" dirty="0" smtClean="0"/>
              <a:t>This is the same code.</a:t>
            </a:r>
          </a:p>
          <a:p>
            <a:r>
              <a:rPr lang="en-US" dirty="0" smtClean="0"/>
              <a:t>Mesh</a:t>
            </a:r>
            <a:r>
              <a:rPr lang="en-US" baseline="0" dirty="0" smtClean="0"/>
              <a:t> reconnection is added as an option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119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6530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EXPERIENCE!!!</a:t>
            </a:r>
          </a:p>
          <a:p>
            <a:endParaRPr lang="en-US" baseline="0" dirty="0" smtClean="0"/>
          </a:p>
          <a:p>
            <a:r>
              <a:rPr lang="en-US" baseline="0" dirty="0" smtClean="0"/>
              <a:t>Don’t need staggered variables to get many of these benefits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349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0069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ADVANTAGES OF STAGGERED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Extremely flexible model for discrete physics</a:t>
            </a: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 smtClean="0"/>
              <a:t>Artificial viscosity formulations for low-dissipation shock capturing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Decades of experience for multi-physics coupling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006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3065028"/>
            <a:ext cx="3417506" cy="3792972"/>
          </a:xfrm>
          <a:prstGeom prst="rect">
            <a:avLst/>
          </a:prstGeom>
          <a:solidFill>
            <a:srgbClr val="0F4F97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latin typeface="Arial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743918"/>
            <a:ext cx="8229600" cy="986725"/>
          </a:xfrm>
        </p:spPr>
        <p:txBody>
          <a:bodyPr/>
          <a:lstStyle>
            <a:lvl1pPr>
              <a:lnSpc>
                <a:spcPts val="3800"/>
              </a:lnSpc>
              <a:defRPr b="0" i="1">
                <a:solidFill>
                  <a:srgbClr val="0F4F97"/>
                </a:solidFill>
                <a:effectLst/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52275" y="1733685"/>
            <a:ext cx="5434199" cy="369888"/>
          </a:xfrm>
        </p:spPr>
        <p:txBody>
          <a:bodyPr>
            <a:noAutofit/>
          </a:bodyPr>
          <a:lstStyle>
            <a:lvl1pPr>
              <a:lnSpc>
                <a:spcPts val="2200"/>
              </a:lnSpc>
              <a:buNone/>
              <a:defRPr sz="2000"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2"/>
          <a:srcRect l="949"/>
          <a:stretch/>
        </p:blipFill>
        <p:spPr bwMode="auto">
          <a:xfrm>
            <a:off x="3497385" y="3062287"/>
            <a:ext cx="5646615" cy="379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 userDrawn="1"/>
        </p:nvSpPr>
        <p:spPr>
          <a:xfrm>
            <a:off x="44879" y="5974520"/>
            <a:ext cx="3351463" cy="603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10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LLNL-PRES-676840</a:t>
            </a:r>
          </a:p>
          <a:p>
            <a:pPr marL="0" algn="l" defTabSz="457200" rtl="0" eaLnBrk="1" latinLnBrk="0" hangingPunct="1">
              <a:lnSpc>
                <a:spcPct val="90000"/>
              </a:lnSpc>
              <a:spcAft>
                <a:spcPts val="600"/>
              </a:spcAft>
            </a:pPr>
            <a: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</a:t>
            </a:r>
            <a:r>
              <a:rPr lang="en-US" sz="800" kern="1200" baseline="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U.S. Department </a:t>
            </a:r>
            <a:b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</a:br>
            <a: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of Energy by Lawrence Livermore National Laboratory under Contract </a:t>
            </a:r>
            <a:b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</a:br>
            <a: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DE-AC52-07NA27344.</a:t>
            </a:r>
            <a:r>
              <a:rPr lang="en-US" sz="800" kern="1200" baseline="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  <a:endParaRPr lang="en-US" sz="800" kern="1200" dirty="0">
              <a:solidFill>
                <a:schemeClr val="bg1"/>
              </a:solidFill>
              <a:effectLst/>
              <a:latin typeface="Arial"/>
              <a:ea typeface="+mn-ea"/>
              <a:cs typeface="Arial"/>
            </a:endParaRPr>
          </a:p>
        </p:txBody>
      </p:sp>
      <p:pic>
        <p:nvPicPr>
          <p:cNvPr id="16" name="Picture 15" descr="LLNL_Logo_WHT-LRG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876" y="3220532"/>
            <a:ext cx="2240285" cy="3779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LNL_Logo_WHT-LRG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1852" y="5437487"/>
            <a:ext cx="3602498" cy="6077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3065028"/>
            <a:ext cx="3417506" cy="3792972"/>
          </a:xfrm>
          <a:prstGeom prst="rect">
            <a:avLst/>
          </a:prstGeom>
          <a:solidFill>
            <a:srgbClr val="0F4F97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latin typeface="Arial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743918"/>
            <a:ext cx="8229600" cy="986725"/>
          </a:xfrm>
        </p:spPr>
        <p:txBody>
          <a:bodyPr/>
          <a:lstStyle>
            <a:lvl1pPr>
              <a:lnSpc>
                <a:spcPts val="3800"/>
              </a:lnSpc>
              <a:defRPr b="0" i="1">
                <a:solidFill>
                  <a:srgbClr val="0F4F97"/>
                </a:solidFill>
                <a:effectLst/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52275" y="1733685"/>
            <a:ext cx="5434199" cy="369888"/>
          </a:xfrm>
        </p:spPr>
        <p:txBody>
          <a:bodyPr>
            <a:noAutofit/>
          </a:bodyPr>
          <a:lstStyle>
            <a:lvl1pPr>
              <a:lnSpc>
                <a:spcPts val="2200"/>
              </a:lnSpc>
              <a:buNone/>
              <a:defRPr sz="2000"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2"/>
          <a:srcRect l="949"/>
          <a:stretch/>
        </p:blipFill>
        <p:spPr bwMode="auto">
          <a:xfrm>
            <a:off x="3497385" y="3062287"/>
            <a:ext cx="5646615" cy="379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 userDrawn="1"/>
        </p:nvSpPr>
        <p:spPr>
          <a:xfrm>
            <a:off x="68385" y="5974520"/>
            <a:ext cx="3327957" cy="603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10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LLNL-PRES-643296</a:t>
            </a:r>
          </a:p>
          <a:p>
            <a:pPr marL="0" algn="l" defTabSz="457200" rtl="0" eaLnBrk="1" latinLnBrk="0" hangingPunct="1">
              <a:lnSpc>
                <a:spcPct val="90000"/>
              </a:lnSpc>
              <a:spcAft>
                <a:spcPts val="600"/>
              </a:spcAft>
            </a:pPr>
            <a: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</a:t>
            </a:r>
            <a:r>
              <a:rPr lang="en-US" sz="800" kern="1200" baseline="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U.S. Department </a:t>
            </a:r>
            <a:b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</a:br>
            <a: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of Energy by Lawrence Livermore National Laboratory under contract </a:t>
            </a:r>
            <a:b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</a:br>
            <a: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DE-AC52-07NA27344.</a:t>
            </a:r>
            <a:r>
              <a:rPr lang="en-US" sz="800" kern="1200" baseline="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  <a:endParaRPr lang="en-US" sz="800" kern="1200" dirty="0">
              <a:solidFill>
                <a:schemeClr val="bg1"/>
              </a:solidFill>
              <a:effectLst/>
              <a:latin typeface="Arial"/>
              <a:ea typeface="+mn-ea"/>
              <a:cs typeface="Arial"/>
            </a:endParaRPr>
          </a:p>
        </p:txBody>
      </p:sp>
      <p:pic>
        <p:nvPicPr>
          <p:cNvPr id="16" name="Picture 15" descr="LLNL_Logo_WHT-LRG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876" y="3220532"/>
            <a:ext cx="2240285" cy="3779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7200" y="220136"/>
            <a:ext cx="8229600" cy="1251062"/>
          </a:xfrm>
          <a:prstGeom prst="rect">
            <a:avLst/>
          </a:prstGeom>
          <a:effectLst/>
        </p:spPr>
        <p:txBody>
          <a:bodyPr vert="horz" lIns="91440" rIns="45720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ith left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>
              <a:lnSpc>
                <a:spcPts val="3800"/>
              </a:lnSpc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566863"/>
            <a:ext cx="3968496" cy="4751357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with right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3800"/>
              </a:lnSpc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727275" y="1566863"/>
            <a:ext cx="3968496" cy="4751357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with side-by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3800"/>
              </a:lnSpc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5826" y="1566863"/>
            <a:ext cx="3968496" cy="4751357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718649" y="1566863"/>
            <a:ext cx="3968496" cy="4751357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with Qua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4575089" y="1653591"/>
            <a:ext cx="3959225" cy="2101328"/>
          </a:xfrm>
          <a:effectLst/>
        </p:spPr>
        <p:txBody>
          <a:bodyPr/>
          <a:lstStyle>
            <a:lvl1pPr marL="288925" indent="-169863">
              <a:defRPr sz="1400"/>
            </a:lvl1pPr>
            <a:lvl2pPr marL="460375" indent="-171450">
              <a:defRPr sz="1400"/>
            </a:lvl2pPr>
            <a:lvl3pPr marL="685800" indent="-225425">
              <a:defRPr sz="1200"/>
            </a:lvl3pPr>
            <a:lvl4pPr marL="858838" indent="-173038">
              <a:defRPr sz="1200"/>
            </a:lvl4pPr>
            <a:lvl5pPr marL="1030288" indent="-171450"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 bwMode="auto">
          <a:xfrm rot="5400000">
            <a:off x="2153528" y="3920602"/>
            <a:ext cx="4722647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3961A7">
                <a:alpha val="43000"/>
              </a:srgbClr>
            </a:outerShdw>
          </a:effectLst>
        </p:spPr>
      </p:cxnSp>
      <p:cxnSp>
        <p:nvCxnSpPr>
          <p:cNvPr id="6" name="Straight Connector 5"/>
          <p:cNvCxnSpPr/>
          <p:nvPr userDrawn="1"/>
        </p:nvCxnSpPr>
        <p:spPr bwMode="auto">
          <a:xfrm>
            <a:off x="469900" y="3873981"/>
            <a:ext cx="822960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3961A7">
                <a:alpha val="43000"/>
              </a:srgbClr>
            </a:outerShdw>
          </a:effectLst>
        </p:spPr>
      </p:cxnSp>
      <p:sp>
        <p:nvSpPr>
          <p:cNvPr id="7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469900" y="1653591"/>
            <a:ext cx="3959225" cy="2101328"/>
          </a:xfrm>
          <a:effectLst/>
        </p:spPr>
        <p:txBody>
          <a:bodyPr/>
          <a:lstStyle>
            <a:lvl1pPr marL="288925" indent="-169863">
              <a:defRPr sz="1400"/>
            </a:lvl1pPr>
            <a:lvl2pPr marL="460375" indent="-171450">
              <a:defRPr sz="1400"/>
            </a:lvl2pPr>
            <a:lvl3pPr marL="685800" indent="-225425">
              <a:defRPr sz="1200"/>
            </a:lvl3pPr>
            <a:lvl4pPr marL="858838" indent="-173038">
              <a:defRPr sz="1200"/>
            </a:lvl4pPr>
            <a:lvl5pPr marL="1030288" indent="-171450"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4575089" y="4021969"/>
            <a:ext cx="3959225" cy="2101328"/>
          </a:xfrm>
          <a:effectLst/>
        </p:spPr>
        <p:txBody>
          <a:bodyPr/>
          <a:lstStyle>
            <a:lvl1pPr marL="288925" indent="-169863">
              <a:defRPr sz="1400"/>
            </a:lvl1pPr>
            <a:lvl2pPr marL="460375" indent="-171450">
              <a:defRPr sz="1400"/>
            </a:lvl2pPr>
            <a:lvl3pPr marL="685800" indent="-225425">
              <a:defRPr sz="1200"/>
            </a:lvl3pPr>
            <a:lvl4pPr marL="858838" indent="-173038">
              <a:defRPr sz="1200"/>
            </a:lvl4pPr>
            <a:lvl5pPr marL="1030288" indent="-171450"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69900" y="4021969"/>
            <a:ext cx="3959225" cy="2101328"/>
          </a:xfrm>
          <a:effectLst/>
        </p:spPr>
        <p:txBody>
          <a:bodyPr/>
          <a:lstStyle>
            <a:lvl1pPr marL="288925" indent="-169863">
              <a:defRPr sz="1400"/>
            </a:lvl1pPr>
            <a:lvl2pPr marL="460375" indent="-171450">
              <a:defRPr sz="1400"/>
            </a:lvl2pPr>
            <a:lvl3pPr marL="685800" indent="-225425">
              <a:defRPr sz="1200"/>
            </a:lvl3pPr>
            <a:lvl4pPr marL="858838" indent="-173038">
              <a:defRPr sz="1200"/>
            </a:lvl4pPr>
            <a:lvl5pPr marL="1030288" indent="-171450"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ull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349042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220136"/>
            <a:ext cx="9143999" cy="1251062"/>
          </a:xfrm>
          <a:gradFill flip="none" rotWithShape="1">
            <a:gsLst>
              <a:gs pos="0">
                <a:srgbClr val="FFFFFF">
                  <a:alpha val="80000"/>
                </a:srgbClr>
              </a:gs>
              <a:gs pos="100000">
                <a:srgbClr val="000000">
                  <a:alpha val="0"/>
                </a:srgbClr>
              </a:gs>
              <a:gs pos="78000">
                <a:srgbClr val="FFFFFF">
                  <a:alpha val="59000"/>
                </a:srgbClr>
              </a:gs>
            </a:gsLst>
            <a:lin ang="0" scaled="1"/>
            <a:tileRect/>
          </a:gradFill>
          <a:effectLst/>
        </p:spPr>
        <p:txBody>
          <a:bodyPr vert="horz" lIns="457200" rIns="45720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marL="233363" indent="0">
              <a:lnSpc>
                <a:spcPts val="3800"/>
              </a:lnSpc>
              <a:def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14A8F"/>
                </a:solidFill>
                <a:effectLst/>
                <a:uLnTx/>
                <a:uFillTx/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349042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end page">
    <p:bg>
      <p:bgPr>
        <a:solidFill>
          <a:srgbClr val="0F4F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LNL_Logo_WHT-LRG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1852" y="5437487"/>
            <a:ext cx="3602498" cy="6077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7200" y="220136"/>
            <a:ext cx="8229600" cy="1251062"/>
          </a:xfrm>
          <a:prstGeom prst="rect">
            <a:avLst/>
          </a:prstGeom>
          <a:effectLst/>
        </p:spPr>
        <p:txBody>
          <a:bodyPr vert="horz" lIns="91440" rIns="45720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ith left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3800"/>
              </a:lnSpc>
              <a:defRPr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566863"/>
            <a:ext cx="3968496" cy="4751357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with right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3800"/>
              </a:lnSpc>
              <a:defRPr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727275" y="1566863"/>
            <a:ext cx="3968496" cy="4751357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with side-by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3800"/>
              </a:lnSpc>
              <a:defRPr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5826" y="1566863"/>
            <a:ext cx="3968496" cy="4751357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718649" y="1566863"/>
            <a:ext cx="3968496" cy="4751357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with Qua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4575089" y="1653591"/>
            <a:ext cx="3959225" cy="2101328"/>
          </a:xfrm>
          <a:effectLst/>
        </p:spPr>
        <p:txBody>
          <a:bodyPr/>
          <a:lstStyle>
            <a:lvl1pPr marL="288925" indent="-169863">
              <a:defRPr sz="1400"/>
            </a:lvl1pPr>
            <a:lvl2pPr marL="460375" indent="-171450">
              <a:defRPr sz="1400"/>
            </a:lvl2pPr>
            <a:lvl3pPr marL="685800" indent="-225425">
              <a:defRPr sz="1200"/>
            </a:lvl3pPr>
            <a:lvl4pPr marL="858838" indent="-173038">
              <a:defRPr sz="1200"/>
            </a:lvl4pPr>
            <a:lvl5pPr marL="1030288" indent="-171450"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 bwMode="auto">
          <a:xfrm rot="5400000">
            <a:off x="2153528" y="3920602"/>
            <a:ext cx="4722647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3961A7">
                <a:alpha val="43000"/>
              </a:srgbClr>
            </a:outerShdw>
          </a:effectLst>
        </p:spPr>
      </p:cxnSp>
      <p:cxnSp>
        <p:nvCxnSpPr>
          <p:cNvPr id="6" name="Straight Connector 5"/>
          <p:cNvCxnSpPr/>
          <p:nvPr userDrawn="1"/>
        </p:nvCxnSpPr>
        <p:spPr bwMode="auto">
          <a:xfrm>
            <a:off x="469900" y="3873981"/>
            <a:ext cx="822960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3961A7">
                <a:alpha val="43000"/>
              </a:srgbClr>
            </a:outerShdw>
          </a:effectLst>
        </p:spPr>
      </p:cxnSp>
      <p:sp>
        <p:nvSpPr>
          <p:cNvPr id="7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469900" y="1653591"/>
            <a:ext cx="3959225" cy="2101328"/>
          </a:xfrm>
          <a:effectLst/>
        </p:spPr>
        <p:txBody>
          <a:bodyPr/>
          <a:lstStyle>
            <a:lvl1pPr marL="288925" indent="-169863">
              <a:defRPr sz="1400"/>
            </a:lvl1pPr>
            <a:lvl2pPr marL="460375" indent="-171450">
              <a:defRPr sz="1400"/>
            </a:lvl2pPr>
            <a:lvl3pPr marL="685800" indent="-225425">
              <a:defRPr sz="1200"/>
            </a:lvl3pPr>
            <a:lvl4pPr marL="858838" indent="-173038">
              <a:defRPr sz="1200"/>
            </a:lvl4pPr>
            <a:lvl5pPr marL="1030288" indent="-171450"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4575089" y="4021969"/>
            <a:ext cx="3959225" cy="2101328"/>
          </a:xfrm>
          <a:effectLst/>
        </p:spPr>
        <p:txBody>
          <a:bodyPr/>
          <a:lstStyle>
            <a:lvl1pPr marL="288925" indent="-169863">
              <a:defRPr sz="1400"/>
            </a:lvl1pPr>
            <a:lvl2pPr marL="460375" indent="-171450">
              <a:defRPr sz="1400"/>
            </a:lvl2pPr>
            <a:lvl3pPr marL="685800" indent="-225425">
              <a:defRPr sz="1200"/>
            </a:lvl3pPr>
            <a:lvl4pPr marL="858838" indent="-173038">
              <a:defRPr sz="1200"/>
            </a:lvl4pPr>
            <a:lvl5pPr marL="1030288" indent="-171450"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69900" y="4021969"/>
            <a:ext cx="3959225" cy="2101328"/>
          </a:xfrm>
          <a:effectLst/>
        </p:spPr>
        <p:txBody>
          <a:bodyPr/>
          <a:lstStyle>
            <a:lvl1pPr marL="288925" indent="-169863">
              <a:defRPr sz="1400"/>
            </a:lvl1pPr>
            <a:lvl2pPr marL="460375" indent="-171450">
              <a:defRPr sz="1400"/>
            </a:lvl2pPr>
            <a:lvl3pPr marL="685800" indent="-225425">
              <a:defRPr sz="1200"/>
            </a:lvl3pPr>
            <a:lvl4pPr marL="858838" indent="-173038">
              <a:defRPr sz="1200"/>
            </a:lvl4pPr>
            <a:lvl5pPr marL="1030288" indent="-171450"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ull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349042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220136"/>
            <a:ext cx="9143999" cy="1251062"/>
          </a:xfrm>
          <a:gradFill flip="none" rotWithShape="1">
            <a:gsLst>
              <a:gs pos="0">
                <a:srgbClr val="FFFFFF">
                  <a:alpha val="80000"/>
                </a:srgbClr>
              </a:gs>
              <a:gs pos="100000">
                <a:srgbClr val="000000">
                  <a:alpha val="0"/>
                </a:srgbClr>
              </a:gs>
              <a:gs pos="78000">
                <a:srgbClr val="FFFFFF">
                  <a:alpha val="59000"/>
                </a:srgbClr>
              </a:gs>
            </a:gsLst>
            <a:lin ang="0" scaled="1"/>
            <a:tileRect/>
          </a:gradFill>
          <a:effectLst/>
        </p:spPr>
        <p:txBody>
          <a:bodyPr vert="horz" lIns="457200" rIns="45720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marL="233363" indent="0">
              <a:lnSpc>
                <a:spcPts val="3800"/>
              </a:lnSpc>
              <a:def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14A8F"/>
                </a:solidFill>
                <a:effectLst/>
                <a:uLnTx/>
                <a:uFillTx/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349042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6355080"/>
            <a:ext cx="9144000" cy="5029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0136"/>
            <a:ext cx="8229600" cy="1251062"/>
          </a:xfrm>
          <a:prstGeom prst="rect">
            <a:avLst/>
          </a:prstGeom>
          <a:effectLst/>
        </p:spPr>
        <p:txBody>
          <a:bodyPr vert="horz" lIns="91440" rIns="45720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66863"/>
            <a:ext cx="8229600" cy="4751357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 dirty="0"/>
          </a:p>
        </p:txBody>
      </p:sp>
      <p:sp>
        <p:nvSpPr>
          <p:cNvPr id="10" name="Rectangle 9"/>
          <p:cNvSpPr/>
          <p:nvPr/>
        </p:nvSpPr>
        <p:spPr bwMode="invGray">
          <a:xfrm>
            <a:off x="1" y="635508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>
              <a:latin typeface="Arial"/>
            </a:endParaRPr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379731" y="6492857"/>
            <a:ext cx="30525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124A91"/>
                </a:solidFill>
                <a:latin typeface="Arial Narrow" pitchFamily="-80" charset="0"/>
              </a:rPr>
              <a:t>Lawrence Livermore National Laboratory</a:t>
            </a:r>
          </a:p>
        </p:txBody>
      </p:sp>
      <p:pic>
        <p:nvPicPr>
          <p:cNvPr id="13" name="Picture 21" descr="lab_icon_no_box_blue_rgb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480166" y="6535024"/>
            <a:ext cx="231880" cy="211357"/>
          </a:xfrm>
          <a:prstGeom prst="rect">
            <a:avLst/>
          </a:prstGeom>
          <a:noFill/>
          <a:effectLst/>
        </p:spPr>
      </p:pic>
      <p:sp>
        <p:nvSpPr>
          <p:cNvPr id="14" name="TextBox 13"/>
          <p:cNvSpPr txBox="1"/>
          <p:nvPr/>
        </p:nvSpPr>
        <p:spPr>
          <a:xfrm>
            <a:off x="7786310" y="6591164"/>
            <a:ext cx="793810" cy="138499"/>
          </a:xfrm>
          <a:prstGeom prst="rect">
            <a:avLst/>
          </a:prstGeom>
          <a:noFill/>
        </p:spPr>
        <p:txBody>
          <a:bodyPr wrap="none" lIns="0" bIns="0" rtlCol="0" anchor="b" anchorCtr="0">
            <a:spAutoFit/>
          </a:bodyPr>
          <a:lstStyle/>
          <a:p>
            <a:pPr algn="r"/>
            <a:r>
              <a:rPr lang="en-US" sz="600" dirty="0" smtClean="0">
                <a:latin typeface="Arial"/>
                <a:cs typeface="Arial"/>
              </a:rPr>
              <a:t>LLNL-PRES-676840</a:t>
            </a:r>
          </a:p>
        </p:txBody>
      </p:sp>
      <p:sp>
        <p:nvSpPr>
          <p:cNvPr id="19" name="Slide Number Placeholder 7"/>
          <p:cNvSpPr txBox="1">
            <a:spLocks/>
          </p:cNvSpPr>
          <p:nvPr/>
        </p:nvSpPr>
        <p:spPr>
          <a:xfrm>
            <a:off x="8212821" y="6493079"/>
            <a:ext cx="360727" cy="15939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2" r:id="rId2"/>
    <p:sldLayoutId id="2147483691" r:id="rId3"/>
    <p:sldLayoutId id="2147483703" r:id="rId4"/>
    <p:sldLayoutId id="2147483705" r:id="rId5"/>
    <p:sldLayoutId id="2147483706" r:id="rId6"/>
    <p:sldLayoutId id="2147483702" r:id="rId7"/>
    <p:sldLayoutId id="2147483698" r:id="rId8"/>
    <p:sldLayoutId id="2147483707" r:id="rId9"/>
    <p:sldLayoutId id="2147483699" r:id="rId10"/>
    <p:sldLayoutId id="2147483708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1" latinLnBrk="0" hangingPunct="1">
        <a:lnSpc>
          <a:spcPct val="100000"/>
        </a:lnSpc>
        <a:spcBef>
          <a:spcPct val="0"/>
        </a:spcBef>
        <a:buNone/>
        <a:defRPr kumimoji="0" sz="3600" b="1" kern="1200">
          <a:solidFill>
            <a:srgbClr val="214A8F"/>
          </a:solidFill>
          <a:effectLst/>
          <a:latin typeface="Arial"/>
          <a:ea typeface="+mj-ea"/>
          <a:cs typeface="Arial"/>
        </a:defRPr>
      </a:lvl1pPr>
    </p:titleStyle>
    <p:bodyStyle>
      <a:lvl1pPr marL="400050" indent="-280988" algn="l" rtl="0" eaLnBrk="1" latinLnBrk="0" hangingPunct="1">
        <a:spcBef>
          <a:spcPts val="1200"/>
        </a:spcBef>
        <a:spcAft>
          <a:spcPts val="600"/>
        </a:spcAft>
        <a:buClr>
          <a:srgbClr val="0D5097"/>
        </a:buClr>
        <a:buSzPct val="90000"/>
        <a:buFont typeface="Wingdings" charset="2"/>
        <a:buChar char="§"/>
        <a:defRPr kumimoji="0"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628650" indent="-215900" algn="l" rtl="0" eaLnBrk="1" latinLnBrk="0" hangingPunct="1">
        <a:spcBef>
          <a:spcPts val="0"/>
        </a:spcBef>
        <a:spcAft>
          <a:spcPts val="600"/>
        </a:spcAft>
        <a:buClrTx/>
        <a:buSzPct val="90000"/>
        <a:buFont typeface="Arial"/>
        <a:buChar char="•"/>
        <a:defRPr kumimoji="0"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027113" indent="-342900" algn="l" rtl="0" eaLnBrk="1" latinLnBrk="0" hangingPunct="1">
        <a:spcBef>
          <a:spcPts val="0"/>
        </a:spcBef>
        <a:spcAft>
          <a:spcPts val="600"/>
        </a:spcAft>
        <a:buClrTx/>
        <a:buSzPct val="90000"/>
        <a:buFont typeface="Lucida Grande"/>
        <a:buChar char="—"/>
        <a:defRPr kumimoji="0"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314450" indent="-242888" algn="l" rtl="0" eaLnBrk="1" latinLnBrk="0" hangingPunct="1">
        <a:spcBef>
          <a:spcPts val="0"/>
        </a:spcBef>
        <a:spcAft>
          <a:spcPts val="600"/>
        </a:spcAft>
        <a:buClrTx/>
        <a:buSzPct val="100000"/>
        <a:buFont typeface="Lucida Grande"/>
        <a:buChar char="–"/>
        <a:defRPr kumimoji="0" sz="1800" kern="1200">
          <a:solidFill>
            <a:schemeClr val="tx1"/>
          </a:solidFill>
          <a:latin typeface="Arial"/>
          <a:ea typeface="+mn-ea"/>
          <a:cs typeface="Arial"/>
        </a:defRPr>
      </a:lvl4pPr>
      <a:lvl5pPr marL="1543050" indent="-242888" algn="l" rtl="0" eaLnBrk="1" latinLnBrk="0" hangingPunct="1">
        <a:spcBef>
          <a:spcPts val="0"/>
        </a:spcBef>
        <a:spcAft>
          <a:spcPts val="600"/>
        </a:spcAft>
        <a:buClrTx/>
        <a:buFont typeface="Arial"/>
        <a:buChar char="•"/>
        <a:defRPr kumimoji="0" lang="en-US" sz="1800" kern="1200" smtClean="0">
          <a:solidFill>
            <a:schemeClr val="tx1"/>
          </a:solidFill>
          <a:latin typeface="Arial"/>
          <a:ea typeface="+mn-ea"/>
          <a:cs typeface="Arial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6355080"/>
            <a:ext cx="9144000" cy="5029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0136"/>
            <a:ext cx="8229600" cy="1251062"/>
          </a:xfrm>
          <a:prstGeom prst="rect">
            <a:avLst/>
          </a:prstGeom>
          <a:effectLst/>
        </p:spPr>
        <p:txBody>
          <a:bodyPr vert="horz" lIns="91440" rIns="45720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66863"/>
            <a:ext cx="8229600" cy="4751357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0" name="Rectangle 9"/>
          <p:cNvSpPr/>
          <p:nvPr/>
        </p:nvSpPr>
        <p:spPr bwMode="invGray">
          <a:xfrm>
            <a:off x="1" y="635508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>
              <a:latin typeface="Arial"/>
            </a:endParaRPr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379731" y="6492857"/>
            <a:ext cx="30525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124A91"/>
                </a:solidFill>
                <a:latin typeface="Arial Narrow" pitchFamily="-80" charset="0"/>
              </a:rPr>
              <a:t>Lawrence Livermore National Laboratory</a:t>
            </a:r>
          </a:p>
        </p:txBody>
      </p:sp>
      <p:pic>
        <p:nvPicPr>
          <p:cNvPr id="13" name="Picture 21" descr="lab_icon_no_box_blue_rgb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480166" y="6535024"/>
            <a:ext cx="231880" cy="211357"/>
          </a:xfrm>
          <a:prstGeom prst="rect">
            <a:avLst/>
          </a:prstGeom>
          <a:noFill/>
          <a:effectLst/>
        </p:spPr>
      </p:pic>
      <p:sp>
        <p:nvSpPr>
          <p:cNvPr id="14" name="TextBox 13"/>
          <p:cNvSpPr txBox="1"/>
          <p:nvPr/>
        </p:nvSpPr>
        <p:spPr>
          <a:xfrm>
            <a:off x="7786310" y="6591164"/>
            <a:ext cx="793810" cy="138499"/>
          </a:xfrm>
          <a:prstGeom prst="rect">
            <a:avLst/>
          </a:prstGeom>
          <a:noFill/>
        </p:spPr>
        <p:txBody>
          <a:bodyPr wrap="none" lIns="0" bIns="0" rtlCol="0" anchor="b" anchorCtr="0">
            <a:spAutoFit/>
          </a:bodyPr>
          <a:lstStyle/>
          <a:p>
            <a:pPr algn="r"/>
            <a:r>
              <a:rPr lang="en-US" sz="600" dirty="0" smtClean="0">
                <a:latin typeface="Arial"/>
                <a:cs typeface="Arial"/>
              </a:rPr>
              <a:t>LLNL-PRES-643296</a:t>
            </a:r>
          </a:p>
        </p:txBody>
      </p:sp>
      <p:sp>
        <p:nvSpPr>
          <p:cNvPr id="19" name="Slide Number Placeholder 7"/>
          <p:cNvSpPr txBox="1">
            <a:spLocks/>
          </p:cNvSpPr>
          <p:nvPr/>
        </p:nvSpPr>
        <p:spPr>
          <a:xfrm>
            <a:off x="8212821" y="6493079"/>
            <a:ext cx="360727" cy="15939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1" latinLnBrk="0" hangingPunct="1">
        <a:lnSpc>
          <a:spcPct val="100000"/>
        </a:lnSpc>
        <a:spcBef>
          <a:spcPct val="0"/>
        </a:spcBef>
        <a:buNone/>
        <a:defRPr kumimoji="0" sz="3600" b="1" kern="1200">
          <a:solidFill>
            <a:srgbClr val="214A8F"/>
          </a:solidFill>
          <a:effectLst/>
          <a:latin typeface="Arial"/>
          <a:ea typeface="+mj-ea"/>
          <a:cs typeface="Arial"/>
        </a:defRPr>
      </a:lvl1pPr>
    </p:titleStyle>
    <p:bodyStyle>
      <a:lvl1pPr marL="400050" indent="-280988" algn="l" rtl="0" eaLnBrk="1" latinLnBrk="0" hangingPunct="1">
        <a:spcBef>
          <a:spcPts val="1200"/>
        </a:spcBef>
        <a:spcAft>
          <a:spcPts val="600"/>
        </a:spcAft>
        <a:buClr>
          <a:srgbClr val="0D5097"/>
        </a:buClr>
        <a:buSzPct val="90000"/>
        <a:buFont typeface="Wingdings" charset="2"/>
        <a:buChar char="§"/>
        <a:defRPr kumimoji="0"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628650" indent="-215900" algn="l" rtl="0" eaLnBrk="1" latinLnBrk="0" hangingPunct="1">
        <a:spcBef>
          <a:spcPts val="0"/>
        </a:spcBef>
        <a:spcAft>
          <a:spcPts val="600"/>
        </a:spcAft>
        <a:buClrTx/>
        <a:buSzPct val="90000"/>
        <a:buFont typeface="Arial"/>
        <a:buChar char="•"/>
        <a:defRPr kumimoji="0"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027113" indent="-342900" algn="l" rtl="0" eaLnBrk="1" latinLnBrk="0" hangingPunct="1">
        <a:spcBef>
          <a:spcPts val="0"/>
        </a:spcBef>
        <a:spcAft>
          <a:spcPts val="600"/>
        </a:spcAft>
        <a:buClrTx/>
        <a:buSzPct val="90000"/>
        <a:buFont typeface="Lucida Grande"/>
        <a:buChar char="—"/>
        <a:defRPr kumimoji="0"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314450" indent="-242888" algn="l" rtl="0" eaLnBrk="1" latinLnBrk="0" hangingPunct="1">
        <a:spcBef>
          <a:spcPts val="0"/>
        </a:spcBef>
        <a:spcAft>
          <a:spcPts val="600"/>
        </a:spcAft>
        <a:buClrTx/>
        <a:buSzPct val="100000"/>
        <a:buFont typeface="Lucida Grande"/>
        <a:buChar char="–"/>
        <a:defRPr kumimoji="0" sz="1800" kern="1200">
          <a:solidFill>
            <a:schemeClr val="tx1"/>
          </a:solidFill>
          <a:latin typeface="Arial"/>
          <a:ea typeface="+mn-ea"/>
          <a:cs typeface="Arial"/>
        </a:defRPr>
      </a:lvl4pPr>
      <a:lvl5pPr marL="1543050" indent="-242888" algn="l" rtl="0" eaLnBrk="1" latinLnBrk="0" hangingPunct="1">
        <a:spcBef>
          <a:spcPts val="0"/>
        </a:spcBef>
        <a:spcAft>
          <a:spcPts val="600"/>
        </a:spcAft>
        <a:buClrTx/>
        <a:buFont typeface="Arial"/>
        <a:buChar char="•"/>
        <a:defRPr kumimoji="0" lang="en-US" sz="1800" kern="1200" smtClean="0">
          <a:solidFill>
            <a:schemeClr val="tx1"/>
          </a:solidFill>
          <a:latin typeface="Arial"/>
          <a:ea typeface="+mn-ea"/>
          <a:cs typeface="Arial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6" Type="http://schemas.openxmlformats.org/officeDocument/2006/relationships/image" Target="../media/image15.emf"/><Relationship Id="rId7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.emf"/><Relationship Id="rId1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5" Type="http://schemas.openxmlformats.org/officeDocument/2006/relationships/image" Target="../media/image19.emf"/><Relationship Id="rId6" Type="http://schemas.openxmlformats.org/officeDocument/2006/relationships/image" Target="../media/image20.emf"/><Relationship Id="rId7" Type="http://schemas.openxmlformats.org/officeDocument/2006/relationships/image" Target="../media/image21.emf"/><Relationship Id="rId8" Type="http://schemas.openxmlformats.org/officeDocument/2006/relationships/image" Target="../media/image22.emf"/><Relationship Id="rId9" Type="http://schemas.openxmlformats.org/officeDocument/2006/relationships/image" Target="../media/image23.emf"/><Relationship Id="rId10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4.emf"/><Relationship Id="rId5" Type="http://schemas.openxmlformats.org/officeDocument/2006/relationships/image" Target="../media/image27.emf"/><Relationship Id="rId6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5" Type="http://schemas.openxmlformats.org/officeDocument/2006/relationships/image" Target="../media/image36.emf"/><Relationship Id="rId6" Type="http://schemas.openxmlformats.org/officeDocument/2006/relationships/image" Target="../media/image37.emf"/><Relationship Id="rId7" Type="http://schemas.openxmlformats.org/officeDocument/2006/relationships/image" Target="../media/image38.emf"/><Relationship Id="rId8" Type="http://schemas.openxmlformats.org/officeDocument/2006/relationships/image" Target="../media/image39.emf"/><Relationship Id="rId9" Type="http://schemas.openxmlformats.org/officeDocument/2006/relationships/image" Target="../media/image40.emf"/><Relationship Id="rId10" Type="http://schemas.openxmlformats.org/officeDocument/2006/relationships/image" Target="../media/image41.emf"/><Relationship Id="rId11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43.emf"/><Relationship Id="rId6" Type="http://schemas.openxmlformats.org/officeDocument/2006/relationships/image" Target="../media/image44.emf"/><Relationship Id="rId7" Type="http://schemas.openxmlformats.org/officeDocument/2006/relationships/image" Target="../media/image45.emf"/><Relationship Id="rId8" Type="http://schemas.openxmlformats.org/officeDocument/2006/relationships/image" Target="../media/image46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8.xml"/><Relationship Id="rId5" Type="http://schemas.openxmlformats.org/officeDocument/2006/relationships/image" Target="../media/image47.emf"/><Relationship Id="rId6" Type="http://schemas.openxmlformats.org/officeDocument/2006/relationships/image" Target="../media/image48.emf"/><Relationship Id="rId7" Type="http://schemas.openxmlformats.org/officeDocument/2006/relationships/image" Target="../media/image49.emf"/><Relationship Id="rId8" Type="http://schemas.openxmlformats.org/officeDocument/2006/relationships/image" Target="../media/image50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5.xml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107113" y="631961"/>
            <a:ext cx="6773994" cy="986725"/>
          </a:xfrm>
        </p:spPr>
        <p:txBody>
          <a:bodyPr/>
          <a:lstStyle/>
          <a:p>
            <a:r>
              <a:rPr lang="en-US" sz="2600" dirty="0" smtClean="0"/>
              <a:t>Conservative, Multimaterial ReALE Hydro on a Staggered Grid</a:t>
            </a:r>
            <a:endParaRPr lang="en-US" sz="260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23688" y="1650669"/>
            <a:ext cx="5811282" cy="972939"/>
          </a:xfrm>
        </p:spPr>
        <p:txBody>
          <a:bodyPr/>
          <a:lstStyle/>
          <a:p>
            <a:pPr marL="0" indent="4763"/>
            <a:r>
              <a:rPr lang="en-US" dirty="0" err="1"/>
              <a:t>MultiMat</a:t>
            </a:r>
            <a:r>
              <a:rPr lang="en-US" dirty="0"/>
              <a:t> 2015</a:t>
            </a:r>
            <a:br>
              <a:rPr lang="en-US" dirty="0"/>
            </a:br>
            <a:r>
              <a:rPr lang="en-US" sz="1800" dirty="0"/>
              <a:t>7th International Conference on </a:t>
            </a:r>
            <a:r>
              <a:rPr lang="en-US" sz="1800" dirty="0" smtClean="0"/>
              <a:t>Numerical Methods </a:t>
            </a:r>
            <a:r>
              <a:rPr lang="en-US" sz="1800" dirty="0"/>
              <a:t>for Multi-Material Fluid Flow </a:t>
            </a:r>
          </a:p>
          <a:p>
            <a:pPr marL="0" lvl="0" indent="4763"/>
            <a:endParaRPr lang="en-US" dirty="0" smtClean="0">
              <a:cs typeface="Lucida Handwriting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466080" y="2011680"/>
            <a:ext cx="3476182" cy="1005841"/>
          </a:xfrm>
          <a:prstGeom prst="rect">
            <a:avLst/>
          </a:prstGeom>
        </p:spPr>
        <p:txBody>
          <a:bodyPr vert="horz" lIns="91440" rIns="45720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pPr lvl="0" algn="r" defTabSz="914400">
              <a:spcBef>
                <a:spcPct val="0"/>
              </a:spcBef>
              <a:defRPr/>
            </a:pPr>
            <a:r>
              <a:rPr kumimoji="0" lang="en-US" sz="200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Arial"/>
              </a:rPr>
              <a:t>David Starinshak, LLNL</a:t>
            </a:r>
          </a:p>
          <a:p>
            <a:pPr lvl="0" algn="r" defTabSz="914400">
              <a:spcBef>
                <a:spcPct val="0"/>
              </a:spcBef>
              <a:defRPr/>
            </a:pPr>
            <a:r>
              <a:rPr lang="en-US" sz="2000" b="1" dirty="0" smtClean="0">
                <a:latin typeface="Arial"/>
                <a:ea typeface="+mj-ea"/>
                <a:cs typeface="Arial"/>
              </a:rPr>
              <a:t>J. Michael Owen, LLNL</a:t>
            </a:r>
          </a:p>
          <a:p>
            <a:pPr lvl="0" algn="r" defTabSz="914400">
              <a:spcBef>
                <a:spcPct val="0"/>
              </a:spcBef>
              <a:defRPr/>
            </a:pPr>
            <a:r>
              <a:rPr kumimoji="0" lang="en-US" sz="200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Arial"/>
              </a:rPr>
              <a:t>Douglas</a:t>
            </a:r>
            <a:r>
              <a:rPr kumimoji="0" lang="en-US" sz="20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Arial"/>
              </a:rPr>
              <a:t> Miller, LLNL</a:t>
            </a:r>
            <a:endParaRPr kumimoji="0" lang="en-US" sz="200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9" name="Text Placeholder 10"/>
          <p:cNvSpPr txBox="1">
            <a:spLocks/>
          </p:cNvSpPr>
          <p:nvPr/>
        </p:nvSpPr>
        <p:spPr>
          <a:xfrm>
            <a:off x="226734" y="2677240"/>
            <a:ext cx="2396762" cy="423823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/>
          <a:p>
            <a:pPr lvl="0">
              <a:lnSpc>
                <a:spcPct val="80000"/>
              </a:lnSpc>
            </a:pPr>
            <a:r>
              <a:rPr lang="en-US" sz="1600" dirty="0" smtClean="0">
                <a:latin typeface="Arial"/>
                <a:cs typeface="Lucida Handwriting"/>
              </a:rPr>
              <a:t>2015 September 7--11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extBox 193"/>
          <p:cNvSpPr txBox="1"/>
          <p:nvPr/>
        </p:nvSpPr>
        <p:spPr>
          <a:xfrm>
            <a:off x="121040" y="4226586"/>
            <a:ext cx="459637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 smtClean="0">
                <a:solidFill>
                  <a:srgbClr val="FF0000"/>
                </a:solidFill>
              </a:rPr>
              <a:t>Corners masses are an important component of the staggered compatible staggered discretization</a:t>
            </a:r>
            <a:r>
              <a:rPr lang="en-US" b="1" baseline="30000" dirty="0" smtClean="0">
                <a:solidFill>
                  <a:srgbClr val="FF0000"/>
                </a:solidFill>
              </a:rPr>
              <a:t>[1]</a:t>
            </a:r>
          </a:p>
          <a:p>
            <a:pPr>
              <a:spcBef>
                <a:spcPts val="600"/>
              </a:spcBef>
            </a:pPr>
            <a:r>
              <a:rPr lang="en-US" u="sng" dirty="0" smtClean="0"/>
              <a:t>Corners:</a:t>
            </a:r>
            <a:r>
              <a:rPr lang="en-US" dirty="0" smtClean="0"/>
              <a:t> mass</a:t>
            </a:r>
          </a:p>
          <a:p>
            <a:pPr>
              <a:spcBef>
                <a:spcPts val="600"/>
              </a:spcBef>
            </a:pPr>
            <a:r>
              <a:rPr lang="en-US" u="sng" dirty="0" smtClean="0"/>
              <a:t>Zones:</a:t>
            </a:r>
            <a:r>
              <a:rPr lang="en-US" dirty="0" smtClean="0"/>
              <a:t> 	internal energy</a:t>
            </a:r>
          </a:p>
          <a:p>
            <a:pPr>
              <a:spcBef>
                <a:spcPts val="600"/>
              </a:spcBef>
            </a:pPr>
            <a:r>
              <a:rPr lang="en-US" u="sng" dirty="0" smtClean="0"/>
              <a:t>Nodes:</a:t>
            </a:r>
            <a:r>
              <a:rPr lang="en-US" dirty="0" smtClean="0"/>
              <a:t> 	velocity, kinetic energy</a:t>
            </a:r>
          </a:p>
        </p:txBody>
      </p:sp>
      <p:sp>
        <p:nvSpPr>
          <p:cNvPr id="176" name="Freeform 175"/>
          <p:cNvSpPr/>
          <p:nvPr/>
        </p:nvSpPr>
        <p:spPr>
          <a:xfrm>
            <a:off x="4180354" y="1415367"/>
            <a:ext cx="1800225" cy="1543050"/>
          </a:xfrm>
          <a:custGeom>
            <a:avLst/>
            <a:gdLst>
              <a:gd name="connsiteX0" fmla="*/ 1162050 w 1800225"/>
              <a:gd name="connsiteY0" fmla="*/ 0 h 1543050"/>
              <a:gd name="connsiteX1" fmla="*/ 0 w 1800225"/>
              <a:gd name="connsiteY1" fmla="*/ 317500 h 1543050"/>
              <a:gd name="connsiteX2" fmla="*/ 365125 w 1800225"/>
              <a:gd name="connsiteY2" fmla="*/ 1219200 h 1543050"/>
              <a:gd name="connsiteX3" fmla="*/ 1317625 w 1800225"/>
              <a:gd name="connsiteY3" fmla="*/ 1543050 h 1543050"/>
              <a:gd name="connsiteX4" fmla="*/ 1800225 w 1800225"/>
              <a:gd name="connsiteY4" fmla="*/ 854075 h 1543050"/>
              <a:gd name="connsiteX5" fmla="*/ 1162050 w 1800225"/>
              <a:gd name="connsiteY5" fmla="*/ 0 h 154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00225" h="1543050">
                <a:moveTo>
                  <a:pt x="1162050" y="0"/>
                </a:moveTo>
                <a:lnTo>
                  <a:pt x="0" y="317500"/>
                </a:lnTo>
                <a:lnTo>
                  <a:pt x="365125" y="1219200"/>
                </a:lnTo>
                <a:lnTo>
                  <a:pt x="1317625" y="1543050"/>
                </a:lnTo>
                <a:lnTo>
                  <a:pt x="1800225" y="854075"/>
                </a:lnTo>
                <a:lnTo>
                  <a:pt x="1162050" y="0"/>
                </a:lnTo>
                <a:close/>
              </a:path>
            </a:pathLst>
          </a:custGeom>
          <a:solidFill>
            <a:srgbClr val="0000FF">
              <a:alpha val="30000"/>
            </a:srgbClr>
          </a:solidFill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77" name="Freeform 176"/>
          <p:cNvSpPr/>
          <p:nvPr/>
        </p:nvSpPr>
        <p:spPr>
          <a:xfrm>
            <a:off x="6377454" y="2256742"/>
            <a:ext cx="1295400" cy="1860550"/>
          </a:xfrm>
          <a:custGeom>
            <a:avLst/>
            <a:gdLst>
              <a:gd name="connsiteX0" fmla="*/ 669925 w 1295400"/>
              <a:gd name="connsiteY0" fmla="*/ 0 h 1860550"/>
              <a:gd name="connsiteX1" fmla="*/ 549275 w 1295400"/>
              <a:gd name="connsiteY1" fmla="*/ 47625 h 1860550"/>
              <a:gd name="connsiteX2" fmla="*/ 606425 w 1295400"/>
              <a:gd name="connsiteY2" fmla="*/ 517525 h 1860550"/>
              <a:gd name="connsiteX3" fmla="*/ 0 w 1295400"/>
              <a:gd name="connsiteY3" fmla="*/ 835025 h 1860550"/>
              <a:gd name="connsiteX4" fmla="*/ 536575 w 1295400"/>
              <a:gd name="connsiteY4" fmla="*/ 1308100 h 1860550"/>
              <a:gd name="connsiteX5" fmla="*/ 946150 w 1295400"/>
              <a:gd name="connsiteY5" fmla="*/ 1860550 h 1860550"/>
              <a:gd name="connsiteX6" fmla="*/ 1295400 w 1295400"/>
              <a:gd name="connsiteY6" fmla="*/ 1158875 h 1860550"/>
              <a:gd name="connsiteX7" fmla="*/ 1260475 w 1295400"/>
              <a:gd name="connsiteY7" fmla="*/ 187325 h 1860550"/>
              <a:gd name="connsiteX8" fmla="*/ 669925 w 1295400"/>
              <a:gd name="connsiteY8" fmla="*/ 0 h 186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95400" h="1860550">
                <a:moveTo>
                  <a:pt x="669925" y="0"/>
                </a:moveTo>
                <a:lnTo>
                  <a:pt x="549275" y="47625"/>
                </a:lnTo>
                <a:lnTo>
                  <a:pt x="606425" y="517525"/>
                </a:lnTo>
                <a:lnTo>
                  <a:pt x="0" y="835025"/>
                </a:lnTo>
                <a:lnTo>
                  <a:pt x="536575" y="1308100"/>
                </a:lnTo>
                <a:lnTo>
                  <a:pt x="946150" y="1860550"/>
                </a:lnTo>
                <a:lnTo>
                  <a:pt x="1295400" y="1158875"/>
                </a:lnTo>
                <a:lnTo>
                  <a:pt x="1260475" y="187325"/>
                </a:lnTo>
                <a:lnTo>
                  <a:pt x="669925" y="0"/>
                </a:lnTo>
                <a:close/>
              </a:path>
            </a:pathLst>
          </a:custGeom>
          <a:solidFill>
            <a:srgbClr val="0000FF">
              <a:alpha val="30000"/>
            </a:srgbClr>
          </a:solidFill>
          <a:ln>
            <a:noFill/>
          </a:ln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grpSp>
        <p:nvGrpSpPr>
          <p:cNvPr id="175" name="Group 174"/>
          <p:cNvGrpSpPr/>
          <p:nvPr/>
        </p:nvGrpSpPr>
        <p:grpSpPr>
          <a:xfrm>
            <a:off x="4364504" y="1386792"/>
            <a:ext cx="3806825" cy="3355975"/>
            <a:chOff x="2139950" y="1339850"/>
            <a:chExt cx="3806825" cy="3355975"/>
          </a:xfrm>
        </p:grpSpPr>
        <p:sp>
          <p:nvSpPr>
            <p:cNvPr id="78" name="Oval 77"/>
            <p:cNvSpPr/>
            <p:nvPr/>
          </p:nvSpPr>
          <p:spPr bwMode="auto">
            <a:xfrm>
              <a:off x="2835275" y="1976755"/>
              <a:ext cx="161925" cy="161925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79" name="Oval 78"/>
            <p:cNvSpPr/>
            <p:nvPr/>
          </p:nvSpPr>
          <p:spPr bwMode="auto">
            <a:xfrm>
              <a:off x="3971290" y="1761490"/>
              <a:ext cx="161925" cy="161925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80" name="Oval 79"/>
            <p:cNvSpPr/>
            <p:nvPr/>
          </p:nvSpPr>
          <p:spPr bwMode="auto">
            <a:xfrm>
              <a:off x="5330190" y="2322830"/>
              <a:ext cx="161925" cy="161925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81" name="Oval 80"/>
            <p:cNvSpPr/>
            <p:nvPr/>
          </p:nvSpPr>
          <p:spPr bwMode="auto">
            <a:xfrm>
              <a:off x="5019675" y="3988435"/>
              <a:ext cx="161925" cy="161925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82" name="Oval 81"/>
            <p:cNvSpPr/>
            <p:nvPr/>
          </p:nvSpPr>
          <p:spPr bwMode="auto">
            <a:xfrm>
              <a:off x="3842385" y="4092575"/>
              <a:ext cx="161925" cy="161925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83" name="Oval 82"/>
            <p:cNvSpPr/>
            <p:nvPr/>
          </p:nvSpPr>
          <p:spPr bwMode="auto">
            <a:xfrm>
              <a:off x="2845435" y="3510915"/>
              <a:ext cx="161925" cy="161925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84" name="Oval 83"/>
            <p:cNvSpPr/>
            <p:nvPr/>
          </p:nvSpPr>
          <p:spPr bwMode="auto">
            <a:xfrm>
              <a:off x="4074795" y="2962275"/>
              <a:ext cx="161925" cy="161925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85" name="Oval 84"/>
            <p:cNvSpPr/>
            <p:nvPr/>
          </p:nvSpPr>
          <p:spPr bwMode="auto">
            <a:xfrm>
              <a:off x="4621530" y="2174240"/>
              <a:ext cx="161925" cy="161925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cxnSp>
          <p:nvCxnSpPr>
            <p:cNvPr id="87" name="Straight Connector 86"/>
            <p:cNvCxnSpPr/>
            <p:nvPr/>
          </p:nvCxnSpPr>
          <p:spPr>
            <a:xfrm>
              <a:off x="2581275" y="1514475"/>
              <a:ext cx="339725" cy="555625"/>
            </a:xfrm>
            <a:prstGeom prst="line">
              <a:avLst/>
            </a:prstGeom>
            <a:ln w="12700" cmpd="sng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flipH="1">
              <a:off x="2139950" y="2063750"/>
              <a:ext cx="777875" cy="79375"/>
            </a:xfrm>
            <a:prstGeom prst="line">
              <a:avLst/>
            </a:prstGeom>
            <a:ln w="12700" cmpd="sng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flipH="1">
              <a:off x="2825750" y="2063750"/>
              <a:ext cx="88901" cy="688975"/>
            </a:xfrm>
            <a:prstGeom prst="line">
              <a:avLst/>
            </a:prstGeom>
            <a:ln w="12700" cmpd="sng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2921000" y="2060575"/>
              <a:ext cx="577850" cy="520700"/>
            </a:xfrm>
            <a:prstGeom prst="line">
              <a:avLst/>
            </a:prstGeom>
            <a:ln w="12700" cmpd="sng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flipV="1">
              <a:off x="2914650" y="1819275"/>
              <a:ext cx="536575" cy="241300"/>
            </a:xfrm>
            <a:prstGeom prst="line">
              <a:avLst/>
            </a:prstGeom>
            <a:ln w="12700" cmpd="sng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3444875" y="1822451"/>
              <a:ext cx="1165225" cy="34924"/>
            </a:xfrm>
            <a:prstGeom prst="line">
              <a:avLst/>
            </a:prstGeom>
            <a:ln w="12700" cmpd="sng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flipH="1" flipV="1">
              <a:off x="3937000" y="1339850"/>
              <a:ext cx="222250" cy="955675"/>
            </a:xfrm>
            <a:prstGeom prst="line">
              <a:avLst/>
            </a:prstGeom>
            <a:ln w="12700" cmpd="sng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flipH="1" flipV="1">
              <a:off x="2825750" y="2755901"/>
              <a:ext cx="101600" cy="844549"/>
            </a:xfrm>
            <a:prstGeom prst="line">
              <a:avLst/>
            </a:prstGeom>
            <a:ln w="12700" cmpd="sng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flipH="1" flipV="1">
              <a:off x="2165350" y="3216275"/>
              <a:ext cx="762000" cy="387350"/>
            </a:xfrm>
            <a:prstGeom prst="line">
              <a:avLst/>
            </a:prstGeom>
            <a:ln w="12700" cmpd="sng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flipH="1">
              <a:off x="2482850" y="3600450"/>
              <a:ext cx="444500" cy="596900"/>
            </a:xfrm>
            <a:prstGeom prst="line">
              <a:avLst/>
            </a:prstGeom>
            <a:ln w="12700" cmpd="sng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>
              <a:off x="2930526" y="3606800"/>
              <a:ext cx="400049" cy="508000"/>
            </a:xfrm>
            <a:prstGeom prst="line">
              <a:avLst/>
            </a:prstGeom>
            <a:ln w="12700" cmpd="sng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 flipV="1">
              <a:off x="2927350" y="3311525"/>
              <a:ext cx="568325" cy="295275"/>
            </a:xfrm>
            <a:prstGeom prst="line">
              <a:avLst/>
            </a:prstGeom>
            <a:ln w="12700" cmpd="sng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>
              <a:off x="3336925" y="4121150"/>
              <a:ext cx="1139825" cy="92075"/>
            </a:xfrm>
            <a:prstGeom prst="line">
              <a:avLst/>
            </a:prstGeom>
            <a:ln w="12700" cmpd="sng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 flipV="1">
              <a:off x="3787775" y="3810000"/>
              <a:ext cx="273050" cy="711201"/>
            </a:xfrm>
            <a:prstGeom prst="line">
              <a:avLst/>
            </a:prstGeom>
            <a:ln w="12700" cmpd="sng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 flipV="1">
              <a:off x="4473575" y="4073525"/>
              <a:ext cx="622300" cy="139700"/>
            </a:xfrm>
            <a:prstGeom prst="line">
              <a:avLst/>
            </a:prstGeom>
            <a:ln w="12700" cmpd="sng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 flipH="1" flipV="1">
              <a:off x="5099050" y="4073525"/>
              <a:ext cx="3175" cy="622300"/>
            </a:xfrm>
            <a:prstGeom prst="line">
              <a:avLst/>
            </a:prstGeom>
            <a:ln w="12700" cmpd="sng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 flipH="1" flipV="1">
              <a:off x="5099050" y="4076701"/>
              <a:ext cx="654050" cy="165099"/>
            </a:xfrm>
            <a:prstGeom prst="line">
              <a:avLst/>
            </a:prstGeom>
            <a:ln w="12700" cmpd="sng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flipH="1">
              <a:off x="5095876" y="3375025"/>
              <a:ext cx="349249" cy="701676"/>
            </a:xfrm>
            <a:prstGeom prst="line">
              <a:avLst/>
            </a:prstGeom>
            <a:ln w="12700" cmpd="sng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>
              <a:off x="4686300" y="3517900"/>
              <a:ext cx="409575" cy="552450"/>
            </a:xfrm>
            <a:prstGeom prst="line">
              <a:avLst/>
            </a:prstGeom>
            <a:ln w="12700" cmpd="sng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5375275" y="1539875"/>
              <a:ext cx="73026" cy="1822450"/>
            </a:xfrm>
            <a:prstGeom prst="line">
              <a:avLst/>
            </a:prstGeom>
            <a:ln w="12700" cmpd="sng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flipH="1" flipV="1">
              <a:off x="4822825" y="2209800"/>
              <a:ext cx="1123950" cy="361950"/>
            </a:xfrm>
            <a:prstGeom prst="line">
              <a:avLst/>
            </a:prstGeom>
            <a:ln w="12700" cmpd="sng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/>
            <p:nvPr/>
          </p:nvCxnSpPr>
          <p:spPr>
            <a:xfrm flipH="1" flipV="1">
              <a:off x="4603751" y="1857376"/>
              <a:ext cx="101599" cy="400049"/>
            </a:xfrm>
            <a:prstGeom prst="line">
              <a:avLst/>
            </a:prstGeom>
            <a:ln w="12700" cmpd="sng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/>
            <p:nvPr/>
          </p:nvCxnSpPr>
          <p:spPr>
            <a:xfrm flipH="1" flipV="1">
              <a:off x="4705350" y="2254250"/>
              <a:ext cx="57150" cy="488950"/>
            </a:xfrm>
            <a:prstGeom prst="line">
              <a:avLst/>
            </a:prstGeom>
            <a:ln w="12700" cmpd="sng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 flipH="1">
              <a:off x="4708526" y="2209800"/>
              <a:ext cx="117474" cy="47626"/>
            </a:xfrm>
            <a:prstGeom prst="line">
              <a:avLst/>
            </a:prstGeom>
            <a:ln w="12700" cmpd="sng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 flipH="1">
              <a:off x="4156075" y="2736850"/>
              <a:ext cx="600075" cy="311150"/>
            </a:xfrm>
            <a:prstGeom prst="line">
              <a:avLst/>
            </a:prstGeom>
            <a:ln w="12700" cmpd="sng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/>
            <p:nvPr/>
          </p:nvCxnSpPr>
          <p:spPr>
            <a:xfrm flipH="1" flipV="1">
              <a:off x="4159251" y="3048000"/>
              <a:ext cx="523874" cy="466725"/>
            </a:xfrm>
            <a:prstGeom prst="line">
              <a:avLst/>
            </a:prstGeom>
            <a:ln w="12700" cmpd="sng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 flipV="1">
              <a:off x="4057650" y="3048000"/>
              <a:ext cx="98425" cy="755650"/>
            </a:xfrm>
            <a:prstGeom prst="line">
              <a:avLst/>
            </a:prstGeom>
            <a:ln w="12700" cmpd="sng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flipV="1">
              <a:off x="3495675" y="3041651"/>
              <a:ext cx="657225" cy="263524"/>
            </a:xfrm>
            <a:prstGeom prst="line">
              <a:avLst/>
            </a:prstGeom>
            <a:ln w="12700" cmpd="sng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>
              <a:off x="3505200" y="2581276"/>
              <a:ext cx="650875" cy="466724"/>
            </a:xfrm>
            <a:prstGeom prst="line">
              <a:avLst/>
            </a:prstGeom>
            <a:ln w="12700" cmpd="sng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/>
            <p:nvPr/>
          </p:nvCxnSpPr>
          <p:spPr>
            <a:xfrm>
              <a:off x="4156075" y="2295525"/>
              <a:ext cx="0" cy="742950"/>
            </a:xfrm>
            <a:prstGeom prst="line">
              <a:avLst/>
            </a:prstGeom>
            <a:ln w="12700" cmpd="sng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3961279" y="980392"/>
            <a:ext cx="4575175" cy="4267200"/>
            <a:chOff x="1736725" y="933450"/>
            <a:chExt cx="4575175" cy="4267200"/>
          </a:xfrm>
        </p:grpSpPr>
        <p:sp>
          <p:nvSpPr>
            <p:cNvPr id="4" name="Freeform 3"/>
            <p:cNvSpPr/>
            <p:nvPr/>
          </p:nvSpPr>
          <p:spPr>
            <a:xfrm>
              <a:off x="1952625" y="1365250"/>
              <a:ext cx="1803400" cy="1546225"/>
            </a:xfrm>
            <a:custGeom>
              <a:avLst/>
              <a:gdLst>
                <a:gd name="connsiteX0" fmla="*/ 0 w 1803400"/>
                <a:gd name="connsiteY0" fmla="*/ 320675 h 1546225"/>
                <a:gd name="connsiteX1" fmla="*/ 365125 w 1803400"/>
                <a:gd name="connsiteY1" fmla="*/ 1219200 h 1546225"/>
                <a:gd name="connsiteX2" fmla="*/ 1323975 w 1803400"/>
                <a:gd name="connsiteY2" fmla="*/ 1546225 h 1546225"/>
                <a:gd name="connsiteX3" fmla="*/ 1803400 w 1803400"/>
                <a:gd name="connsiteY3" fmla="*/ 863600 h 1546225"/>
                <a:gd name="connsiteX4" fmla="*/ 1168400 w 1803400"/>
                <a:gd name="connsiteY4" fmla="*/ 0 h 1546225"/>
                <a:gd name="connsiteX5" fmla="*/ 0 w 1803400"/>
                <a:gd name="connsiteY5" fmla="*/ 320675 h 154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3400" h="1546225">
                  <a:moveTo>
                    <a:pt x="0" y="320675"/>
                  </a:moveTo>
                  <a:lnTo>
                    <a:pt x="365125" y="1219200"/>
                  </a:lnTo>
                  <a:lnTo>
                    <a:pt x="1323975" y="1546225"/>
                  </a:lnTo>
                  <a:lnTo>
                    <a:pt x="1803400" y="863600"/>
                  </a:lnTo>
                  <a:lnTo>
                    <a:pt x="1168400" y="0"/>
                  </a:lnTo>
                  <a:lnTo>
                    <a:pt x="0" y="320675"/>
                  </a:lnTo>
                  <a:close/>
                </a:path>
              </a:pathLst>
            </a:custGeom>
            <a:ln w="28575" cmpd="sng">
              <a:solidFill>
                <a:srgbClr val="000000"/>
              </a:solidFill>
            </a:ln>
          </p:spPr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5" name="Freeform 4"/>
            <p:cNvSpPr/>
            <p:nvPr/>
          </p:nvSpPr>
          <p:spPr>
            <a:xfrm>
              <a:off x="2006600" y="2587625"/>
              <a:ext cx="1701800" cy="1965325"/>
            </a:xfrm>
            <a:custGeom>
              <a:avLst/>
              <a:gdLst>
                <a:gd name="connsiteX0" fmla="*/ 311150 w 1701800"/>
                <a:gd name="connsiteY0" fmla="*/ 0 h 1965325"/>
                <a:gd name="connsiteX1" fmla="*/ 0 w 1701800"/>
                <a:gd name="connsiteY1" fmla="*/ 1270000 h 1965325"/>
                <a:gd name="connsiteX2" fmla="*/ 946150 w 1701800"/>
                <a:gd name="connsiteY2" fmla="*/ 1965325 h 1965325"/>
                <a:gd name="connsiteX3" fmla="*/ 1701800 w 1701800"/>
                <a:gd name="connsiteY3" fmla="*/ 1123950 h 1965325"/>
                <a:gd name="connsiteX4" fmla="*/ 1276350 w 1701800"/>
                <a:gd name="connsiteY4" fmla="*/ 317500 h 196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1800" h="1965325">
                  <a:moveTo>
                    <a:pt x="311150" y="0"/>
                  </a:moveTo>
                  <a:lnTo>
                    <a:pt x="0" y="1270000"/>
                  </a:lnTo>
                  <a:lnTo>
                    <a:pt x="946150" y="1965325"/>
                  </a:lnTo>
                  <a:lnTo>
                    <a:pt x="1701800" y="1123950"/>
                  </a:lnTo>
                  <a:lnTo>
                    <a:pt x="1276350" y="317500"/>
                  </a:lnTo>
                </a:path>
              </a:pathLst>
            </a:cu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962275" y="3711575"/>
              <a:ext cx="1597025" cy="844550"/>
            </a:xfrm>
            <a:custGeom>
              <a:avLst/>
              <a:gdLst>
                <a:gd name="connsiteX0" fmla="*/ 0 w 1597025"/>
                <a:gd name="connsiteY0" fmla="*/ 844550 h 844550"/>
                <a:gd name="connsiteX1" fmla="*/ 1597025 w 1597025"/>
                <a:gd name="connsiteY1" fmla="*/ 790575 h 844550"/>
                <a:gd name="connsiteX2" fmla="*/ 1431925 w 1597025"/>
                <a:gd name="connsiteY2" fmla="*/ 203200 h 844550"/>
                <a:gd name="connsiteX3" fmla="*/ 752475 w 1597025"/>
                <a:gd name="connsiteY3" fmla="*/ 0 h 844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7025" h="844550">
                  <a:moveTo>
                    <a:pt x="0" y="844550"/>
                  </a:moveTo>
                  <a:lnTo>
                    <a:pt x="1597025" y="790575"/>
                  </a:lnTo>
                  <a:lnTo>
                    <a:pt x="1431925" y="203200"/>
                  </a:lnTo>
                  <a:lnTo>
                    <a:pt x="752475" y="0"/>
                  </a:lnTo>
                </a:path>
              </a:pathLst>
            </a:cu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3765550" y="2222500"/>
              <a:ext cx="1219200" cy="1698625"/>
            </a:xfrm>
            <a:custGeom>
              <a:avLst/>
              <a:gdLst>
                <a:gd name="connsiteX0" fmla="*/ 631825 w 1219200"/>
                <a:gd name="connsiteY0" fmla="*/ 1698625 h 1698625"/>
                <a:gd name="connsiteX1" fmla="*/ 1219200 w 1219200"/>
                <a:gd name="connsiteY1" fmla="*/ 898525 h 1698625"/>
                <a:gd name="connsiteX2" fmla="*/ 790575 w 1219200"/>
                <a:gd name="connsiteY2" fmla="*/ 149225 h 1698625"/>
                <a:gd name="connsiteX3" fmla="*/ 0 w 1219200"/>
                <a:gd name="connsiteY3" fmla="*/ 0 h 169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" h="1698625">
                  <a:moveTo>
                    <a:pt x="631825" y="1698625"/>
                  </a:moveTo>
                  <a:lnTo>
                    <a:pt x="1219200" y="898525"/>
                  </a:lnTo>
                  <a:lnTo>
                    <a:pt x="790575" y="149225"/>
                  </a:lnTo>
                  <a:lnTo>
                    <a:pt x="0" y="0"/>
                  </a:lnTo>
                </a:path>
              </a:pathLst>
            </a:cu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3130550" y="1317625"/>
              <a:ext cx="1536700" cy="1060450"/>
            </a:xfrm>
            <a:custGeom>
              <a:avLst/>
              <a:gdLst>
                <a:gd name="connsiteX0" fmla="*/ 1425575 w 1536700"/>
                <a:gd name="connsiteY0" fmla="*/ 1060450 h 1060450"/>
                <a:gd name="connsiteX1" fmla="*/ 1536700 w 1536700"/>
                <a:gd name="connsiteY1" fmla="*/ 0 h 1060450"/>
                <a:gd name="connsiteX2" fmla="*/ 0 w 1536700"/>
                <a:gd name="connsiteY2" fmla="*/ 53975 h 106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36700" h="1060450">
                  <a:moveTo>
                    <a:pt x="1425575" y="1060450"/>
                  </a:moveTo>
                  <a:lnTo>
                    <a:pt x="1536700" y="0"/>
                  </a:lnTo>
                  <a:lnTo>
                    <a:pt x="0" y="53975"/>
                  </a:lnTo>
                </a:path>
              </a:pathLst>
            </a:cu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4665133" y="1316567"/>
              <a:ext cx="1329267" cy="2290233"/>
            </a:xfrm>
            <a:custGeom>
              <a:avLst/>
              <a:gdLst>
                <a:gd name="connsiteX0" fmla="*/ 1329267 w 1329267"/>
                <a:gd name="connsiteY0" fmla="*/ 423333 h 2290233"/>
                <a:gd name="connsiteX1" fmla="*/ 0 w 1329267"/>
                <a:gd name="connsiteY1" fmla="*/ 0 h 2290233"/>
                <a:gd name="connsiteX2" fmla="*/ 317500 w 1329267"/>
                <a:gd name="connsiteY2" fmla="*/ 1803400 h 2290233"/>
                <a:gd name="connsiteX3" fmla="*/ 1219200 w 1329267"/>
                <a:gd name="connsiteY3" fmla="*/ 2290233 h 2290233"/>
                <a:gd name="connsiteX4" fmla="*/ 1329267 w 1329267"/>
                <a:gd name="connsiteY4" fmla="*/ 423333 h 2290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9267" h="2290233">
                  <a:moveTo>
                    <a:pt x="1329267" y="423333"/>
                  </a:moveTo>
                  <a:lnTo>
                    <a:pt x="0" y="0"/>
                  </a:lnTo>
                  <a:lnTo>
                    <a:pt x="317500" y="1803400"/>
                  </a:lnTo>
                  <a:lnTo>
                    <a:pt x="1219200" y="2290233"/>
                  </a:lnTo>
                  <a:lnTo>
                    <a:pt x="1329267" y="423333"/>
                  </a:lnTo>
                  <a:close/>
                </a:path>
              </a:pathLst>
            </a:custGeom>
            <a:ln w="28575" cmpd="sng">
              <a:solidFill>
                <a:srgbClr val="000000"/>
              </a:solidFill>
            </a:ln>
          </p:spPr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4555067" y="3602567"/>
              <a:ext cx="1329266" cy="1270000"/>
            </a:xfrm>
            <a:custGeom>
              <a:avLst/>
              <a:gdLst>
                <a:gd name="connsiteX0" fmla="*/ 1329266 w 1329266"/>
                <a:gd name="connsiteY0" fmla="*/ 0 h 1270000"/>
                <a:gd name="connsiteX1" fmla="*/ 1066800 w 1329266"/>
                <a:gd name="connsiteY1" fmla="*/ 1270000 h 1270000"/>
                <a:gd name="connsiteX2" fmla="*/ 0 w 1329266"/>
                <a:gd name="connsiteY2" fmla="*/ 910166 h 127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9266" h="1270000">
                  <a:moveTo>
                    <a:pt x="1329266" y="0"/>
                  </a:moveTo>
                  <a:lnTo>
                    <a:pt x="1066800" y="1270000"/>
                  </a:lnTo>
                  <a:lnTo>
                    <a:pt x="0" y="910166"/>
                  </a:lnTo>
                </a:path>
              </a:pathLst>
            </a:cu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/>
            <p:cNvCxnSpPr/>
            <p:nvPr/>
          </p:nvCxnSpPr>
          <p:spPr>
            <a:xfrm flipV="1">
              <a:off x="2752725" y="4565650"/>
              <a:ext cx="212725" cy="149225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 flipV="1">
              <a:off x="2962275" y="4565650"/>
              <a:ext cx="317500" cy="26035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endCxn id="15" idx="2"/>
            </p:cNvCxnSpPr>
            <p:nvPr/>
          </p:nvCxnSpPr>
          <p:spPr>
            <a:xfrm flipV="1">
              <a:off x="4502150" y="4512733"/>
              <a:ext cx="52917" cy="310092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5457825" y="4915958"/>
              <a:ext cx="154517" cy="284692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5626100" y="4610101"/>
              <a:ext cx="584200" cy="273049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5889625" y="3603625"/>
              <a:ext cx="422275" cy="3176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12" idx="0"/>
            </p:cNvCxnSpPr>
            <p:nvPr/>
          </p:nvCxnSpPr>
          <p:spPr>
            <a:xfrm flipV="1">
              <a:off x="5994400" y="1685925"/>
              <a:ext cx="266700" cy="53975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12" idx="0"/>
            </p:cNvCxnSpPr>
            <p:nvPr/>
          </p:nvCxnSpPr>
          <p:spPr>
            <a:xfrm flipV="1">
              <a:off x="5994400" y="1416050"/>
              <a:ext cx="3175" cy="32385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12" idx="1"/>
            </p:cNvCxnSpPr>
            <p:nvPr/>
          </p:nvCxnSpPr>
          <p:spPr>
            <a:xfrm flipV="1">
              <a:off x="4665133" y="990600"/>
              <a:ext cx="262467" cy="325967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>
              <a:stCxn id="4" idx="4"/>
            </p:cNvCxnSpPr>
            <p:nvPr/>
          </p:nvCxnSpPr>
          <p:spPr>
            <a:xfrm flipV="1">
              <a:off x="3121025" y="933450"/>
              <a:ext cx="114300" cy="43180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4" idx="4"/>
            </p:cNvCxnSpPr>
            <p:nvPr/>
          </p:nvCxnSpPr>
          <p:spPr>
            <a:xfrm flipH="1" flipV="1">
              <a:off x="2901950" y="1104900"/>
              <a:ext cx="219075" cy="26035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4" idx="0"/>
            </p:cNvCxnSpPr>
            <p:nvPr/>
          </p:nvCxnSpPr>
          <p:spPr>
            <a:xfrm flipH="1" flipV="1">
              <a:off x="1898650" y="1254125"/>
              <a:ext cx="53975" cy="43180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>
              <a:endCxn id="4" idx="0"/>
            </p:cNvCxnSpPr>
            <p:nvPr/>
          </p:nvCxnSpPr>
          <p:spPr>
            <a:xfrm flipV="1">
              <a:off x="1736725" y="1685925"/>
              <a:ext cx="215900" cy="32385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1790700" y="3279775"/>
              <a:ext cx="212725" cy="59690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>
              <a:stCxn id="5" idx="1"/>
            </p:cNvCxnSpPr>
            <p:nvPr/>
          </p:nvCxnSpPr>
          <p:spPr>
            <a:xfrm flipH="1">
              <a:off x="1907758" y="3857625"/>
              <a:ext cx="98842" cy="207965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Oval 60"/>
            <p:cNvSpPr/>
            <p:nvPr/>
          </p:nvSpPr>
          <p:spPr bwMode="auto">
            <a:xfrm>
              <a:off x="1920875" y="3787775"/>
              <a:ext cx="161925" cy="16192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62" name="Oval 61"/>
            <p:cNvSpPr/>
            <p:nvPr/>
          </p:nvSpPr>
          <p:spPr bwMode="auto">
            <a:xfrm>
              <a:off x="2879725" y="4479925"/>
              <a:ext cx="161925" cy="16192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63" name="Oval 62"/>
            <p:cNvSpPr/>
            <p:nvPr/>
          </p:nvSpPr>
          <p:spPr bwMode="auto">
            <a:xfrm>
              <a:off x="3625850" y="3629025"/>
              <a:ext cx="161925" cy="16192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64" name="Oval 63"/>
            <p:cNvSpPr/>
            <p:nvPr/>
          </p:nvSpPr>
          <p:spPr bwMode="auto">
            <a:xfrm>
              <a:off x="3200400" y="2828925"/>
              <a:ext cx="161925" cy="16192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65" name="Oval 64"/>
            <p:cNvSpPr/>
            <p:nvPr/>
          </p:nvSpPr>
          <p:spPr bwMode="auto">
            <a:xfrm>
              <a:off x="2244725" y="2511425"/>
              <a:ext cx="161925" cy="16192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66" name="Oval 65"/>
            <p:cNvSpPr/>
            <p:nvPr/>
          </p:nvSpPr>
          <p:spPr bwMode="auto">
            <a:xfrm>
              <a:off x="1863725" y="1600200"/>
              <a:ext cx="161925" cy="16192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67" name="Oval 66"/>
            <p:cNvSpPr/>
            <p:nvPr/>
          </p:nvSpPr>
          <p:spPr bwMode="auto">
            <a:xfrm>
              <a:off x="3038475" y="1285875"/>
              <a:ext cx="161925" cy="16192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68" name="Oval 67"/>
            <p:cNvSpPr/>
            <p:nvPr/>
          </p:nvSpPr>
          <p:spPr bwMode="auto">
            <a:xfrm>
              <a:off x="3676650" y="2136775"/>
              <a:ext cx="161925" cy="16192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69" name="Oval 68"/>
            <p:cNvSpPr/>
            <p:nvPr/>
          </p:nvSpPr>
          <p:spPr bwMode="auto">
            <a:xfrm>
              <a:off x="4479925" y="2298700"/>
              <a:ext cx="161925" cy="16192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70" name="Oval 69"/>
            <p:cNvSpPr/>
            <p:nvPr/>
          </p:nvSpPr>
          <p:spPr bwMode="auto">
            <a:xfrm>
              <a:off x="4581525" y="1231900"/>
              <a:ext cx="161925" cy="16192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71" name="Oval 70"/>
            <p:cNvSpPr/>
            <p:nvPr/>
          </p:nvSpPr>
          <p:spPr bwMode="auto">
            <a:xfrm>
              <a:off x="5915025" y="1660525"/>
              <a:ext cx="161925" cy="16192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72" name="Oval 71"/>
            <p:cNvSpPr/>
            <p:nvPr/>
          </p:nvSpPr>
          <p:spPr bwMode="auto">
            <a:xfrm>
              <a:off x="5803900" y="3524250"/>
              <a:ext cx="161925" cy="16192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73" name="Oval 72"/>
            <p:cNvSpPr/>
            <p:nvPr/>
          </p:nvSpPr>
          <p:spPr bwMode="auto">
            <a:xfrm>
              <a:off x="4902200" y="3041650"/>
              <a:ext cx="161925" cy="16192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74" name="Oval 73"/>
            <p:cNvSpPr/>
            <p:nvPr/>
          </p:nvSpPr>
          <p:spPr bwMode="auto">
            <a:xfrm>
              <a:off x="5540375" y="4800600"/>
              <a:ext cx="161925" cy="16192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75" name="Oval 74"/>
            <p:cNvSpPr/>
            <p:nvPr/>
          </p:nvSpPr>
          <p:spPr bwMode="auto">
            <a:xfrm>
              <a:off x="4476750" y="4425950"/>
              <a:ext cx="161925" cy="16192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76" name="Oval 75"/>
            <p:cNvSpPr/>
            <p:nvPr/>
          </p:nvSpPr>
          <p:spPr bwMode="auto">
            <a:xfrm>
              <a:off x="4318000" y="3844925"/>
              <a:ext cx="161925" cy="16192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78" name="Title 1"/>
          <p:cNvSpPr txBox="1">
            <a:spLocks/>
          </p:cNvSpPr>
          <p:nvPr/>
        </p:nvSpPr>
        <p:spPr>
          <a:xfrm>
            <a:off x="408720" y="0"/>
            <a:ext cx="8359844" cy="705538"/>
          </a:xfrm>
          <a:prstGeom prst="rect">
            <a:avLst/>
          </a:prstGeom>
          <a:effectLst/>
        </p:spPr>
        <p:txBody>
          <a:bodyPr vert="horz" lIns="91440" rIns="45720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sz="3600" b="1" kern="1200">
                <a:solidFill>
                  <a:srgbClr val="214A8F"/>
                </a:solidFill>
                <a:effectLst/>
                <a:latin typeface="Arial"/>
                <a:ea typeface="+mj-ea"/>
                <a:cs typeface="Arial"/>
              </a:defRPr>
            </a:lvl1pPr>
          </a:lstStyle>
          <a:p>
            <a:r>
              <a:rPr lang="en-US" sz="2000" dirty="0" smtClean="0"/>
              <a:t>Mass is discretized on subzonal elements to ensure compatible definitions of mass at zones and nodes.</a:t>
            </a:r>
            <a:endParaRPr lang="en-US" sz="2000" dirty="0"/>
          </a:p>
        </p:txBody>
      </p:sp>
      <p:cxnSp>
        <p:nvCxnSpPr>
          <p:cNvPr id="179" name="Straight Connector 178"/>
          <p:cNvCxnSpPr/>
          <p:nvPr/>
        </p:nvCxnSpPr>
        <p:spPr>
          <a:xfrm>
            <a:off x="107298" y="711752"/>
            <a:ext cx="8666044" cy="0"/>
          </a:xfrm>
          <a:prstGeom prst="line">
            <a:avLst/>
          </a:prstGeom>
          <a:ln w="381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0" name="Picture 17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370" y="5272420"/>
            <a:ext cx="1397000" cy="609600"/>
          </a:xfrm>
          <a:prstGeom prst="rect">
            <a:avLst/>
          </a:prstGeom>
        </p:spPr>
      </p:pic>
      <p:pic>
        <p:nvPicPr>
          <p:cNvPr id="181" name="Picture 18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334" y="3670781"/>
            <a:ext cx="254000" cy="127000"/>
          </a:xfrm>
          <a:prstGeom prst="rect">
            <a:avLst/>
          </a:prstGeom>
        </p:spPr>
      </p:pic>
      <p:cxnSp>
        <p:nvCxnSpPr>
          <p:cNvPr id="183" name="Straight Arrow Connector 182"/>
          <p:cNvCxnSpPr/>
          <p:nvPr/>
        </p:nvCxnSpPr>
        <p:spPr>
          <a:xfrm flipH="1" flipV="1">
            <a:off x="5279239" y="2528308"/>
            <a:ext cx="664747" cy="2579500"/>
          </a:xfrm>
          <a:prstGeom prst="straightConnector1">
            <a:avLst/>
          </a:prstGeom>
          <a:ln w="31750" cmpd="sng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Arrow Connector 183"/>
          <p:cNvCxnSpPr/>
          <p:nvPr/>
        </p:nvCxnSpPr>
        <p:spPr>
          <a:xfrm flipH="1" flipV="1">
            <a:off x="7305825" y="3512351"/>
            <a:ext cx="912302" cy="1631482"/>
          </a:xfrm>
          <a:prstGeom prst="straightConnector1">
            <a:avLst/>
          </a:prstGeom>
          <a:ln w="31750" cmpd="sng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5" name="Picture 18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486" y="5216450"/>
            <a:ext cx="1422400" cy="609600"/>
          </a:xfrm>
          <a:prstGeom prst="rect">
            <a:avLst/>
          </a:prstGeom>
        </p:spPr>
      </p:pic>
      <p:pic>
        <p:nvPicPr>
          <p:cNvPr id="187" name="Picture 18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214" y="2317746"/>
            <a:ext cx="139700" cy="139700"/>
          </a:xfrm>
          <a:prstGeom prst="rect">
            <a:avLst/>
          </a:prstGeom>
        </p:spPr>
      </p:pic>
      <p:pic>
        <p:nvPicPr>
          <p:cNvPr id="188" name="Picture 187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824" y="3321850"/>
            <a:ext cx="177800" cy="139700"/>
          </a:xfrm>
          <a:prstGeom prst="rect">
            <a:avLst/>
          </a:prstGeom>
        </p:spPr>
      </p:pic>
      <p:sp>
        <p:nvSpPr>
          <p:cNvPr id="193" name="TextBox 192"/>
          <p:cNvSpPr txBox="1"/>
          <p:nvPr/>
        </p:nvSpPr>
        <p:spPr>
          <a:xfrm>
            <a:off x="122379" y="1894479"/>
            <a:ext cx="3472719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Corner definition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1600" dirty="0" smtClean="0"/>
              <a:t>Subzonal element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1600" dirty="0" smtClean="0"/>
              <a:t>Zone + node</a:t>
            </a:r>
            <a:r>
              <a:rPr lang="en-US" sz="1600" dirty="0"/>
              <a:t> </a:t>
            </a:r>
            <a:r>
              <a:rPr lang="en-US" sz="1600" dirty="0" smtClean="0"/>
              <a:t>+ pair of half edges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1600" dirty="0" smtClean="0"/>
              <a:t>Geometric intersection of zonal and nodal control volumes</a:t>
            </a:r>
          </a:p>
        </p:txBody>
      </p:sp>
      <p:pic>
        <p:nvPicPr>
          <p:cNvPr id="200" name="Picture 19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148" y="4024094"/>
            <a:ext cx="254000" cy="127000"/>
          </a:xfrm>
          <a:prstGeom prst="rect">
            <a:avLst/>
          </a:prstGeom>
        </p:spPr>
      </p:pic>
      <p:pic>
        <p:nvPicPr>
          <p:cNvPr id="201" name="Picture 20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226" y="3200623"/>
            <a:ext cx="254000" cy="127000"/>
          </a:xfrm>
          <a:prstGeom prst="rect">
            <a:avLst/>
          </a:prstGeom>
        </p:spPr>
      </p:pic>
      <p:pic>
        <p:nvPicPr>
          <p:cNvPr id="202" name="Picture 20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157" y="3659857"/>
            <a:ext cx="254000" cy="127000"/>
          </a:xfrm>
          <a:prstGeom prst="rect">
            <a:avLst/>
          </a:prstGeom>
        </p:spPr>
      </p:pic>
      <p:pic>
        <p:nvPicPr>
          <p:cNvPr id="203" name="Picture 20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6" y="3143220"/>
            <a:ext cx="254000" cy="127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82102" y="6146988"/>
            <a:ext cx="25765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[1] </a:t>
            </a:r>
            <a:r>
              <a:rPr lang="en-US" sz="1400" dirty="0" err="1" smtClean="0"/>
              <a:t>Caramana</a:t>
            </a:r>
            <a:r>
              <a:rPr lang="en-US" sz="1400" dirty="0" smtClean="0"/>
              <a:t> et al, JCP, 1998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80389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" grpId="0"/>
      <p:bldP spid="176" grpId="0" animBg="1"/>
      <p:bldP spid="177" grpId="0" animBg="1"/>
      <p:bldP spid="19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2921905" y="804594"/>
            <a:ext cx="2873730" cy="2680286"/>
            <a:chOff x="2650683" y="853005"/>
            <a:chExt cx="4575175" cy="4267200"/>
          </a:xfrm>
        </p:grpSpPr>
        <p:grpSp>
          <p:nvGrpSpPr>
            <p:cNvPr id="175" name="Group 174"/>
            <p:cNvGrpSpPr/>
            <p:nvPr/>
          </p:nvGrpSpPr>
          <p:grpSpPr>
            <a:xfrm>
              <a:off x="3053908" y="1259405"/>
              <a:ext cx="3806825" cy="3355975"/>
              <a:chOff x="2139950" y="1339850"/>
              <a:chExt cx="3806825" cy="3355975"/>
            </a:xfrm>
          </p:grpSpPr>
          <p:sp>
            <p:nvSpPr>
              <p:cNvPr id="78" name="Oval 77"/>
              <p:cNvSpPr/>
              <p:nvPr/>
            </p:nvSpPr>
            <p:spPr bwMode="auto">
              <a:xfrm>
                <a:off x="2835275" y="1976755"/>
                <a:ext cx="161925" cy="161925"/>
              </a:xfrm>
              <a:prstGeom prst="ellipse">
                <a:avLst/>
              </a:prstGeom>
              <a:noFill/>
              <a:ln w="12700" cmpd="sng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9" name="Oval 78"/>
              <p:cNvSpPr/>
              <p:nvPr/>
            </p:nvSpPr>
            <p:spPr bwMode="auto">
              <a:xfrm>
                <a:off x="3971290" y="1761490"/>
                <a:ext cx="161925" cy="161925"/>
              </a:xfrm>
              <a:prstGeom prst="ellipse">
                <a:avLst/>
              </a:prstGeom>
              <a:noFill/>
              <a:ln w="12700" cmpd="sng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0" name="Oval 79"/>
              <p:cNvSpPr/>
              <p:nvPr/>
            </p:nvSpPr>
            <p:spPr bwMode="auto">
              <a:xfrm>
                <a:off x="5330190" y="2322830"/>
                <a:ext cx="161925" cy="161925"/>
              </a:xfrm>
              <a:prstGeom prst="ellipse">
                <a:avLst/>
              </a:prstGeom>
              <a:noFill/>
              <a:ln w="12700" cmpd="sng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1" name="Oval 80"/>
              <p:cNvSpPr/>
              <p:nvPr/>
            </p:nvSpPr>
            <p:spPr bwMode="auto">
              <a:xfrm>
                <a:off x="5019675" y="3988435"/>
                <a:ext cx="161925" cy="161925"/>
              </a:xfrm>
              <a:prstGeom prst="ellipse">
                <a:avLst/>
              </a:prstGeom>
              <a:noFill/>
              <a:ln w="12700" cmpd="sng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2" name="Oval 81"/>
              <p:cNvSpPr/>
              <p:nvPr/>
            </p:nvSpPr>
            <p:spPr bwMode="auto">
              <a:xfrm>
                <a:off x="3842385" y="4092575"/>
                <a:ext cx="161925" cy="161925"/>
              </a:xfrm>
              <a:prstGeom prst="ellipse">
                <a:avLst/>
              </a:prstGeom>
              <a:noFill/>
              <a:ln w="12700" cmpd="sng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Oval 82"/>
              <p:cNvSpPr/>
              <p:nvPr/>
            </p:nvSpPr>
            <p:spPr bwMode="auto">
              <a:xfrm>
                <a:off x="2845435" y="3510915"/>
                <a:ext cx="161925" cy="161925"/>
              </a:xfrm>
              <a:prstGeom prst="ellipse">
                <a:avLst/>
              </a:prstGeom>
              <a:noFill/>
              <a:ln w="12700" cmpd="sng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4" name="Oval 83"/>
              <p:cNvSpPr/>
              <p:nvPr/>
            </p:nvSpPr>
            <p:spPr bwMode="auto">
              <a:xfrm>
                <a:off x="4074795" y="2962275"/>
                <a:ext cx="161925" cy="161925"/>
              </a:xfrm>
              <a:prstGeom prst="ellipse">
                <a:avLst/>
              </a:prstGeom>
              <a:noFill/>
              <a:ln w="12700" cmpd="sng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" name="Oval 84"/>
              <p:cNvSpPr/>
              <p:nvPr/>
            </p:nvSpPr>
            <p:spPr bwMode="auto">
              <a:xfrm>
                <a:off x="4621530" y="2174240"/>
                <a:ext cx="161925" cy="161925"/>
              </a:xfrm>
              <a:prstGeom prst="ellipse">
                <a:avLst/>
              </a:prstGeom>
              <a:noFill/>
              <a:ln w="12700" cmpd="sng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87" name="Straight Connector 86"/>
              <p:cNvCxnSpPr/>
              <p:nvPr/>
            </p:nvCxnSpPr>
            <p:spPr>
              <a:xfrm>
                <a:off x="2581275" y="1514475"/>
                <a:ext cx="339725" cy="555625"/>
              </a:xfrm>
              <a:prstGeom prst="line">
                <a:avLst/>
              </a:prstGeom>
              <a:ln w="12700" cmpd="sng">
                <a:solidFill>
                  <a:srgbClr val="FF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 flipH="1">
                <a:off x="2139950" y="2063750"/>
                <a:ext cx="777875" cy="79375"/>
              </a:xfrm>
              <a:prstGeom prst="line">
                <a:avLst/>
              </a:prstGeom>
              <a:ln w="12700" cmpd="sng">
                <a:solidFill>
                  <a:srgbClr val="FF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 flipH="1">
                <a:off x="2825750" y="2063750"/>
                <a:ext cx="88901" cy="688975"/>
              </a:xfrm>
              <a:prstGeom prst="line">
                <a:avLst/>
              </a:prstGeom>
              <a:ln w="12700" cmpd="sng">
                <a:solidFill>
                  <a:srgbClr val="FF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>
              <a:xfrm>
                <a:off x="2921000" y="2060575"/>
                <a:ext cx="577850" cy="520700"/>
              </a:xfrm>
              <a:prstGeom prst="line">
                <a:avLst/>
              </a:prstGeom>
              <a:ln w="12700" cmpd="sng">
                <a:solidFill>
                  <a:srgbClr val="FF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 flipV="1">
                <a:off x="2914650" y="1819275"/>
                <a:ext cx="536575" cy="241300"/>
              </a:xfrm>
              <a:prstGeom prst="line">
                <a:avLst/>
              </a:prstGeom>
              <a:ln w="12700" cmpd="sng">
                <a:solidFill>
                  <a:srgbClr val="FF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/>
            </p:nvCxnSpPr>
            <p:spPr>
              <a:xfrm>
                <a:off x="3444875" y="1822451"/>
                <a:ext cx="1165225" cy="34924"/>
              </a:xfrm>
              <a:prstGeom prst="line">
                <a:avLst/>
              </a:prstGeom>
              <a:ln w="12700" cmpd="sng">
                <a:solidFill>
                  <a:srgbClr val="FF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 flipH="1" flipV="1">
                <a:off x="3937000" y="1339850"/>
                <a:ext cx="222250" cy="955675"/>
              </a:xfrm>
              <a:prstGeom prst="line">
                <a:avLst/>
              </a:prstGeom>
              <a:ln w="12700" cmpd="sng">
                <a:solidFill>
                  <a:srgbClr val="FF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 flipH="1" flipV="1">
                <a:off x="2825750" y="2755901"/>
                <a:ext cx="101600" cy="844549"/>
              </a:xfrm>
              <a:prstGeom prst="line">
                <a:avLst/>
              </a:prstGeom>
              <a:ln w="12700" cmpd="sng">
                <a:solidFill>
                  <a:srgbClr val="FF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>
              <a:xfrm flipH="1" flipV="1">
                <a:off x="2165350" y="3216275"/>
                <a:ext cx="762000" cy="387350"/>
              </a:xfrm>
              <a:prstGeom prst="line">
                <a:avLst/>
              </a:prstGeom>
              <a:ln w="12700" cmpd="sng">
                <a:solidFill>
                  <a:srgbClr val="FF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/>
              <p:nvPr/>
            </p:nvCxnSpPr>
            <p:spPr>
              <a:xfrm flipH="1">
                <a:off x="2482850" y="3600450"/>
                <a:ext cx="444500" cy="596900"/>
              </a:xfrm>
              <a:prstGeom prst="line">
                <a:avLst/>
              </a:prstGeom>
              <a:ln w="12700" cmpd="sng">
                <a:solidFill>
                  <a:srgbClr val="FF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>
                <a:off x="2930526" y="3606800"/>
                <a:ext cx="400049" cy="508000"/>
              </a:xfrm>
              <a:prstGeom prst="line">
                <a:avLst/>
              </a:prstGeom>
              <a:ln w="12700" cmpd="sng">
                <a:solidFill>
                  <a:srgbClr val="FF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>
              <a:xfrm flipV="1">
                <a:off x="2927350" y="3311525"/>
                <a:ext cx="568325" cy="295275"/>
              </a:xfrm>
              <a:prstGeom prst="line">
                <a:avLst/>
              </a:prstGeom>
              <a:ln w="12700" cmpd="sng">
                <a:solidFill>
                  <a:srgbClr val="FF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>
                <a:off x="3336925" y="4121150"/>
                <a:ext cx="1139825" cy="92075"/>
              </a:xfrm>
              <a:prstGeom prst="line">
                <a:avLst/>
              </a:prstGeom>
              <a:ln w="12700" cmpd="sng">
                <a:solidFill>
                  <a:srgbClr val="FF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 flipV="1">
                <a:off x="3787775" y="3810000"/>
                <a:ext cx="273050" cy="711201"/>
              </a:xfrm>
              <a:prstGeom prst="line">
                <a:avLst/>
              </a:prstGeom>
              <a:ln w="12700" cmpd="sng">
                <a:solidFill>
                  <a:srgbClr val="FF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/>
              <p:nvPr/>
            </p:nvCxnSpPr>
            <p:spPr>
              <a:xfrm flipV="1">
                <a:off x="4473575" y="4073525"/>
                <a:ext cx="622300" cy="139700"/>
              </a:xfrm>
              <a:prstGeom prst="line">
                <a:avLst/>
              </a:prstGeom>
              <a:ln w="12700" cmpd="sng">
                <a:solidFill>
                  <a:srgbClr val="FF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/>
              <p:cNvCxnSpPr/>
              <p:nvPr/>
            </p:nvCxnSpPr>
            <p:spPr>
              <a:xfrm flipH="1" flipV="1">
                <a:off x="5099050" y="4073525"/>
                <a:ext cx="3175" cy="622300"/>
              </a:xfrm>
              <a:prstGeom prst="line">
                <a:avLst/>
              </a:prstGeom>
              <a:ln w="12700" cmpd="sng">
                <a:solidFill>
                  <a:srgbClr val="FF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/>
            </p:nvCxnSpPr>
            <p:spPr>
              <a:xfrm flipH="1" flipV="1">
                <a:off x="5099050" y="4076701"/>
                <a:ext cx="654050" cy="165099"/>
              </a:xfrm>
              <a:prstGeom prst="line">
                <a:avLst/>
              </a:prstGeom>
              <a:ln w="12700" cmpd="sng">
                <a:solidFill>
                  <a:srgbClr val="FF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 flipH="1">
                <a:off x="5095876" y="3375025"/>
                <a:ext cx="349249" cy="701676"/>
              </a:xfrm>
              <a:prstGeom prst="line">
                <a:avLst/>
              </a:prstGeom>
              <a:ln w="12700" cmpd="sng">
                <a:solidFill>
                  <a:srgbClr val="FF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/>
              <p:cNvCxnSpPr/>
              <p:nvPr/>
            </p:nvCxnSpPr>
            <p:spPr>
              <a:xfrm>
                <a:off x="4686300" y="3517900"/>
                <a:ext cx="409575" cy="552450"/>
              </a:xfrm>
              <a:prstGeom prst="line">
                <a:avLst/>
              </a:prstGeom>
              <a:ln w="12700" cmpd="sng">
                <a:solidFill>
                  <a:srgbClr val="FF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/>
              <p:nvPr/>
            </p:nvCxnSpPr>
            <p:spPr>
              <a:xfrm>
                <a:off x="5375275" y="1539875"/>
                <a:ext cx="73026" cy="1822450"/>
              </a:xfrm>
              <a:prstGeom prst="line">
                <a:avLst/>
              </a:prstGeom>
              <a:ln w="12700" cmpd="sng">
                <a:solidFill>
                  <a:srgbClr val="FF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/>
              <p:cNvCxnSpPr/>
              <p:nvPr/>
            </p:nvCxnSpPr>
            <p:spPr>
              <a:xfrm flipH="1" flipV="1">
                <a:off x="4822825" y="2209800"/>
                <a:ext cx="1123950" cy="361950"/>
              </a:xfrm>
              <a:prstGeom prst="line">
                <a:avLst/>
              </a:prstGeom>
              <a:ln w="12700" cmpd="sng">
                <a:solidFill>
                  <a:srgbClr val="FF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/>
              <p:cNvCxnSpPr/>
              <p:nvPr/>
            </p:nvCxnSpPr>
            <p:spPr>
              <a:xfrm flipH="1" flipV="1">
                <a:off x="4603751" y="1857376"/>
                <a:ext cx="101599" cy="400049"/>
              </a:xfrm>
              <a:prstGeom prst="line">
                <a:avLst/>
              </a:prstGeom>
              <a:ln w="12700" cmpd="sng">
                <a:solidFill>
                  <a:srgbClr val="FF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/>
              <p:cNvCxnSpPr/>
              <p:nvPr/>
            </p:nvCxnSpPr>
            <p:spPr>
              <a:xfrm flipH="1" flipV="1">
                <a:off x="4705350" y="2254250"/>
                <a:ext cx="57150" cy="488950"/>
              </a:xfrm>
              <a:prstGeom prst="line">
                <a:avLst/>
              </a:prstGeom>
              <a:ln w="12700" cmpd="sng">
                <a:solidFill>
                  <a:srgbClr val="FF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/>
              <p:cNvCxnSpPr/>
              <p:nvPr/>
            </p:nvCxnSpPr>
            <p:spPr>
              <a:xfrm flipH="1">
                <a:off x="4708526" y="2209800"/>
                <a:ext cx="117474" cy="47626"/>
              </a:xfrm>
              <a:prstGeom prst="line">
                <a:avLst/>
              </a:prstGeom>
              <a:ln w="12700" cmpd="sng">
                <a:solidFill>
                  <a:srgbClr val="FF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/>
              <p:nvPr/>
            </p:nvCxnSpPr>
            <p:spPr>
              <a:xfrm flipH="1">
                <a:off x="4156075" y="2736850"/>
                <a:ext cx="600075" cy="311150"/>
              </a:xfrm>
              <a:prstGeom prst="line">
                <a:avLst/>
              </a:prstGeom>
              <a:ln w="12700" cmpd="sng">
                <a:solidFill>
                  <a:srgbClr val="FF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/>
            </p:nvCxnSpPr>
            <p:spPr>
              <a:xfrm flipH="1" flipV="1">
                <a:off x="4159251" y="3048000"/>
                <a:ext cx="523874" cy="466725"/>
              </a:xfrm>
              <a:prstGeom prst="line">
                <a:avLst/>
              </a:prstGeom>
              <a:ln w="12700" cmpd="sng">
                <a:solidFill>
                  <a:srgbClr val="FF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/>
              <p:cNvCxnSpPr/>
              <p:nvPr/>
            </p:nvCxnSpPr>
            <p:spPr>
              <a:xfrm flipV="1">
                <a:off x="4057650" y="3048000"/>
                <a:ext cx="98425" cy="755650"/>
              </a:xfrm>
              <a:prstGeom prst="line">
                <a:avLst/>
              </a:prstGeom>
              <a:ln w="12700" cmpd="sng">
                <a:solidFill>
                  <a:srgbClr val="FF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 flipV="1">
                <a:off x="3495675" y="3041651"/>
                <a:ext cx="657225" cy="263524"/>
              </a:xfrm>
              <a:prstGeom prst="line">
                <a:avLst/>
              </a:prstGeom>
              <a:ln w="12700" cmpd="sng">
                <a:solidFill>
                  <a:srgbClr val="FF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/>
              <p:cNvCxnSpPr/>
              <p:nvPr/>
            </p:nvCxnSpPr>
            <p:spPr>
              <a:xfrm>
                <a:off x="3505200" y="2581276"/>
                <a:ext cx="650875" cy="466724"/>
              </a:xfrm>
              <a:prstGeom prst="line">
                <a:avLst/>
              </a:prstGeom>
              <a:ln w="12700" cmpd="sng">
                <a:solidFill>
                  <a:srgbClr val="FF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>
                <a:off x="4156075" y="2295525"/>
                <a:ext cx="0" cy="742950"/>
              </a:xfrm>
              <a:prstGeom prst="line">
                <a:avLst/>
              </a:prstGeom>
              <a:ln w="12700" cmpd="sng">
                <a:solidFill>
                  <a:srgbClr val="FF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" name="Group 76"/>
            <p:cNvGrpSpPr/>
            <p:nvPr/>
          </p:nvGrpSpPr>
          <p:grpSpPr>
            <a:xfrm>
              <a:off x="2650683" y="853005"/>
              <a:ext cx="4575175" cy="4267200"/>
              <a:chOff x="1736725" y="933450"/>
              <a:chExt cx="4575175" cy="4267200"/>
            </a:xfrm>
          </p:grpSpPr>
          <p:sp>
            <p:nvSpPr>
              <p:cNvPr id="4" name="Freeform 3"/>
              <p:cNvSpPr/>
              <p:nvPr/>
            </p:nvSpPr>
            <p:spPr>
              <a:xfrm>
                <a:off x="1952625" y="1365250"/>
                <a:ext cx="1803400" cy="1546225"/>
              </a:xfrm>
              <a:custGeom>
                <a:avLst/>
                <a:gdLst>
                  <a:gd name="connsiteX0" fmla="*/ 0 w 1803400"/>
                  <a:gd name="connsiteY0" fmla="*/ 320675 h 1546225"/>
                  <a:gd name="connsiteX1" fmla="*/ 365125 w 1803400"/>
                  <a:gd name="connsiteY1" fmla="*/ 1219200 h 1546225"/>
                  <a:gd name="connsiteX2" fmla="*/ 1323975 w 1803400"/>
                  <a:gd name="connsiteY2" fmla="*/ 1546225 h 1546225"/>
                  <a:gd name="connsiteX3" fmla="*/ 1803400 w 1803400"/>
                  <a:gd name="connsiteY3" fmla="*/ 863600 h 1546225"/>
                  <a:gd name="connsiteX4" fmla="*/ 1168400 w 1803400"/>
                  <a:gd name="connsiteY4" fmla="*/ 0 h 1546225"/>
                  <a:gd name="connsiteX5" fmla="*/ 0 w 1803400"/>
                  <a:gd name="connsiteY5" fmla="*/ 320675 h 1546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03400" h="1546225">
                    <a:moveTo>
                      <a:pt x="0" y="320675"/>
                    </a:moveTo>
                    <a:lnTo>
                      <a:pt x="365125" y="1219200"/>
                    </a:lnTo>
                    <a:lnTo>
                      <a:pt x="1323975" y="1546225"/>
                    </a:lnTo>
                    <a:lnTo>
                      <a:pt x="1803400" y="863600"/>
                    </a:lnTo>
                    <a:lnTo>
                      <a:pt x="1168400" y="0"/>
                    </a:lnTo>
                    <a:lnTo>
                      <a:pt x="0" y="320675"/>
                    </a:lnTo>
                    <a:close/>
                  </a:path>
                </a:pathLst>
              </a:custGeom>
              <a:ln w="19050" cmpd="sng">
                <a:solidFill>
                  <a:srgbClr val="000000"/>
                </a:solidFill>
              </a:ln>
            </p:spPr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" name="Freeform 4"/>
              <p:cNvSpPr/>
              <p:nvPr/>
            </p:nvSpPr>
            <p:spPr>
              <a:xfrm>
                <a:off x="2006600" y="2587625"/>
                <a:ext cx="1701800" cy="1965325"/>
              </a:xfrm>
              <a:custGeom>
                <a:avLst/>
                <a:gdLst>
                  <a:gd name="connsiteX0" fmla="*/ 311150 w 1701800"/>
                  <a:gd name="connsiteY0" fmla="*/ 0 h 1965325"/>
                  <a:gd name="connsiteX1" fmla="*/ 0 w 1701800"/>
                  <a:gd name="connsiteY1" fmla="*/ 1270000 h 1965325"/>
                  <a:gd name="connsiteX2" fmla="*/ 946150 w 1701800"/>
                  <a:gd name="connsiteY2" fmla="*/ 1965325 h 1965325"/>
                  <a:gd name="connsiteX3" fmla="*/ 1701800 w 1701800"/>
                  <a:gd name="connsiteY3" fmla="*/ 1123950 h 1965325"/>
                  <a:gd name="connsiteX4" fmla="*/ 1276350 w 1701800"/>
                  <a:gd name="connsiteY4" fmla="*/ 317500 h 196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1800" h="1965325">
                    <a:moveTo>
                      <a:pt x="311150" y="0"/>
                    </a:moveTo>
                    <a:lnTo>
                      <a:pt x="0" y="1270000"/>
                    </a:lnTo>
                    <a:lnTo>
                      <a:pt x="946150" y="1965325"/>
                    </a:lnTo>
                    <a:lnTo>
                      <a:pt x="1701800" y="1123950"/>
                    </a:lnTo>
                    <a:lnTo>
                      <a:pt x="1276350" y="317500"/>
                    </a:lnTo>
                  </a:path>
                </a:pathLst>
              </a:custGeom>
              <a:ln w="190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Freeform 5"/>
              <p:cNvSpPr/>
              <p:nvPr/>
            </p:nvSpPr>
            <p:spPr>
              <a:xfrm>
                <a:off x="2962275" y="3711575"/>
                <a:ext cx="1597025" cy="844550"/>
              </a:xfrm>
              <a:custGeom>
                <a:avLst/>
                <a:gdLst>
                  <a:gd name="connsiteX0" fmla="*/ 0 w 1597025"/>
                  <a:gd name="connsiteY0" fmla="*/ 844550 h 844550"/>
                  <a:gd name="connsiteX1" fmla="*/ 1597025 w 1597025"/>
                  <a:gd name="connsiteY1" fmla="*/ 790575 h 844550"/>
                  <a:gd name="connsiteX2" fmla="*/ 1431925 w 1597025"/>
                  <a:gd name="connsiteY2" fmla="*/ 203200 h 844550"/>
                  <a:gd name="connsiteX3" fmla="*/ 752475 w 1597025"/>
                  <a:gd name="connsiteY3" fmla="*/ 0 h 84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7025" h="844550">
                    <a:moveTo>
                      <a:pt x="0" y="844550"/>
                    </a:moveTo>
                    <a:lnTo>
                      <a:pt x="1597025" y="790575"/>
                    </a:lnTo>
                    <a:lnTo>
                      <a:pt x="1431925" y="203200"/>
                    </a:lnTo>
                    <a:lnTo>
                      <a:pt x="752475" y="0"/>
                    </a:lnTo>
                  </a:path>
                </a:pathLst>
              </a:custGeom>
              <a:ln w="190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Freeform 6"/>
              <p:cNvSpPr/>
              <p:nvPr/>
            </p:nvSpPr>
            <p:spPr>
              <a:xfrm>
                <a:off x="3765550" y="2222500"/>
                <a:ext cx="1219200" cy="1698625"/>
              </a:xfrm>
              <a:custGeom>
                <a:avLst/>
                <a:gdLst>
                  <a:gd name="connsiteX0" fmla="*/ 631825 w 1219200"/>
                  <a:gd name="connsiteY0" fmla="*/ 1698625 h 1698625"/>
                  <a:gd name="connsiteX1" fmla="*/ 1219200 w 1219200"/>
                  <a:gd name="connsiteY1" fmla="*/ 898525 h 1698625"/>
                  <a:gd name="connsiteX2" fmla="*/ 790575 w 1219200"/>
                  <a:gd name="connsiteY2" fmla="*/ 149225 h 1698625"/>
                  <a:gd name="connsiteX3" fmla="*/ 0 w 1219200"/>
                  <a:gd name="connsiteY3" fmla="*/ 0 h 1698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9200" h="1698625">
                    <a:moveTo>
                      <a:pt x="631825" y="1698625"/>
                    </a:moveTo>
                    <a:lnTo>
                      <a:pt x="1219200" y="898525"/>
                    </a:lnTo>
                    <a:lnTo>
                      <a:pt x="790575" y="149225"/>
                    </a:lnTo>
                    <a:lnTo>
                      <a:pt x="0" y="0"/>
                    </a:lnTo>
                  </a:path>
                </a:pathLst>
              </a:custGeom>
              <a:ln w="190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Freeform 8"/>
              <p:cNvSpPr/>
              <p:nvPr/>
            </p:nvSpPr>
            <p:spPr>
              <a:xfrm>
                <a:off x="3130550" y="1317625"/>
                <a:ext cx="1536700" cy="1060450"/>
              </a:xfrm>
              <a:custGeom>
                <a:avLst/>
                <a:gdLst>
                  <a:gd name="connsiteX0" fmla="*/ 1425575 w 1536700"/>
                  <a:gd name="connsiteY0" fmla="*/ 1060450 h 1060450"/>
                  <a:gd name="connsiteX1" fmla="*/ 1536700 w 1536700"/>
                  <a:gd name="connsiteY1" fmla="*/ 0 h 1060450"/>
                  <a:gd name="connsiteX2" fmla="*/ 0 w 1536700"/>
                  <a:gd name="connsiteY2" fmla="*/ 53975 h 106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36700" h="1060450">
                    <a:moveTo>
                      <a:pt x="1425575" y="1060450"/>
                    </a:moveTo>
                    <a:lnTo>
                      <a:pt x="1536700" y="0"/>
                    </a:lnTo>
                    <a:lnTo>
                      <a:pt x="0" y="53975"/>
                    </a:lnTo>
                  </a:path>
                </a:pathLst>
              </a:custGeom>
              <a:ln w="190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Freeform 11"/>
              <p:cNvSpPr/>
              <p:nvPr/>
            </p:nvSpPr>
            <p:spPr>
              <a:xfrm>
                <a:off x="4665133" y="1316567"/>
                <a:ext cx="1329267" cy="2290233"/>
              </a:xfrm>
              <a:custGeom>
                <a:avLst/>
                <a:gdLst>
                  <a:gd name="connsiteX0" fmla="*/ 1329267 w 1329267"/>
                  <a:gd name="connsiteY0" fmla="*/ 423333 h 2290233"/>
                  <a:gd name="connsiteX1" fmla="*/ 0 w 1329267"/>
                  <a:gd name="connsiteY1" fmla="*/ 0 h 2290233"/>
                  <a:gd name="connsiteX2" fmla="*/ 317500 w 1329267"/>
                  <a:gd name="connsiteY2" fmla="*/ 1803400 h 2290233"/>
                  <a:gd name="connsiteX3" fmla="*/ 1219200 w 1329267"/>
                  <a:gd name="connsiteY3" fmla="*/ 2290233 h 2290233"/>
                  <a:gd name="connsiteX4" fmla="*/ 1329267 w 1329267"/>
                  <a:gd name="connsiteY4" fmla="*/ 423333 h 2290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9267" h="2290233">
                    <a:moveTo>
                      <a:pt x="1329267" y="423333"/>
                    </a:moveTo>
                    <a:lnTo>
                      <a:pt x="0" y="0"/>
                    </a:lnTo>
                    <a:lnTo>
                      <a:pt x="317500" y="1803400"/>
                    </a:lnTo>
                    <a:lnTo>
                      <a:pt x="1219200" y="2290233"/>
                    </a:lnTo>
                    <a:lnTo>
                      <a:pt x="1329267" y="423333"/>
                    </a:lnTo>
                    <a:close/>
                  </a:path>
                </a:pathLst>
              </a:custGeom>
              <a:ln w="19050" cmpd="sng">
                <a:solidFill>
                  <a:srgbClr val="000000"/>
                </a:solidFill>
              </a:ln>
            </p:spPr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Freeform 14"/>
              <p:cNvSpPr/>
              <p:nvPr/>
            </p:nvSpPr>
            <p:spPr>
              <a:xfrm>
                <a:off x="4555067" y="3602567"/>
                <a:ext cx="1329266" cy="1270000"/>
              </a:xfrm>
              <a:custGeom>
                <a:avLst/>
                <a:gdLst>
                  <a:gd name="connsiteX0" fmla="*/ 1329266 w 1329266"/>
                  <a:gd name="connsiteY0" fmla="*/ 0 h 1270000"/>
                  <a:gd name="connsiteX1" fmla="*/ 1066800 w 1329266"/>
                  <a:gd name="connsiteY1" fmla="*/ 1270000 h 1270000"/>
                  <a:gd name="connsiteX2" fmla="*/ 0 w 1329266"/>
                  <a:gd name="connsiteY2" fmla="*/ 910166 h 127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29266" h="1270000">
                    <a:moveTo>
                      <a:pt x="1329266" y="0"/>
                    </a:moveTo>
                    <a:lnTo>
                      <a:pt x="1066800" y="1270000"/>
                    </a:lnTo>
                    <a:lnTo>
                      <a:pt x="0" y="910166"/>
                    </a:lnTo>
                  </a:path>
                </a:pathLst>
              </a:custGeom>
              <a:ln w="190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 flipV="1">
                <a:off x="2752725" y="4565650"/>
                <a:ext cx="212725" cy="149225"/>
              </a:xfrm>
              <a:prstGeom prst="line">
                <a:avLst/>
              </a:prstGeom>
              <a:ln w="190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H="1" flipV="1">
                <a:off x="2962275" y="4565650"/>
                <a:ext cx="317500" cy="260350"/>
              </a:xfrm>
              <a:prstGeom prst="line">
                <a:avLst/>
              </a:prstGeom>
              <a:ln w="190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>
                <a:endCxn id="15" idx="2"/>
              </p:cNvCxnSpPr>
              <p:nvPr/>
            </p:nvCxnSpPr>
            <p:spPr>
              <a:xfrm flipV="1">
                <a:off x="4502150" y="4512733"/>
                <a:ext cx="52917" cy="310092"/>
              </a:xfrm>
              <a:prstGeom prst="line">
                <a:avLst/>
              </a:prstGeom>
              <a:ln w="190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flipV="1">
                <a:off x="5457825" y="4915958"/>
                <a:ext cx="154517" cy="284692"/>
              </a:xfrm>
              <a:prstGeom prst="line">
                <a:avLst/>
              </a:prstGeom>
              <a:ln w="190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V="1">
                <a:off x="5626100" y="4610101"/>
                <a:ext cx="584200" cy="273049"/>
              </a:xfrm>
              <a:prstGeom prst="line">
                <a:avLst/>
              </a:prstGeom>
              <a:ln w="190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flipV="1">
                <a:off x="5889625" y="3603625"/>
                <a:ext cx="422275" cy="3176"/>
              </a:xfrm>
              <a:prstGeom prst="line">
                <a:avLst/>
              </a:prstGeom>
              <a:ln w="190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>
                <a:stCxn id="12" idx="0"/>
              </p:cNvCxnSpPr>
              <p:nvPr/>
            </p:nvCxnSpPr>
            <p:spPr>
              <a:xfrm flipV="1">
                <a:off x="5994400" y="1685925"/>
                <a:ext cx="266700" cy="53975"/>
              </a:xfrm>
              <a:prstGeom prst="line">
                <a:avLst/>
              </a:prstGeom>
              <a:ln w="190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>
                <a:stCxn id="12" idx="0"/>
              </p:cNvCxnSpPr>
              <p:nvPr/>
            </p:nvCxnSpPr>
            <p:spPr>
              <a:xfrm flipV="1">
                <a:off x="5994400" y="1416050"/>
                <a:ext cx="3175" cy="323850"/>
              </a:xfrm>
              <a:prstGeom prst="line">
                <a:avLst/>
              </a:prstGeom>
              <a:ln w="190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>
                <a:stCxn id="12" idx="1"/>
              </p:cNvCxnSpPr>
              <p:nvPr/>
            </p:nvCxnSpPr>
            <p:spPr>
              <a:xfrm flipV="1">
                <a:off x="4665133" y="990600"/>
                <a:ext cx="262467" cy="325967"/>
              </a:xfrm>
              <a:prstGeom prst="line">
                <a:avLst/>
              </a:prstGeom>
              <a:ln w="190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>
                <a:stCxn id="4" idx="4"/>
              </p:cNvCxnSpPr>
              <p:nvPr/>
            </p:nvCxnSpPr>
            <p:spPr>
              <a:xfrm flipV="1">
                <a:off x="3121025" y="933450"/>
                <a:ext cx="114300" cy="431800"/>
              </a:xfrm>
              <a:prstGeom prst="line">
                <a:avLst/>
              </a:prstGeom>
              <a:ln w="190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>
                <a:stCxn id="4" idx="4"/>
              </p:cNvCxnSpPr>
              <p:nvPr/>
            </p:nvCxnSpPr>
            <p:spPr>
              <a:xfrm flipH="1" flipV="1">
                <a:off x="2901950" y="1104900"/>
                <a:ext cx="219075" cy="260350"/>
              </a:xfrm>
              <a:prstGeom prst="line">
                <a:avLst/>
              </a:prstGeom>
              <a:ln w="190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>
                <a:stCxn id="4" idx="0"/>
              </p:cNvCxnSpPr>
              <p:nvPr/>
            </p:nvCxnSpPr>
            <p:spPr>
              <a:xfrm flipH="1" flipV="1">
                <a:off x="1898650" y="1254125"/>
                <a:ext cx="53975" cy="431800"/>
              </a:xfrm>
              <a:prstGeom prst="line">
                <a:avLst/>
              </a:prstGeom>
              <a:ln w="190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>
                <a:endCxn id="4" idx="0"/>
              </p:cNvCxnSpPr>
              <p:nvPr/>
            </p:nvCxnSpPr>
            <p:spPr>
              <a:xfrm flipV="1">
                <a:off x="1736725" y="1685925"/>
                <a:ext cx="215900" cy="323850"/>
              </a:xfrm>
              <a:prstGeom prst="line">
                <a:avLst/>
              </a:prstGeom>
              <a:ln w="190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1790700" y="3279775"/>
                <a:ext cx="212725" cy="596900"/>
              </a:xfrm>
              <a:prstGeom prst="line">
                <a:avLst/>
              </a:prstGeom>
              <a:ln w="190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>
                <a:stCxn id="5" idx="1"/>
              </p:cNvCxnSpPr>
              <p:nvPr/>
            </p:nvCxnSpPr>
            <p:spPr>
              <a:xfrm flipH="1">
                <a:off x="1787525" y="3857625"/>
                <a:ext cx="219075" cy="492125"/>
              </a:xfrm>
              <a:prstGeom prst="line">
                <a:avLst/>
              </a:prstGeom>
              <a:ln w="190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Oval 60"/>
              <p:cNvSpPr/>
              <p:nvPr/>
            </p:nvSpPr>
            <p:spPr bwMode="auto">
              <a:xfrm>
                <a:off x="1920875" y="3787775"/>
                <a:ext cx="161925" cy="16192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2" name="Oval 61"/>
              <p:cNvSpPr/>
              <p:nvPr/>
            </p:nvSpPr>
            <p:spPr bwMode="auto">
              <a:xfrm>
                <a:off x="2879725" y="4479925"/>
                <a:ext cx="161925" cy="16192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3" name="Oval 62"/>
              <p:cNvSpPr/>
              <p:nvPr/>
            </p:nvSpPr>
            <p:spPr bwMode="auto">
              <a:xfrm>
                <a:off x="3625850" y="3629025"/>
                <a:ext cx="161925" cy="16192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4" name="Oval 63"/>
              <p:cNvSpPr/>
              <p:nvPr/>
            </p:nvSpPr>
            <p:spPr bwMode="auto">
              <a:xfrm>
                <a:off x="3200400" y="2828925"/>
                <a:ext cx="161925" cy="16192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" name="Oval 64"/>
              <p:cNvSpPr/>
              <p:nvPr/>
            </p:nvSpPr>
            <p:spPr bwMode="auto">
              <a:xfrm>
                <a:off x="2244725" y="2511425"/>
                <a:ext cx="161925" cy="16192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6" name="Oval 65"/>
              <p:cNvSpPr/>
              <p:nvPr/>
            </p:nvSpPr>
            <p:spPr bwMode="auto">
              <a:xfrm>
                <a:off x="1863725" y="1600200"/>
                <a:ext cx="161925" cy="16192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7" name="Oval 66"/>
              <p:cNvSpPr/>
              <p:nvPr/>
            </p:nvSpPr>
            <p:spPr bwMode="auto">
              <a:xfrm>
                <a:off x="3038475" y="1285875"/>
                <a:ext cx="161925" cy="16192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8" name="Oval 67"/>
              <p:cNvSpPr/>
              <p:nvPr/>
            </p:nvSpPr>
            <p:spPr bwMode="auto">
              <a:xfrm>
                <a:off x="3676650" y="2136775"/>
                <a:ext cx="161925" cy="16192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9" name="Oval 68"/>
              <p:cNvSpPr/>
              <p:nvPr/>
            </p:nvSpPr>
            <p:spPr bwMode="auto">
              <a:xfrm>
                <a:off x="4479925" y="2298700"/>
                <a:ext cx="161925" cy="16192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0" name="Oval 69"/>
              <p:cNvSpPr/>
              <p:nvPr/>
            </p:nvSpPr>
            <p:spPr bwMode="auto">
              <a:xfrm>
                <a:off x="4581525" y="1231900"/>
                <a:ext cx="161925" cy="16192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1" name="Oval 70"/>
              <p:cNvSpPr/>
              <p:nvPr/>
            </p:nvSpPr>
            <p:spPr bwMode="auto">
              <a:xfrm>
                <a:off x="5915025" y="1660525"/>
                <a:ext cx="161925" cy="16192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2" name="Oval 71"/>
              <p:cNvSpPr/>
              <p:nvPr/>
            </p:nvSpPr>
            <p:spPr bwMode="auto">
              <a:xfrm>
                <a:off x="5803900" y="3524250"/>
                <a:ext cx="161925" cy="16192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3" name="Oval 72"/>
              <p:cNvSpPr/>
              <p:nvPr/>
            </p:nvSpPr>
            <p:spPr bwMode="auto">
              <a:xfrm>
                <a:off x="4902200" y="3041650"/>
                <a:ext cx="161925" cy="16192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4" name="Oval 73"/>
              <p:cNvSpPr/>
              <p:nvPr/>
            </p:nvSpPr>
            <p:spPr bwMode="auto">
              <a:xfrm>
                <a:off x="5540375" y="4800600"/>
                <a:ext cx="161925" cy="16192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" name="Oval 74"/>
              <p:cNvSpPr/>
              <p:nvPr/>
            </p:nvSpPr>
            <p:spPr bwMode="auto">
              <a:xfrm>
                <a:off x="4476750" y="4425950"/>
                <a:ext cx="161925" cy="16192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" name="Oval 75"/>
              <p:cNvSpPr/>
              <p:nvPr/>
            </p:nvSpPr>
            <p:spPr bwMode="auto">
              <a:xfrm>
                <a:off x="4318000" y="3844925"/>
                <a:ext cx="161925" cy="16192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98" name="Title 1"/>
          <p:cNvSpPr txBox="1">
            <a:spLocks/>
          </p:cNvSpPr>
          <p:nvPr/>
        </p:nvSpPr>
        <p:spPr>
          <a:xfrm>
            <a:off x="408720" y="0"/>
            <a:ext cx="8229600" cy="705538"/>
          </a:xfrm>
          <a:prstGeom prst="rect">
            <a:avLst/>
          </a:prstGeom>
          <a:effectLst/>
        </p:spPr>
        <p:txBody>
          <a:bodyPr vert="horz" lIns="91440" rIns="45720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sz="3600" b="1" kern="1200">
                <a:solidFill>
                  <a:srgbClr val="214A8F"/>
                </a:solidFill>
                <a:effectLst/>
                <a:latin typeface="Arial"/>
                <a:ea typeface="+mj-ea"/>
                <a:cs typeface="Arial"/>
              </a:defRPr>
            </a:lvl1pPr>
          </a:lstStyle>
          <a:p>
            <a:r>
              <a:rPr lang="en-US" sz="2000" dirty="0" smtClean="0"/>
              <a:t>Conserving momentum is challenging under this discretization.</a:t>
            </a:r>
            <a:endParaRPr lang="en-US" sz="2000" dirty="0"/>
          </a:p>
        </p:txBody>
      </p:sp>
      <p:cxnSp>
        <p:nvCxnSpPr>
          <p:cNvPr id="99" name="Straight Connector 98"/>
          <p:cNvCxnSpPr/>
          <p:nvPr/>
        </p:nvCxnSpPr>
        <p:spPr>
          <a:xfrm>
            <a:off x="107298" y="711752"/>
            <a:ext cx="8666044" cy="0"/>
          </a:xfrm>
          <a:prstGeom prst="line">
            <a:avLst/>
          </a:prstGeom>
          <a:ln w="381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73" y="4859373"/>
            <a:ext cx="368300" cy="203200"/>
          </a:xfrm>
          <a:prstGeom prst="rect">
            <a:avLst/>
          </a:prstGeom>
        </p:spPr>
      </p:pic>
      <p:pic>
        <p:nvPicPr>
          <p:cNvPr id="56" name="Picture 5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404" y="4781381"/>
            <a:ext cx="368300" cy="279400"/>
          </a:xfrm>
          <a:prstGeom prst="rect">
            <a:avLst/>
          </a:prstGeom>
        </p:spPr>
      </p:pic>
      <p:grpSp>
        <p:nvGrpSpPr>
          <p:cNvPr id="117" name="Group 116"/>
          <p:cNvGrpSpPr/>
          <p:nvPr/>
        </p:nvGrpSpPr>
        <p:grpSpPr>
          <a:xfrm>
            <a:off x="223520" y="2045680"/>
            <a:ext cx="2862938" cy="2889250"/>
            <a:chOff x="223520" y="2489200"/>
            <a:chExt cx="2862938" cy="2889250"/>
          </a:xfrm>
        </p:grpSpPr>
        <p:pic>
          <p:nvPicPr>
            <p:cNvPr id="10" name="Picture 9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9366" y="4695084"/>
              <a:ext cx="419100" cy="203200"/>
            </a:xfrm>
            <a:prstGeom prst="rect">
              <a:avLst/>
            </a:prstGeom>
          </p:spPr>
        </p:pic>
        <p:pic>
          <p:nvPicPr>
            <p:cNvPr id="13" name="Picture 12" descr="latex-image-1.pdf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2838" t="-14193" r="-7355" b="-10808"/>
            <a:stretch/>
          </p:blipFill>
          <p:spPr>
            <a:xfrm>
              <a:off x="2390775" y="4206875"/>
              <a:ext cx="561975" cy="269875"/>
            </a:xfrm>
            <a:prstGeom prst="rect">
              <a:avLst/>
            </a:prstGeom>
          </p:spPr>
        </p:pic>
        <p:pic>
          <p:nvPicPr>
            <p:cNvPr id="20" name="Picture 19" descr="latex-image-1.pdf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1980"/>
            <a:stretch/>
          </p:blipFill>
          <p:spPr>
            <a:xfrm>
              <a:off x="378984" y="2857075"/>
              <a:ext cx="1524000" cy="263354"/>
            </a:xfrm>
            <a:prstGeom prst="rect">
              <a:avLst/>
            </a:prstGeom>
          </p:spPr>
        </p:pic>
        <p:cxnSp>
          <p:nvCxnSpPr>
            <p:cNvPr id="41" name="Curved Connector 40"/>
            <p:cNvCxnSpPr>
              <a:stCxn id="20" idx="2"/>
              <a:endCxn id="13" idx="1"/>
            </p:cNvCxnSpPr>
            <p:nvPr/>
          </p:nvCxnSpPr>
          <p:spPr>
            <a:xfrm rot="16200000" flipH="1">
              <a:off x="1155187" y="3106225"/>
              <a:ext cx="1221384" cy="1249791"/>
            </a:xfrm>
            <a:prstGeom prst="curvedConnector2">
              <a:avLst/>
            </a:prstGeom>
            <a:ln w="31750" cmpd="sng"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223520" y="2489200"/>
              <a:ext cx="18039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Nodal momentum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grpSp>
          <p:nvGrpSpPr>
            <p:cNvPr id="107" name="Group 106"/>
            <p:cNvGrpSpPr/>
            <p:nvPr/>
          </p:nvGrpSpPr>
          <p:grpSpPr>
            <a:xfrm>
              <a:off x="1091941" y="4612307"/>
              <a:ext cx="1299166" cy="766143"/>
              <a:chOff x="1091941" y="4612307"/>
              <a:chExt cx="1299166" cy="766143"/>
            </a:xfrm>
          </p:grpSpPr>
          <p:cxnSp>
            <p:nvCxnSpPr>
              <p:cNvPr id="24" name="Straight Arrow Connector 23"/>
              <p:cNvCxnSpPr/>
              <p:nvPr/>
            </p:nvCxnSpPr>
            <p:spPr>
              <a:xfrm flipV="1">
                <a:off x="1127125" y="4801841"/>
                <a:ext cx="1263982" cy="576609"/>
              </a:xfrm>
              <a:prstGeom prst="straightConnector1">
                <a:avLst/>
              </a:prstGeom>
              <a:ln w="57150" cmpd="sng">
                <a:solidFill>
                  <a:schemeClr val="tx1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7" name="TextBox 136"/>
              <p:cNvSpPr txBox="1"/>
              <p:nvPr/>
            </p:nvSpPr>
            <p:spPr>
              <a:xfrm>
                <a:off x="1091941" y="4612307"/>
                <a:ext cx="100292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0000"/>
                    </a:solidFill>
                  </a:rPr>
                  <a:t>Node sum</a:t>
                </a:r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90" name="Rectangle 89"/>
            <p:cNvSpPr/>
            <p:nvPr/>
          </p:nvSpPr>
          <p:spPr bwMode="auto">
            <a:xfrm>
              <a:off x="2421909" y="4061265"/>
              <a:ext cx="664549" cy="923016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3086458" y="3617745"/>
            <a:ext cx="3361966" cy="920350"/>
            <a:chOff x="3086458" y="4061265"/>
            <a:chExt cx="3361966" cy="920350"/>
          </a:xfrm>
        </p:grpSpPr>
        <p:pic>
          <p:nvPicPr>
            <p:cNvPr id="16" name="Picture 15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2479" y="4618565"/>
              <a:ext cx="419100" cy="279400"/>
            </a:xfrm>
            <a:prstGeom prst="rect">
              <a:avLst/>
            </a:prstGeom>
          </p:spPr>
        </p:pic>
        <p:pic>
          <p:nvPicPr>
            <p:cNvPr id="18" name="Picture 17" descr="latex-image-1.pdf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0867" t="-10380" r="-73003" b="-17881"/>
            <a:stretch/>
          </p:blipFill>
          <p:spPr>
            <a:xfrm>
              <a:off x="5808269" y="4127500"/>
              <a:ext cx="640155" cy="374649"/>
            </a:xfrm>
            <a:prstGeom prst="rect">
              <a:avLst/>
            </a:prstGeom>
          </p:spPr>
        </p:pic>
        <p:cxnSp>
          <p:nvCxnSpPr>
            <p:cNvPr id="116" name="Straight Arrow Connector 115"/>
            <p:cNvCxnSpPr>
              <a:stCxn id="90" idx="3"/>
              <a:endCxn id="144" idx="1"/>
            </p:cNvCxnSpPr>
            <p:nvPr/>
          </p:nvCxnSpPr>
          <p:spPr>
            <a:xfrm flipV="1">
              <a:off x="3086458" y="4521440"/>
              <a:ext cx="2581692" cy="1333"/>
            </a:xfrm>
            <a:prstGeom prst="straightConnector1">
              <a:avLst/>
            </a:prstGeom>
            <a:ln w="76200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3246689" y="4193248"/>
              <a:ext cx="2157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0000"/>
                  </a:solidFill>
                </a:rPr>
                <a:t>Node-to-node overlay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144" name="Rectangle 143"/>
            <p:cNvSpPr/>
            <p:nvPr/>
          </p:nvSpPr>
          <p:spPr bwMode="auto">
            <a:xfrm>
              <a:off x="5668150" y="4061265"/>
              <a:ext cx="664549" cy="920350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1091940" y="4934930"/>
            <a:ext cx="1991857" cy="924921"/>
            <a:chOff x="1091940" y="5378450"/>
            <a:chExt cx="1991857" cy="924921"/>
          </a:xfrm>
        </p:grpSpPr>
        <p:pic>
          <p:nvPicPr>
            <p:cNvPr id="8" name="Picture 7" descr="latex-image-1.pd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7069" y="5976895"/>
              <a:ext cx="381000" cy="203200"/>
            </a:xfrm>
            <a:prstGeom prst="rect">
              <a:avLst/>
            </a:prstGeom>
          </p:spPr>
        </p:pic>
        <p:grpSp>
          <p:nvGrpSpPr>
            <p:cNvPr id="105" name="Group 104"/>
            <p:cNvGrpSpPr/>
            <p:nvPr/>
          </p:nvGrpSpPr>
          <p:grpSpPr>
            <a:xfrm>
              <a:off x="1091940" y="5378450"/>
              <a:ext cx="1299167" cy="719655"/>
              <a:chOff x="1091940" y="5378450"/>
              <a:chExt cx="1299167" cy="719655"/>
            </a:xfrm>
          </p:grpSpPr>
          <p:cxnSp>
            <p:nvCxnSpPr>
              <p:cNvPr id="111" name="Straight Arrow Connector 110"/>
              <p:cNvCxnSpPr/>
              <p:nvPr/>
            </p:nvCxnSpPr>
            <p:spPr>
              <a:xfrm>
                <a:off x="1130300" y="5378450"/>
                <a:ext cx="1260807" cy="623850"/>
              </a:xfrm>
              <a:prstGeom prst="straightConnector1">
                <a:avLst/>
              </a:prstGeom>
              <a:ln w="57150" cmpd="sng">
                <a:solidFill>
                  <a:schemeClr val="tx1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Box 53"/>
              <p:cNvSpPr txBox="1"/>
              <p:nvPr/>
            </p:nvSpPr>
            <p:spPr>
              <a:xfrm>
                <a:off x="1091940" y="5790328"/>
                <a:ext cx="98293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0000"/>
                    </a:solidFill>
                  </a:rPr>
                  <a:t>Zone sum</a:t>
                </a:r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46" name="Rectangle 145"/>
            <p:cNvSpPr/>
            <p:nvPr/>
          </p:nvSpPr>
          <p:spPr bwMode="auto">
            <a:xfrm>
              <a:off x="2419248" y="5803916"/>
              <a:ext cx="664549" cy="499455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3083797" y="5285720"/>
            <a:ext cx="3246241" cy="578848"/>
            <a:chOff x="3083797" y="5729240"/>
            <a:chExt cx="3246241" cy="578848"/>
          </a:xfrm>
        </p:grpSpPr>
        <p:pic>
          <p:nvPicPr>
            <p:cNvPr id="14" name="Picture 13" descr="latex-image-1.pdf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0341" y="5899110"/>
              <a:ext cx="381000" cy="279400"/>
            </a:xfrm>
            <a:prstGeom prst="rect">
              <a:avLst/>
            </a:prstGeom>
          </p:spPr>
        </p:pic>
        <p:cxnSp>
          <p:nvCxnSpPr>
            <p:cNvPr id="122" name="Straight Arrow Connector 121"/>
            <p:cNvCxnSpPr>
              <a:stCxn id="146" idx="3"/>
              <a:endCxn id="147" idx="1"/>
            </p:cNvCxnSpPr>
            <p:nvPr/>
          </p:nvCxnSpPr>
          <p:spPr>
            <a:xfrm flipV="1">
              <a:off x="3083797" y="6058361"/>
              <a:ext cx="2581692" cy="5363"/>
            </a:xfrm>
            <a:prstGeom prst="straightConnector1">
              <a:avLst/>
            </a:prstGeom>
            <a:ln w="76200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TextBox 133"/>
            <p:cNvSpPr txBox="1"/>
            <p:nvPr/>
          </p:nvSpPr>
          <p:spPr>
            <a:xfrm>
              <a:off x="3296184" y="5729240"/>
              <a:ext cx="21234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0000"/>
                  </a:solidFill>
                </a:rPr>
                <a:t>Zone-to-zone overlay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147" name="Rectangle 146"/>
            <p:cNvSpPr/>
            <p:nvPr/>
          </p:nvSpPr>
          <p:spPr bwMode="auto">
            <a:xfrm>
              <a:off x="5665489" y="5808633"/>
              <a:ext cx="664549" cy="499455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sp>
        <p:nvSpPr>
          <p:cNvPr id="92" name="Oval 91"/>
          <p:cNvSpPr/>
          <p:nvPr/>
        </p:nvSpPr>
        <p:spPr bwMode="auto">
          <a:xfrm>
            <a:off x="302739" y="4548143"/>
            <a:ext cx="819611" cy="819637"/>
          </a:xfrm>
          <a:prstGeom prst="ellipse">
            <a:avLst/>
          </a:prstGeom>
          <a:noFill/>
          <a:ln w="19050" cmpd="sng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grpSp>
        <p:nvGrpSpPr>
          <p:cNvPr id="120" name="Group 119"/>
          <p:cNvGrpSpPr/>
          <p:nvPr/>
        </p:nvGrpSpPr>
        <p:grpSpPr>
          <a:xfrm>
            <a:off x="6448424" y="2045680"/>
            <a:ext cx="2314637" cy="1835705"/>
            <a:chOff x="6448424" y="2489200"/>
            <a:chExt cx="2314637" cy="1835705"/>
          </a:xfrm>
        </p:grpSpPr>
        <p:cxnSp>
          <p:nvCxnSpPr>
            <p:cNvPr id="128" name="Curved Connector 127"/>
            <p:cNvCxnSpPr/>
            <p:nvPr/>
          </p:nvCxnSpPr>
          <p:spPr>
            <a:xfrm flipV="1">
              <a:off x="6448424" y="3162514"/>
              <a:ext cx="1373584" cy="1162391"/>
            </a:xfrm>
            <a:prstGeom prst="curvedConnector2">
              <a:avLst/>
            </a:prstGeom>
            <a:ln w="31750" cmpd="sng"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TextBox 130"/>
            <p:cNvSpPr txBox="1"/>
            <p:nvPr/>
          </p:nvSpPr>
          <p:spPr>
            <a:xfrm>
              <a:off x="6776720" y="2489200"/>
              <a:ext cx="19863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Post-remap velocity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pic>
          <p:nvPicPr>
            <p:cNvPr id="114" name="Picture 113" descr="latex-image-1.pdf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3808" y="2834934"/>
              <a:ext cx="1676400" cy="317500"/>
            </a:xfrm>
            <a:prstGeom prst="rect">
              <a:avLst/>
            </a:prstGeom>
          </p:spPr>
        </p:pic>
      </p:grpSp>
      <p:sp>
        <p:nvSpPr>
          <p:cNvPr id="125" name="TextBox 124"/>
          <p:cNvSpPr txBox="1"/>
          <p:nvPr/>
        </p:nvSpPr>
        <p:spPr>
          <a:xfrm>
            <a:off x="308537" y="853886"/>
            <a:ext cx="1929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Pre-remap state</a:t>
            </a:r>
            <a:endParaRPr lang="en-US" b="1" u="sng" dirty="0"/>
          </a:p>
        </p:txBody>
      </p:sp>
      <p:sp>
        <p:nvSpPr>
          <p:cNvPr id="164" name="TextBox 163"/>
          <p:cNvSpPr txBox="1"/>
          <p:nvPr/>
        </p:nvSpPr>
        <p:spPr>
          <a:xfrm>
            <a:off x="6832590" y="848424"/>
            <a:ext cx="2057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Post-remap state</a:t>
            </a:r>
            <a:endParaRPr lang="en-US" b="1" u="sng" dirty="0"/>
          </a:p>
        </p:txBody>
      </p:sp>
      <p:sp>
        <p:nvSpPr>
          <p:cNvPr id="165" name="Oval 164"/>
          <p:cNvSpPr/>
          <p:nvPr/>
        </p:nvSpPr>
        <p:spPr bwMode="auto">
          <a:xfrm>
            <a:off x="7788277" y="4549857"/>
            <a:ext cx="819611" cy="819637"/>
          </a:xfrm>
          <a:prstGeom prst="ellipse">
            <a:avLst/>
          </a:prstGeom>
          <a:noFill/>
          <a:ln w="19050" cmpd="sng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grpSp>
        <p:nvGrpSpPr>
          <p:cNvPr id="162" name="Group 161"/>
          <p:cNvGrpSpPr/>
          <p:nvPr/>
        </p:nvGrpSpPr>
        <p:grpSpPr>
          <a:xfrm>
            <a:off x="6358738" y="4077920"/>
            <a:ext cx="1383390" cy="1536923"/>
            <a:chOff x="6358738" y="4521440"/>
            <a:chExt cx="1383390" cy="1536923"/>
          </a:xfrm>
        </p:grpSpPr>
        <p:cxnSp>
          <p:nvCxnSpPr>
            <p:cNvPr id="132" name="Straight Arrow Connector 131"/>
            <p:cNvCxnSpPr/>
            <p:nvPr/>
          </p:nvCxnSpPr>
          <p:spPr>
            <a:xfrm>
              <a:off x="6361399" y="4521440"/>
              <a:ext cx="1380729" cy="781267"/>
            </a:xfrm>
            <a:prstGeom prst="straightConnector1">
              <a:avLst/>
            </a:prstGeom>
            <a:ln w="76200" cmpd="sng">
              <a:solidFill>
                <a:srgbClr val="FF0000"/>
              </a:solidFill>
              <a:prstDash val="sysDash"/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Arrow Connector 170"/>
            <p:cNvCxnSpPr/>
            <p:nvPr/>
          </p:nvCxnSpPr>
          <p:spPr>
            <a:xfrm flipV="1">
              <a:off x="6358738" y="5432425"/>
              <a:ext cx="1381912" cy="625938"/>
            </a:xfrm>
            <a:prstGeom prst="straightConnector1">
              <a:avLst/>
            </a:prstGeom>
            <a:ln w="76200" cmpd="sng">
              <a:solidFill>
                <a:srgbClr val="FF0000"/>
              </a:solidFill>
              <a:prstDash val="sysDash"/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TextBox 152"/>
            <p:cNvSpPr txBox="1"/>
            <p:nvPr/>
          </p:nvSpPr>
          <p:spPr>
            <a:xfrm>
              <a:off x="6838039" y="4972633"/>
              <a:ext cx="46995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FF0000"/>
                  </a:solidFill>
                </a:rPr>
                <a:t>?</a:t>
              </a:r>
              <a:endParaRPr lang="en-US" sz="4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89" name="Oval 188"/>
          <p:cNvSpPr/>
          <p:nvPr/>
        </p:nvSpPr>
        <p:spPr bwMode="auto">
          <a:xfrm>
            <a:off x="7782821" y="4551571"/>
            <a:ext cx="819611" cy="819637"/>
          </a:xfrm>
          <a:prstGeom prst="ellipse">
            <a:avLst/>
          </a:prstGeom>
          <a:noFill/>
          <a:ln w="38100" cmpd="sng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67" name="Freeform 166"/>
          <p:cNvSpPr/>
          <p:nvPr/>
        </p:nvSpPr>
        <p:spPr>
          <a:xfrm>
            <a:off x="4591050" y="2184400"/>
            <a:ext cx="927100" cy="1098550"/>
          </a:xfrm>
          <a:custGeom>
            <a:avLst/>
            <a:gdLst>
              <a:gd name="connsiteX0" fmla="*/ 0 w 927100"/>
              <a:gd name="connsiteY0" fmla="*/ 498475 h 1098550"/>
              <a:gd name="connsiteX1" fmla="*/ 371475 w 927100"/>
              <a:gd name="connsiteY1" fmla="*/ 0 h 1098550"/>
              <a:gd name="connsiteX2" fmla="*/ 927100 w 927100"/>
              <a:gd name="connsiteY2" fmla="*/ 295275 h 1098550"/>
              <a:gd name="connsiteX3" fmla="*/ 768350 w 927100"/>
              <a:gd name="connsiteY3" fmla="*/ 1098550 h 1098550"/>
              <a:gd name="connsiteX4" fmla="*/ 104775 w 927100"/>
              <a:gd name="connsiteY4" fmla="*/ 869950 h 1098550"/>
              <a:gd name="connsiteX5" fmla="*/ 0 w 927100"/>
              <a:gd name="connsiteY5" fmla="*/ 498475 h 1098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7100" h="1098550">
                <a:moveTo>
                  <a:pt x="0" y="498475"/>
                </a:moveTo>
                <a:lnTo>
                  <a:pt x="371475" y="0"/>
                </a:lnTo>
                <a:lnTo>
                  <a:pt x="927100" y="295275"/>
                </a:lnTo>
                <a:lnTo>
                  <a:pt x="768350" y="1098550"/>
                </a:lnTo>
                <a:lnTo>
                  <a:pt x="104775" y="869950"/>
                </a:lnTo>
                <a:lnTo>
                  <a:pt x="0" y="498475"/>
                </a:lnTo>
                <a:close/>
              </a:path>
            </a:pathLst>
          </a:custGeom>
          <a:solidFill>
            <a:srgbClr val="3366FF">
              <a:alpha val="28000"/>
            </a:srgbClr>
          </a:solidFill>
          <a:ln>
            <a:noFill/>
          </a:ln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82" name="Freeform 181"/>
          <p:cNvSpPr/>
          <p:nvPr/>
        </p:nvSpPr>
        <p:spPr>
          <a:xfrm>
            <a:off x="3606800" y="1504950"/>
            <a:ext cx="838200" cy="971550"/>
          </a:xfrm>
          <a:custGeom>
            <a:avLst/>
            <a:gdLst>
              <a:gd name="connsiteX0" fmla="*/ 53975 w 838200"/>
              <a:gd name="connsiteY0" fmla="*/ 971550 h 971550"/>
              <a:gd name="connsiteX1" fmla="*/ 415925 w 838200"/>
              <a:gd name="connsiteY1" fmla="*/ 790575 h 971550"/>
              <a:gd name="connsiteX2" fmla="*/ 838200 w 838200"/>
              <a:gd name="connsiteY2" fmla="*/ 625475 h 971550"/>
              <a:gd name="connsiteX3" fmla="*/ 425450 w 838200"/>
              <a:gd name="connsiteY3" fmla="*/ 339725 h 971550"/>
              <a:gd name="connsiteX4" fmla="*/ 60325 w 838200"/>
              <a:gd name="connsiteY4" fmla="*/ 0 h 971550"/>
              <a:gd name="connsiteX5" fmla="*/ 0 w 838200"/>
              <a:gd name="connsiteY5" fmla="*/ 441325 h 971550"/>
              <a:gd name="connsiteX6" fmla="*/ 53975 w 838200"/>
              <a:gd name="connsiteY6" fmla="*/ 971550 h 97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8200" h="971550">
                <a:moveTo>
                  <a:pt x="53975" y="971550"/>
                </a:moveTo>
                <a:lnTo>
                  <a:pt x="415925" y="790575"/>
                </a:lnTo>
                <a:lnTo>
                  <a:pt x="838200" y="625475"/>
                </a:lnTo>
                <a:lnTo>
                  <a:pt x="425450" y="339725"/>
                </a:lnTo>
                <a:lnTo>
                  <a:pt x="60325" y="0"/>
                </a:lnTo>
                <a:lnTo>
                  <a:pt x="0" y="441325"/>
                </a:lnTo>
                <a:lnTo>
                  <a:pt x="53975" y="971550"/>
                </a:lnTo>
                <a:close/>
              </a:path>
            </a:pathLst>
          </a:custGeom>
          <a:solidFill>
            <a:srgbClr val="3366FF">
              <a:alpha val="30000"/>
            </a:srgbClr>
          </a:solidFill>
          <a:ln>
            <a:noFill/>
          </a:ln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0" y="5986295"/>
            <a:ext cx="9144000" cy="369332"/>
          </a:xfrm>
          <a:prstGeom prst="rect">
            <a:avLst/>
          </a:prstGeom>
          <a:solidFill>
            <a:srgbClr val="17375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How do you recover subzonal masses after remapping?</a:t>
            </a:r>
            <a:endParaRPr lang="en-US" sz="16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017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 animBg="1"/>
      <p:bldP spid="167" grpId="0" animBg="1"/>
      <p:bldP spid="167" grpId="1" animBg="1"/>
      <p:bldP spid="182" grpId="0" animBg="1"/>
      <p:bldP spid="18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191497" y="0"/>
            <a:ext cx="8768565" cy="705538"/>
          </a:xfrm>
          <a:prstGeom prst="rect">
            <a:avLst/>
          </a:prstGeom>
          <a:effectLst/>
        </p:spPr>
        <p:txBody>
          <a:bodyPr vert="horz" lIns="91440" rIns="45720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sz="3600" b="1" kern="1200">
                <a:solidFill>
                  <a:srgbClr val="214A8F"/>
                </a:solidFill>
                <a:effectLst/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dirty="0" smtClean="0"/>
              <a:t>Three options are available to recover subzonal masses.</a:t>
            </a:r>
            <a:endParaRPr lang="en-US" sz="24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07298" y="711752"/>
            <a:ext cx="8666044" cy="0"/>
          </a:xfrm>
          <a:prstGeom prst="line">
            <a:avLst/>
          </a:prstGeom>
          <a:ln w="381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145545" y="5994401"/>
            <a:ext cx="3010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[1] R. </a:t>
            </a:r>
            <a:r>
              <a:rPr lang="en-US" sz="1200" dirty="0" err="1" smtClean="0"/>
              <a:t>Loubere</a:t>
            </a:r>
            <a:r>
              <a:rPr lang="en-US" sz="1200" dirty="0" smtClean="0"/>
              <a:t> et al, JCP, 2010</a:t>
            </a:r>
          </a:p>
          <a:p>
            <a:r>
              <a:rPr lang="en-US" sz="1200" dirty="0" smtClean="0"/>
              <a:t>[2] R. </a:t>
            </a:r>
            <a:r>
              <a:rPr lang="en-US" sz="1200" dirty="0" err="1" smtClean="0"/>
              <a:t>Loubere</a:t>
            </a:r>
            <a:r>
              <a:rPr lang="en-US" sz="1200" dirty="0" smtClean="0"/>
              <a:t> &amp; M. </a:t>
            </a:r>
            <a:r>
              <a:rPr lang="en-US" sz="1200" dirty="0" err="1" smtClean="0"/>
              <a:t>Shashkov</a:t>
            </a:r>
            <a:r>
              <a:rPr lang="en-US" sz="1200" dirty="0" smtClean="0"/>
              <a:t>, JCP, 2005</a:t>
            </a:r>
            <a:endParaRPr lang="en-US" sz="12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188992" y="1111075"/>
            <a:ext cx="6532558" cy="1113351"/>
            <a:chOff x="188992" y="1111075"/>
            <a:chExt cx="6532558" cy="1113351"/>
          </a:xfrm>
        </p:grpSpPr>
        <p:sp>
          <p:nvSpPr>
            <p:cNvPr id="4" name="TextBox 3"/>
            <p:cNvSpPr txBox="1"/>
            <p:nvPr/>
          </p:nvSpPr>
          <p:spPr>
            <a:xfrm>
              <a:off x="188992" y="1111075"/>
              <a:ext cx="65325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u="sng" dirty="0" smtClean="0"/>
                <a:t>Flatten</a:t>
              </a:r>
              <a:r>
                <a:rPr lang="en-US" sz="2000" b="1" dirty="0" smtClean="0"/>
                <a:t>: </a:t>
              </a:r>
              <a:r>
                <a:rPr lang="en-US" sz="2000" dirty="0" smtClean="0"/>
                <a:t>Set subzonal densities equal to to zone density</a:t>
              </a:r>
              <a:endParaRPr lang="en-US" sz="2000" u="sng" dirty="0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537111" y="1501151"/>
              <a:ext cx="2853328" cy="7232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8000"/>
                  </a:solidFill>
                </a:rPr>
                <a:t>Simple, fast, local</a:t>
              </a:r>
            </a:p>
            <a:p>
              <a:pPr>
                <a:spcBef>
                  <a:spcPts val="600"/>
                </a:spcBef>
              </a:pPr>
              <a:r>
                <a:rPr lang="en-US" dirty="0" smtClean="0">
                  <a:solidFill>
                    <a:srgbClr val="FF0000"/>
                  </a:solidFill>
                </a:rPr>
                <a:t>Momentum not conserved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96521" y="2621283"/>
            <a:ext cx="8566618" cy="1728033"/>
            <a:chOff x="196521" y="2580963"/>
            <a:chExt cx="8566618" cy="1728033"/>
          </a:xfrm>
        </p:grpSpPr>
        <p:sp>
          <p:nvSpPr>
            <p:cNvPr id="15" name="TextBox 14"/>
            <p:cNvSpPr txBox="1"/>
            <p:nvPr/>
          </p:nvSpPr>
          <p:spPr>
            <a:xfrm>
              <a:off x="196521" y="2580963"/>
              <a:ext cx="85666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u="sng" dirty="0" smtClean="0">
                  <a:solidFill>
                    <a:srgbClr val="000000"/>
                  </a:solidFill>
                </a:rPr>
                <a:t>Subcell Remap</a:t>
              </a:r>
              <a:r>
                <a:rPr lang="en-US" sz="2000" b="1" dirty="0" smtClean="0">
                  <a:solidFill>
                    <a:srgbClr val="000000"/>
                  </a:solidFill>
                </a:rPr>
                <a:t>: </a:t>
              </a:r>
              <a:r>
                <a:rPr lang="en-US" sz="2000" dirty="0" smtClean="0">
                  <a:solidFill>
                    <a:srgbClr val="000000"/>
                  </a:solidFill>
                </a:rPr>
                <a:t>Directly overlay all quantities from subzones to subzones</a:t>
              </a:r>
              <a:endParaRPr lang="en-US" sz="2000" baseline="30000" dirty="0">
                <a:solidFill>
                  <a:srgbClr val="00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537668" y="3031723"/>
              <a:ext cx="4751947" cy="1277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8000"/>
                  </a:solidFill>
                </a:rPr>
                <a:t>Conservative</a:t>
              </a:r>
            </a:p>
            <a:p>
              <a:r>
                <a:rPr lang="en-US" dirty="0" smtClean="0">
                  <a:solidFill>
                    <a:srgbClr val="008000"/>
                  </a:solidFill>
                </a:rPr>
                <a:t>Prior experience available</a:t>
              </a:r>
              <a:r>
                <a:rPr lang="en-US" baseline="30000" dirty="0" smtClean="0">
                  <a:solidFill>
                    <a:srgbClr val="008000"/>
                  </a:solidFill>
                </a:rPr>
                <a:t>[1,2]</a:t>
              </a:r>
            </a:p>
            <a:p>
              <a:pPr>
                <a:spcBef>
                  <a:spcPts val="600"/>
                </a:spcBef>
              </a:pPr>
              <a:r>
                <a:rPr lang="en-US" dirty="0" smtClean="0">
                  <a:solidFill>
                    <a:srgbClr val="FF0000"/>
                  </a:solidFill>
                </a:rPr>
                <a:t>Scales poorly (especially in 3D)</a:t>
              </a:r>
            </a:p>
            <a:p>
              <a:r>
                <a:rPr lang="en-US" dirty="0" smtClean="0">
                  <a:solidFill>
                    <a:srgbClr val="FF0000"/>
                  </a:solidFill>
                </a:rPr>
                <a:t>Multimaterial extension is not straightforward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96521" y="4712346"/>
            <a:ext cx="7768248" cy="1423361"/>
            <a:chOff x="196521" y="4641786"/>
            <a:chExt cx="7768248" cy="1423361"/>
          </a:xfrm>
        </p:grpSpPr>
        <p:sp>
          <p:nvSpPr>
            <p:cNvPr id="17" name="TextBox 16"/>
            <p:cNvSpPr txBox="1"/>
            <p:nvPr/>
          </p:nvSpPr>
          <p:spPr>
            <a:xfrm>
              <a:off x="196521" y="4641786"/>
              <a:ext cx="77682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u="sng" dirty="0" smtClean="0"/>
                <a:t>Reconstruct</a:t>
              </a:r>
              <a:r>
                <a:rPr lang="en-US" sz="2000" b="1" dirty="0" smtClean="0"/>
                <a:t>: </a:t>
              </a:r>
              <a:r>
                <a:rPr lang="en-US" sz="2000" dirty="0" smtClean="0"/>
                <a:t>Constrained optimization computes best-fit densities</a:t>
              </a:r>
              <a:endParaRPr lang="en-US" sz="20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535195" y="5064873"/>
              <a:ext cx="4444133" cy="10002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8000"/>
                  </a:solidFill>
                </a:rPr>
                <a:t>Conservative</a:t>
              </a:r>
            </a:p>
            <a:p>
              <a:r>
                <a:rPr lang="en-US" dirty="0" smtClean="0">
                  <a:solidFill>
                    <a:srgbClr val="008000"/>
                  </a:solidFill>
                </a:rPr>
                <a:t>Parallel, scales well</a:t>
              </a:r>
            </a:p>
            <a:p>
              <a:pPr>
                <a:spcBef>
                  <a:spcPts val="600"/>
                </a:spcBef>
              </a:pPr>
              <a:r>
                <a:rPr lang="en-US" dirty="0" smtClean="0">
                  <a:solidFill>
                    <a:srgbClr val="FF0000"/>
                  </a:solidFill>
                </a:rPr>
                <a:t>Must solve globally-coupled linear system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4198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22522" y="0"/>
            <a:ext cx="8435964" cy="705538"/>
          </a:xfrm>
          <a:prstGeom prst="rect">
            <a:avLst/>
          </a:prstGeom>
          <a:effectLst/>
        </p:spPr>
        <p:txBody>
          <a:bodyPr vert="horz" lIns="91440" rIns="45720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sz="3600" b="1" kern="1200">
                <a:solidFill>
                  <a:srgbClr val="214A8F"/>
                </a:solidFill>
                <a:effectLst/>
                <a:latin typeface="Arial"/>
                <a:ea typeface="+mj-ea"/>
                <a:cs typeface="Arial"/>
              </a:defRPr>
            </a:lvl1pPr>
          </a:lstStyle>
          <a:p>
            <a:r>
              <a:rPr lang="en-US" sz="2000" dirty="0" smtClean="0"/>
              <a:t>Subzonal masses solve an optimization problem with constraints.</a:t>
            </a:r>
            <a:endParaRPr lang="en-US" sz="20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07298" y="711752"/>
            <a:ext cx="8666044" cy="0"/>
          </a:xfrm>
          <a:prstGeom prst="line">
            <a:avLst/>
          </a:prstGeom>
          <a:ln w="381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Group 33"/>
          <p:cNvGrpSpPr/>
          <p:nvPr/>
        </p:nvGrpSpPr>
        <p:grpSpPr>
          <a:xfrm>
            <a:off x="275572" y="930110"/>
            <a:ext cx="3792442" cy="1177887"/>
            <a:chOff x="131024" y="1276740"/>
            <a:chExt cx="3792442" cy="1177887"/>
          </a:xfrm>
        </p:grpSpPr>
        <p:sp>
          <p:nvSpPr>
            <p:cNvPr id="19" name="TextBox 18"/>
            <p:cNvSpPr txBox="1"/>
            <p:nvPr/>
          </p:nvSpPr>
          <p:spPr>
            <a:xfrm>
              <a:off x="131024" y="1276740"/>
              <a:ext cx="37924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Conservation constraint at each zone</a:t>
              </a:r>
              <a:endParaRPr lang="en-US" sz="1600" b="1" dirty="0"/>
            </a:p>
          </p:txBody>
        </p:sp>
        <p:pic>
          <p:nvPicPr>
            <p:cNvPr id="20" name="Picture 19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128" y="1727657"/>
              <a:ext cx="1665973" cy="726970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4955958" y="930116"/>
            <a:ext cx="3954441" cy="1184412"/>
            <a:chOff x="1967637" y="1276742"/>
            <a:chExt cx="3954441" cy="1184412"/>
          </a:xfrm>
        </p:grpSpPr>
        <p:sp>
          <p:nvSpPr>
            <p:cNvPr id="21" name="TextBox 20"/>
            <p:cNvSpPr txBox="1"/>
            <p:nvPr/>
          </p:nvSpPr>
          <p:spPr>
            <a:xfrm>
              <a:off x="1967637" y="1276742"/>
              <a:ext cx="39544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Conservation constraint at each node</a:t>
              </a:r>
              <a:endParaRPr lang="en-US" sz="1600" b="1" dirty="0"/>
            </a:p>
          </p:txBody>
        </p:sp>
        <p:pic>
          <p:nvPicPr>
            <p:cNvPr id="22" name="Picture 21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2752" y="1730102"/>
              <a:ext cx="1705788" cy="731052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317954" y="2636648"/>
            <a:ext cx="5812964" cy="1276908"/>
            <a:chOff x="2568785" y="1077658"/>
            <a:chExt cx="5812964" cy="1276908"/>
          </a:xfrm>
        </p:grpSpPr>
        <p:pic>
          <p:nvPicPr>
            <p:cNvPr id="15" name="Picture 14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9571" y="1517692"/>
              <a:ext cx="3362178" cy="836874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2568785" y="1077658"/>
              <a:ext cx="48135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Minimize: L</a:t>
              </a:r>
              <a:r>
                <a:rPr lang="en-US" sz="1600" b="1" baseline="-25000" dirty="0" smtClean="0"/>
                <a:t>2</a:t>
              </a:r>
              <a:r>
                <a:rPr lang="en-US" sz="1600" b="1" dirty="0" smtClean="0"/>
                <a:t> variation relative to reference state</a:t>
              </a:r>
              <a:endParaRPr lang="en-US" sz="1600" b="1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25679" y="4401706"/>
            <a:ext cx="8795765" cy="1018555"/>
            <a:chOff x="125679" y="2894402"/>
            <a:chExt cx="8795765" cy="1018555"/>
          </a:xfrm>
        </p:grpSpPr>
        <p:pic>
          <p:nvPicPr>
            <p:cNvPr id="16" name="Picture 15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106" y="3190248"/>
              <a:ext cx="8658338" cy="722709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25679" y="2894402"/>
              <a:ext cx="30231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Global Lagrangian functional</a:t>
              </a:r>
              <a:endParaRPr lang="en-US" sz="1600" b="1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057022" y="5687310"/>
            <a:ext cx="30869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[</a:t>
            </a:r>
            <a:r>
              <a:rPr lang="en-US" sz="1200" dirty="0"/>
              <a:t>1</a:t>
            </a:r>
            <a:r>
              <a:rPr lang="en-US" sz="1200" dirty="0" smtClean="0"/>
              <a:t>] D.P. Starinshak, J.M. Owen (JCP 2015)</a:t>
            </a:r>
            <a:endParaRPr lang="en-US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0" y="5986295"/>
            <a:ext cx="9144000" cy="369332"/>
          </a:xfrm>
          <a:prstGeom prst="rect">
            <a:avLst/>
          </a:prstGeom>
          <a:solidFill>
            <a:srgbClr val="17375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Fixed points of the Lagrangian satisfy an under-constrained system.</a:t>
            </a:r>
            <a:endParaRPr lang="en-US" sz="16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096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22522" y="0"/>
            <a:ext cx="8435964" cy="705538"/>
          </a:xfrm>
          <a:prstGeom prst="rect">
            <a:avLst/>
          </a:prstGeom>
          <a:effectLst/>
        </p:spPr>
        <p:txBody>
          <a:bodyPr vert="horz" lIns="91440" rIns="45720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sz="3600" b="1" kern="1200">
                <a:solidFill>
                  <a:srgbClr val="214A8F"/>
                </a:solidFill>
                <a:effectLst/>
                <a:latin typeface="Arial"/>
                <a:ea typeface="+mj-ea"/>
                <a:cs typeface="Arial"/>
              </a:defRPr>
            </a:lvl1pPr>
          </a:lstStyle>
          <a:p>
            <a:r>
              <a:rPr lang="en-US" sz="2000" dirty="0" smtClean="0"/>
              <a:t>The linear system can be solved efficiently using existing tools.</a:t>
            </a:r>
            <a:endParaRPr lang="en-US" sz="20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07298" y="711752"/>
            <a:ext cx="8666044" cy="0"/>
          </a:xfrm>
          <a:prstGeom prst="line">
            <a:avLst/>
          </a:prstGeom>
          <a:ln w="381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stencil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" t="4901" r="4305" b="3970"/>
          <a:stretch/>
        </p:blipFill>
        <p:spPr>
          <a:xfrm>
            <a:off x="6218869" y="1622185"/>
            <a:ext cx="2861263" cy="25987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2540" y="919630"/>
            <a:ext cx="7072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Minimizing the Lagrangian amounts to solving a linear system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52541" y="5065264"/>
            <a:ext cx="5404043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 smtClean="0"/>
              <a:t>Solved in parallel using the HYPRE library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600" dirty="0" err="1" smtClean="0"/>
              <a:t>BoomerAMG</a:t>
            </a:r>
            <a:r>
              <a:rPr lang="en-US" sz="1600" dirty="0" smtClean="0"/>
              <a:t> </a:t>
            </a:r>
            <a:r>
              <a:rPr lang="en-US" sz="1600" dirty="0" err="1" smtClean="0"/>
              <a:t>preconditioner</a:t>
            </a:r>
            <a:r>
              <a:rPr lang="en-US" sz="1600" dirty="0"/>
              <a:t> </a:t>
            </a:r>
            <a:r>
              <a:rPr lang="en-US" sz="1600" dirty="0" smtClean="0"/>
              <a:t>with GMRES linear solver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600" dirty="0" smtClean="0"/>
              <a:t>No expensive SVD required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600" dirty="0" smtClean="0"/>
              <a:t>Null space avoided using trivial initial guess</a:t>
            </a:r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711" y="1442424"/>
            <a:ext cx="1828800" cy="6477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51659" y="3356505"/>
            <a:ext cx="5711820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 smtClean="0"/>
              <a:t>Properties: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600" dirty="0" smtClean="0"/>
              <a:t>Size determined by number of zones (not subzones)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600" dirty="0" smtClean="0"/>
              <a:t>Sparse: matrix elements determined by mesh connectivity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600" dirty="0"/>
              <a:t>Singular with codimension-1 null </a:t>
            </a:r>
            <a:r>
              <a:rPr lang="en-US" sz="1600" dirty="0" smtClean="0"/>
              <a:t>space</a:t>
            </a:r>
            <a:endParaRPr lang="en-US" sz="1600" dirty="0"/>
          </a:p>
        </p:txBody>
      </p:sp>
      <p:grpSp>
        <p:nvGrpSpPr>
          <p:cNvPr id="47" name="Group 46"/>
          <p:cNvGrpSpPr/>
          <p:nvPr/>
        </p:nvGrpSpPr>
        <p:grpSpPr>
          <a:xfrm>
            <a:off x="379554" y="1758977"/>
            <a:ext cx="5634939" cy="1304177"/>
            <a:chOff x="379554" y="1758977"/>
            <a:chExt cx="5634939" cy="1304177"/>
          </a:xfrm>
        </p:grpSpPr>
        <p:cxnSp>
          <p:nvCxnSpPr>
            <p:cNvPr id="25" name="Straight Arrow Connector 24"/>
            <p:cNvCxnSpPr/>
            <p:nvPr/>
          </p:nvCxnSpPr>
          <p:spPr>
            <a:xfrm flipV="1">
              <a:off x="1656905" y="1773574"/>
              <a:ext cx="437949" cy="766359"/>
            </a:xfrm>
            <a:prstGeom prst="straightConnector1">
              <a:avLst/>
            </a:prstGeom>
            <a:ln w="3175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379554" y="2539934"/>
              <a:ext cx="15182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Nonzero if </a:t>
              </a:r>
              <a:r>
                <a:rPr lang="en-US" sz="1400" i="1" dirty="0" err="1" smtClean="0">
                  <a:solidFill>
                    <a:srgbClr val="FF0000"/>
                  </a:solidFill>
                </a:rPr>
                <a:t>z</a:t>
              </a:r>
              <a:r>
                <a:rPr lang="en-US" sz="1400" i="1" baseline="-25000" dirty="0" err="1" smtClean="0">
                  <a:solidFill>
                    <a:srgbClr val="FF0000"/>
                  </a:solidFill>
                </a:rPr>
                <a:t>i</a:t>
              </a:r>
              <a:r>
                <a:rPr lang="en-US" sz="1400" dirty="0" smtClean="0">
                  <a:solidFill>
                    <a:srgbClr val="FF0000"/>
                  </a:solidFill>
                </a:rPr>
                <a:t> and </a:t>
              </a:r>
              <a:r>
                <a:rPr lang="en-US" sz="1400" i="1" dirty="0" err="1" smtClean="0">
                  <a:solidFill>
                    <a:srgbClr val="FF0000"/>
                  </a:solidFill>
                </a:rPr>
                <a:t>z</a:t>
              </a:r>
              <a:r>
                <a:rPr lang="en-US" sz="1400" i="1" baseline="-25000" dirty="0" err="1" smtClean="0">
                  <a:solidFill>
                    <a:srgbClr val="FF0000"/>
                  </a:solidFill>
                </a:rPr>
                <a:t>j</a:t>
              </a:r>
              <a:r>
                <a:rPr lang="en-US" sz="1400" dirty="0" smtClean="0">
                  <a:solidFill>
                    <a:srgbClr val="FF0000"/>
                  </a:solidFill>
                </a:rPr>
                <a:t> share nodes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H="1" flipV="1">
              <a:off x="3454504" y="1758977"/>
              <a:ext cx="589221" cy="262751"/>
            </a:xfrm>
            <a:prstGeom prst="straightConnector1">
              <a:avLst/>
            </a:prstGeom>
            <a:ln w="3175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4021828" y="1897649"/>
              <a:ext cx="19926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Remapped masses and reference density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 flipH="1" flipV="1">
              <a:off x="2729879" y="1868456"/>
              <a:ext cx="306564" cy="737164"/>
            </a:xfrm>
            <a:prstGeom prst="straightConnector1">
              <a:avLst/>
            </a:prstGeom>
            <a:ln w="3175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2546518" y="2597448"/>
              <a:ext cx="21176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Lagrange multiplier for </a:t>
              </a:r>
              <a:r>
                <a:rPr lang="en-US" sz="1400" dirty="0" err="1" smtClean="0">
                  <a:solidFill>
                    <a:srgbClr val="FF0000"/>
                  </a:solidFill>
                </a:rPr>
                <a:t>z</a:t>
              </a:r>
              <a:r>
                <a:rPr lang="en-US" sz="1400" baseline="-25000" dirty="0" err="1" smtClean="0">
                  <a:solidFill>
                    <a:srgbClr val="FF0000"/>
                  </a:solidFill>
                </a:rPr>
                <a:t>j</a:t>
              </a:r>
              <a:endParaRPr lang="en-US" sz="1400" baseline="-25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7182356" y="3985066"/>
            <a:ext cx="12321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Matrix stencil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37039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1" grpId="0"/>
      <p:bldP spid="4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408720" y="0"/>
            <a:ext cx="8229600" cy="705538"/>
          </a:xfrm>
          <a:prstGeom prst="rect">
            <a:avLst/>
          </a:prstGeom>
          <a:effectLst/>
        </p:spPr>
        <p:txBody>
          <a:bodyPr vert="horz" lIns="91440" rIns="45720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sz="3600" b="1" kern="1200">
                <a:solidFill>
                  <a:srgbClr val="214A8F"/>
                </a:solidFill>
                <a:effectLst/>
                <a:latin typeface="Arial"/>
                <a:ea typeface="+mj-ea"/>
                <a:cs typeface="Arial"/>
              </a:defRPr>
            </a:lvl1pPr>
          </a:lstStyle>
          <a:p>
            <a:r>
              <a:rPr lang="en-US" sz="2000" dirty="0" smtClean="0"/>
              <a:t>We establish L</a:t>
            </a:r>
            <a:r>
              <a:rPr lang="en-US" sz="2000" baseline="-25000" dirty="0" smtClean="0"/>
              <a:t>1</a:t>
            </a:r>
            <a:r>
              <a:rPr lang="en-US" sz="2000" dirty="0" smtClean="0"/>
              <a:t> convergence for the ReALE solution to </a:t>
            </a:r>
            <a:r>
              <a:rPr lang="en-US" sz="2000" dirty="0" err="1" smtClean="0"/>
              <a:t>Sedov’s</a:t>
            </a:r>
            <a:r>
              <a:rPr lang="en-US" sz="2000" dirty="0" smtClean="0"/>
              <a:t> blast wave when momentum is conserved</a:t>
            </a:r>
            <a:endParaRPr lang="en-US" sz="20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07298" y="711752"/>
            <a:ext cx="8666044" cy="0"/>
          </a:xfrm>
          <a:prstGeom prst="line">
            <a:avLst/>
          </a:prstGeom>
          <a:ln w="381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 rot="16200000">
            <a:off x="216155" y="1992787"/>
            <a:ext cx="1005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Pressure</a:t>
            </a:r>
            <a:endParaRPr lang="en-US" sz="1600" dirty="0"/>
          </a:p>
        </p:txBody>
      </p:sp>
      <p:sp>
        <p:nvSpPr>
          <p:cNvPr id="31" name="TextBox 30"/>
          <p:cNvSpPr txBox="1"/>
          <p:nvPr/>
        </p:nvSpPr>
        <p:spPr>
          <a:xfrm>
            <a:off x="2027007" y="701280"/>
            <a:ext cx="1096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Flattened</a:t>
            </a:r>
            <a:endParaRPr lang="en-US" sz="16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5825404" y="701280"/>
            <a:ext cx="16212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Reconstructed</a:t>
            </a:r>
            <a:endParaRPr lang="en-US" sz="1600" b="1" dirty="0"/>
          </a:p>
        </p:txBody>
      </p:sp>
      <p:pic>
        <p:nvPicPr>
          <p:cNvPr id="3" name="Picture 2" descr="Sedov_ReALE_defaults_Classic_128x128_P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22" y="839611"/>
            <a:ext cx="3664859" cy="2565401"/>
          </a:xfrm>
          <a:prstGeom prst="rect">
            <a:avLst/>
          </a:prstGeom>
        </p:spPr>
      </p:pic>
      <p:pic>
        <p:nvPicPr>
          <p:cNvPr id="4" name="Picture 3" descr="Sedov_ReALE_defaults_Reconstruct_128x128_P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667" y="839610"/>
            <a:ext cx="3669898" cy="2568929"/>
          </a:xfrm>
          <a:prstGeom prst="rect">
            <a:avLst/>
          </a:prstGeom>
        </p:spPr>
      </p:pic>
      <p:pic>
        <p:nvPicPr>
          <p:cNvPr id="5" name="Picture 4" descr="ReALE_Convergence_volumeWeightedL1.png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" t="2467" r="1332" b="2465"/>
          <a:stretch/>
        </p:blipFill>
        <p:spPr>
          <a:xfrm>
            <a:off x="309513" y="3818082"/>
            <a:ext cx="8794463" cy="2610421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451911" y="3613095"/>
            <a:ext cx="94128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Density</a:t>
            </a:r>
            <a:endParaRPr lang="en-US" sz="16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7070479" y="3616367"/>
            <a:ext cx="164660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Radial Velocity</a:t>
            </a:r>
            <a:endParaRPr lang="en-US" sz="16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4298947" y="3607542"/>
            <a:ext cx="106301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Pressure</a:t>
            </a:r>
            <a:endParaRPr lang="en-US" sz="1600" b="1" dirty="0"/>
          </a:p>
        </p:txBody>
      </p:sp>
      <p:sp>
        <p:nvSpPr>
          <p:cNvPr id="2" name="TextBox 1"/>
          <p:cNvSpPr txBox="1"/>
          <p:nvPr/>
        </p:nvSpPr>
        <p:spPr>
          <a:xfrm rot="16200000">
            <a:off x="-335306" y="4887707"/>
            <a:ext cx="1082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</a:t>
            </a:r>
            <a:r>
              <a:rPr lang="en-US" b="1" baseline="-25000" dirty="0" smtClean="0"/>
              <a:t>1</a:t>
            </a:r>
            <a:r>
              <a:rPr lang="en-US" b="1" dirty="0" smtClean="0"/>
              <a:t> Error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06579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22522" y="0"/>
            <a:ext cx="8435964" cy="705538"/>
          </a:xfrm>
          <a:prstGeom prst="rect">
            <a:avLst/>
          </a:prstGeom>
          <a:effectLst/>
        </p:spPr>
        <p:txBody>
          <a:bodyPr vert="horz" lIns="91440" rIns="45720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sz="3600" b="1" kern="1200">
                <a:solidFill>
                  <a:srgbClr val="214A8F"/>
                </a:solidFill>
                <a:effectLst/>
                <a:latin typeface="Arial"/>
                <a:ea typeface="+mj-ea"/>
                <a:cs typeface="Arial"/>
              </a:defRPr>
            </a:lvl1pPr>
          </a:lstStyle>
          <a:p>
            <a:r>
              <a:rPr lang="en-US" sz="2000" dirty="0" smtClean="0"/>
              <a:t>Corner reconstruction extends naturally to multiple materials.</a:t>
            </a:r>
            <a:endParaRPr lang="en-US" sz="20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07298" y="711752"/>
            <a:ext cx="8666044" cy="0"/>
          </a:xfrm>
          <a:prstGeom prst="line">
            <a:avLst/>
          </a:prstGeom>
          <a:ln w="381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195232" y="1499289"/>
            <a:ext cx="17242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Total zone mass: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1194956" y="2025033"/>
            <a:ext cx="173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Total node mass:</a:t>
            </a:r>
            <a:endParaRPr lang="en-US" sz="1600" dirty="0"/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840" y="1598935"/>
            <a:ext cx="381000" cy="2032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609" y="2111068"/>
            <a:ext cx="419100" cy="203200"/>
          </a:xfrm>
          <a:prstGeom prst="rect">
            <a:avLst/>
          </a:prstGeom>
        </p:spPr>
      </p:pic>
      <p:sp>
        <p:nvSpPr>
          <p:cNvPr id="14" name="Right Brace 13"/>
          <p:cNvSpPr/>
          <p:nvPr/>
        </p:nvSpPr>
        <p:spPr>
          <a:xfrm>
            <a:off x="3679669" y="1492002"/>
            <a:ext cx="346988" cy="871610"/>
          </a:xfrm>
          <a:prstGeom prst="rightBrace">
            <a:avLst/>
          </a:prstGeom>
          <a:ln w="317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4310560" y="1761558"/>
            <a:ext cx="18609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Total corner mass:</a:t>
            </a:r>
            <a:endParaRPr lang="en-US" sz="1600" dirty="0"/>
          </a:p>
        </p:txBody>
      </p:sp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889" y="1868414"/>
            <a:ext cx="368300" cy="2032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29012" y="971536"/>
            <a:ext cx="4930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Reconstruction is independent of materials</a:t>
            </a:r>
            <a:endParaRPr lang="en-US" b="1" dirty="0"/>
          </a:p>
        </p:txBody>
      </p:sp>
      <p:grpSp>
        <p:nvGrpSpPr>
          <p:cNvPr id="92" name="Group 91"/>
          <p:cNvGrpSpPr/>
          <p:nvPr/>
        </p:nvGrpSpPr>
        <p:grpSpPr>
          <a:xfrm>
            <a:off x="228736" y="2912461"/>
            <a:ext cx="7901221" cy="956867"/>
            <a:chOff x="228736" y="2685333"/>
            <a:chExt cx="7901221" cy="956867"/>
          </a:xfrm>
        </p:grpSpPr>
        <p:sp>
          <p:nvSpPr>
            <p:cNvPr id="31" name="TextBox 30"/>
            <p:cNvSpPr txBox="1"/>
            <p:nvPr/>
          </p:nvSpPr>
          <p:spPr>
            <a:xfrm>
              <a:off x="228736" y="2685333"/>
              <a:ext cx="64959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Material-dependent variables exist only on zone elements</a:t>
              </a:r>
              <a:endParaRPr lang="en-US" b="1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13892" y="3303646"/>
              <a:ext cx="28039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 smtClean="0"/>
                <a:t>Per-material zone mass:</a:t>
              </a:r>
              <a:endParaRPr lang="en-US" sz="16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924539" y="3299982"/>
              <a:ext cx="28073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 smtClean="0"/>
                <a:t>Per-material volume fraction:</a:t>
              </a:r>
              <a:endParaRPr lang="en-US" sz="1600" dirty="0"/>
            </a:p>
          </p:txBody>
        </p:sp>
        <p:pic>
          <p:nvPicPr>
            <p:cNvPr id="27" name="Picture 26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5869" y="3325005"/>
              <a:ext cx="393700" cy="304800"/>
            </a:xfrm>
            <a:prstGeom prst="rect">
              <a:avLst/>
            </a:prstGeom>
          </p:spPr>
        </p:pic>
        <p:pic>
          <p:nvPicPr>
            <p:cNvPr id="30" name="Picture 29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7857" y="3335144"/>
              <a:ext cx="292100" cy="304800"/>
            </a:xfrm>
            <a:prstGeom prst="rect">
              <a:avLst/>
            </a:prstGeom>
          </p:spPr>
        </p:pic>
      </p:grpSp>
      <p:grpSp>
        <p:nvGrpSpPr>
          <p:cNvPr id="91" name="Group 90"/>
          <p:cNvGrpSpPr/>
          <p:nvPr/>
        </p:nvGrpSpPr>
        <p:grpSpPr>
          <a:xfrm>
            <a:off x="7147279" y="832556"/>
            <a:ext cx="1714500" cy="1690864"/>
            <a:chOff x="7478536" y="1128536"/>
            <a:chExt cx="1247775" cy="1260828"/>
          </a:xfrm>
        </p:grpSpPr>
        <p:sp>
          <p:nvSpPr>
            <p:cNvPr id="40" name="Freeform 39"/>
            <p:cNvSpPr/>
            <p:nvPr/>
          </p:nvSpPr>
          <p:spPr>
            <a:xfrm>
              <a:off x="7478536" y="1278114"/>
              <a:ext cx="1247775" cy="1111250"/>
            </a:xfrm>
            <a:custGeom>
              <a:avLst/>
              <a:gdLst>
                <a:gd name="connsiteX0" fmla="*/ 200025 w 1247775"/>
                <a:gd name="connsiteY0" fmla="*/ 0 h 1111250"/>
                <a:gd name="connsiteX1" fmla="*/ 0 w 1247775"/>
                <a:gd name="connsiteY1" fmla="*/ 660400 h 1111250"/>
                <a:gd name="connsiteX2" fmla="*/ 590550 w 1247775"/>
                <a:gd name="connsiteY2" fmla="*/ 1111250 h 1111250"/>
                <a:gd name="connsiteX3" fmla="*/ 1247775 w 1247775"/>
                <a:gd name="connsiteY3" fmla="*/ 714375 h 1111250"/>
                <a:gd name="connsiteX4" fmla="*/ 815975 w 1247775"/>
                <a:gd name="connsiteY4" fmla="*/ 0 h 1111250"/>
                <a:gd name="connsiteX5" fmla="*/ 200025 w 1247775"/>
                <a:gd name="connsiteY5" fmla="*/ 0 h 111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7775" h="1111250">
                  <a:moveTo>
                    <a:pt x="200025" y="0"/>
                  </a:moveTo>
                  <a:lnTo>
                    <a:pt x="0" y="660400"/>
                  </a:lnTo>
                  <a:lnTo>
                    <a:pt x="590550" y="1111250"/>
                  </a:lnTo>
                  <a:lnTo>
                    <a:pt x="1247775" y="714375"/>
                  </a:lnTo>
                  <a:lnTo>
                    <a:pt x="815975" y="0"/>
                  </a:lnTo>
                  <a:lnTo>
                    <a:pt x="200025" y="0"/>
                  </a:lnTo>
                  <a:close/>
                </a:path>
              </a:pathLst>
            </a:custGeom>
            <a:noFill/>
            <a:ln w="38100" cmpd="sng">
              <a:solidFill>
                <a:srgbClr val="000000"/>
              </a:solidFill>
            </a:ln>
          </p:spPr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41" name="Oval 40"/>
            <p:cNvSpPr/>
            <p:nvPr/>
          </p:nvSpPr>
          <p:spPr bwMode="auto">
            <a:xfrm>
              <a:off x="8069086" y="1830564"/>
              <a:ext cx="69850" cy="698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7999236" y="1274939"/>
              <a:ext cx="488950" cy="584200"/>
            </a:xfrm>
            <a:custGeom>
              <a:avLst/>
              <a:gdLst>
                <a:gd name="connsiteX0" fmla="*/ 0 w 488950"/>
                <a:gd name="connsiteY0" fmla="*/ 0 h 584200"/>
                <a:gd name="connsiteX1" fmla="*/ 104775 w 488950"/>
                <a:gd name="connsiteY1" fmla="*/ 584200 h 584200"/>
                <a:gd name="connsiteX2" fmla="*/ 488950 w 488950"/>
                <a:gd name="connsiteY2" fmla="*/ 327025 h 584200"/>
                <a:gd name="connsiteX3" fmla="*/ 288925 w 488950"/>
                <a:gd name="connsiteY3" fmla="*/ 3175 h 584200"/>
                <a:gd name="connsiteX4" fmla="*/ 0 w 488950"/>
                <a:gd name="connsiteY4" fmla="*/ 0 h 5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8950" h="584200">
                  <a:moveTo>
                    <a:pt x="0" y="0"/>
                  </a:moveTo>
                  <a:lnTo>
                    <a:pt x="104775" y="584200"/>
                  </a:lnTo>
                  <a:lnTo>
                    <a:pt x="488950" y="327025"/>
                  </a:lnTo>
                  <a:lnTo>
                    <a:pt x="288925" y="3175"/>
                  </a:lnTo>
                  <a:lnTo>
                    <a:pt x="0" y="0"/>
                  </a:lnTo>
                  <a:close/>
                </a:path>
              </a:pathLst>
            </a:custGeom>
            <a:ln w="19050" cmpd="sng">
              <a:solidFill>
                <a:srgbClr val="FF0000"/>
              </a:solidFill>
            </a:ln>
          </p:spPr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pic>
          <p:nvPicPr>
            <p:cNvPr id="45" name="Picture 44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5261" y="1900414"/>
              <a:ext cx="165100" cy="127000"/>
            </a:xfrm>
            <a:prstGeom prst="rect">
              <a:avLst/>
            </a:prstGeom>
          </p:spPr>
        </p:pic>
        <p:pic>
          <p:nvPicPr>
            <p:cNvPr id="46" name="Picture 45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3386" y="1471789"/>
              <a:ext cx="88900" cy="101600"/>
            </a:xfrm>
            <a:prstGeom prst="rect">
              <a:avLst/>
            </a:prstGeom>
          </p:spPr>
        </p:pic>
        <p:pic>
          <p:nvPicPr>
            <p:cNvPr id="83" name="Picture 82" descr="latex-image-1.pd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5325" y="1128536"/>
              <a:ext cx="203200" cy="127000"/>
            </a:xfrm>
            <a:prstGeom prst="rect">
              <a:avLst/>
            </a:prstGeom>
          </p:spPr>
        </p:pic>
        <p:sp>
          <p:nvSpPr>
            <p:cNvPr id="84" name="Oval 83"/>
            <p:cNvSpPr/>
            <p:nvPr/>
          </p:nvSpPr>
          <p:spPr bwMode="auto">
            <a:xfrm>
              <a:off x="8256411" y="1246364"/>
              <a:ext cx="69850" cy="698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226956" y="4490581"/>
            <a:ext cx="8817325" cy="1838802"/>
            <a:chOff x="226956" y="4056973"/>
            <a:chExt cx="8817325" cy="1838802"/>
          </a:xfrm>
        </p:grpSpPr>
        <p:sp>
          <p:nvSpPr>
            <p:cNvPr id="36" name="TextBox 35"/>
            <p:cNvSpPr txBox="1"/>
            <p:nvPr/>
          </p:nvSpPr>
          <p:spPr>
            <a:xfrm>
              <a:off x="226956" y="4056973"/>
              <a:ext cx="8817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Material concentrations inside a corner matches the concentrations of its zone</a:t>
              </a:r>
              <a:endParaRPr lang="en-US" b="1" dirty="0"/>
            </a:p>
          </p:txBody>
        </p:sp>
        <p:pic>
          <p:nvPicPr>
            <p:cNvPr id="39" name="Picture 38" descr="latex-image-1.pdf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9205" y="4764859"/>
              <a:ext cx="2273300" cy="749300"/>
            </a:xfrm>
            <a:prstGeom prst="rect">
              <a:avLst/>
            </a:prstGeom>
          </p:spPr>
        </p:pic>
        <p:grpSp>
          <p:nvGrpSpPr>
            <p:cNvPr id="86" name="Group 85"/>
            <p:cNvGrpSpPr/>
            <p:nvPr/>
          </p:nvGrpSpPr>
          <p:grpSpPr>
            <a:xfrm>
              <a:off x="7548386" y="4508845"/>
              <a:ext cx="1247775" cy="1117600"/>
              <a:chOff x="7343775" y="3330575"/>
              <a:chExt cx="1247775" cy="1117600"/>
            </a:xfrm>
          </p:grpSpPr>
          <p:sp>
            <p:nvSpPr>
              <p:cNvPr id="81" name="Freeform 80"/>
              <p:cNvSpPr/>
              <p:nvPr/>
            </p:nvSpPr>
            <p:spPr>
              <a:xfrm>
                <a:off x="7346950" y="3333750"/>
                <a:ext cx="1238250" cy="1101725"/>
              </a:xfrm>
              <a:custGeom>
                <a:avLst/>
                <a:gdLst>
                  <a:gd name="connsiteX0" fmla="*/ 0 w 1238250"/>
                  <a:gd name="connsiteY0" fmla="*/ 657225 h 1101725"/>
                  <a:gd name="connsiteX1" fmla="*/ 200025 w 1238250"/>
                  <a:gd name="connsiteY1" fmla="*/ 3175 h 1101725"/>
                  <a:gd name="connsiteX2" fmla="*/ 806450 w 1238250"/>
                  <a:gd name="connsiteY2" fmla="*/ 0 h 1101725"/>
                  <a:gd name="connsiteX3" fmla="*/ 1238250 w 1238250"/>
                  <a:gd name="connsiteY3" fmla="*/ 717550 h 1101725"/>
                  <a:gd name="connsiteX4" fmla="*/ 600075 w 1238250"/>
                  <a:gd name="connsiteY4" fmla="*/ 1101725 h 1101725"/>
                  <a:gd name="connsiteX5" fmla="*/ 0 w 1238250"/>
                  <a:gd name="connsiteY5" fmla="*/ 657225 h 1101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8250" h="1101725">
                    <a:moveTo>
                      <a:pt x="0" y="657225"/>
                    </a:moveTo>
                    <a:lnTo>
                      <a:pt x="200025" y="3175"/>
                    </a:lnTo>
                    <a:lnTo>
                      <a:pt x="806450" y="0"/>
                    </a:lnTo>
                    <a:lnTo>
                      <a:pt x="1238250" y="717550"/>
                    </a:lnTo>
                    <a:lnTo>
                      <a:pt x="600075" y="1101725"/>
                    </a:lnTo>
                    <a:lnTo>
                      <a:pt x="0" y="657225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0" name="Freeform 79"/>
              <p:cNvSpPr/>
              <p:nvPr/>
            </p:nvSpPr>
            <p:spPr>
              <a:xfrm>
                <a:off x="7451725" y="3654425"/>
                <a:ext cx="523875" cy="574675"/>
              </a:xfrm>
              <a:custGeom>
                <a:avLst/>
                <a:gdLst>
                  <a:gd name="connsiteX0" fmla="*/ 0 w 523875"/>
                  <a:gd name="connsiteY0" fmla="*/ 0 h 574675"/>
                  <a:gd name="connsiteX1" fmla="*/ 171450 w 523875"/>
                  <a:gd name="connsiteY1" fmla="*/ 542925 h 574675"/>
                  <a:gd name="connsiteX2" fmla="*/ 171450 w 523875"/>
                  <a:gd name="connsiteY2" fmla="*/ 542925 h 574675"/>
                  <a:gd name="connsiteX3" fmla="*/ 187325 w 523875"/>
                  <a:gd name="connsiteY3" fmla="*/ 574675 h 574675"/>
                  <a:gd name="connsiteX4" fmla="*/ 523875 w 523875"/>
                  <a:gd name="connsiteY4" fmla="*/ 260350 h 574675"/>
                  <a:gd name="connsiteX5" fmla="*/ 0 w 523875"/>
                  <a:gd name="connsiteY5" fmla="*/ 0 h 574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3875" h="574675">
                    <a:moveTo>
                      <a:pt x="0" y="0"/>
                    </a:moveTo>
                    <a:lnTo>
                      <a:pt x="171450" y="542925"/>
                    </a:lnTo>
                    <a:lnTo>
                      <a:pt x="171450" y="542925"/>
                    </a:lnTo>
                    <a:lnTo>
                      <a:pt x="187325" y="574675"/>
                    </a:lnTo>
                    <a:lnTo>
                      <a:pt x="523875" y="2603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B9B8"/>
              </a:solidFill>
              <a:ln>
                <a:noFill/>
              </a:ln>
            </p:spPr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9" name="Freeform 78"/>
              <p:cNvSpPr/>
              <p:nvPr/>
            </p:nvSpPr>
            <p:spPr>
              <a:xfrm>
                <a:off x="7816850" y="3924300"/>
                <a:ext cx="463550" cy="501650"/>
              </a:xfrm>
              <a:custGeom>
                <a:avLst/>
                <a:gdLst>
                  <a:gd name="connsiteX0" fmla="*/ 0 w 463550"/>
                  <a:gd name="connsiteY0" fmla="*/ 127000 h 501650"/>
                  <a:gd name="connsiteX1" fmla="*/ 152400 w 463550"/>
                  <a:gd name="connsiteY1" fmla="*/ 501650 h 501650"/>
                  <a:gd name="connsiteX2" fmla="*/ 463550 w 463550"/>
                  <a:gd name="connsiteY2" fmla="*/ 314325 h 501650"/>
                  <a:gd name="connsiteX3" fmla="*/ 152400 w 463550"/>
                  <a:gd name="connsiteY3" fmla="*/ 0 h 501650"/>
                  <a:gd name="connsiteX4" fmla="*/ 0 w 463550"/>
                  <a:gd name="connsiteY4" fmla="*/ 127000 h 501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3550" h="501650">
                    <a:moveTo>
                      <a:pt x="0" y="127000"/>
                    </a:moveTo>
                    <a:lnTo>
                      <a:pt x="152400" y="501650"/>
                    </a:lnTo>
                    <a:lnTo>
                      <a:pt x="463550" y="314325"/>
                    </a:lnTo>
                    <a:lnTo>
                      <a:pt x="152400" y="0"/>
                    </a:lnTo>
                    <a:lnTo>
                      <a:pt x="0" y="127000"/>
                    </a:lnTo>
                    <a:close/>
                  </a:path>
                </a:pathLst>
              </a:custGeom>
              <a:solidFill>
                <a:srgbClr val="E6B9B8"/>
              </a:solidFill>
              <a:ln>
                <a:noFill/>
              </a:ln>
            </p:spPr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8" name="Freeform 77"/>
              <p:cNvSpPr/>
              <p:nvPr/>
            </p:nvSpPr>
            <p:spPr>
              <a:xfrm>
                <a:off x="8140700" y="3654425"/>
                <a:ext cx="444500" cy="565150"/>
              </a:xfrm>
              <a:custGeom>
                <a:avLst/>
                <a:gdLst>
                  <a:gd name="connsiteX0" fmla="*/ 0 w 444500"/>
                  <a:gd name="connsiteY0" fmla="*/ 146050 h 565150"/>
                  <a:gd name="connsiteX1" fmla="*/ 171450 w 444500"/>
                  <a:gd name="connsiteY1" fmla="*/ 565150 h 565150"/>
                  <a:gd name="connsiteX2" fmla="*/ 444500 w 444500"/>
                  <a:gd name="connsiteY2" fmla="*/ 390525 h 565150"/>
                  <a:gd name="connsiteX3" fmla="*/ 212725 w 444500"/>
                  <a:gd name="connsiteY3" fmla="*/ 0 h 565150"/>
                  <a:gd name="connsiteX4" fmla="*/ 0 w 444500"/>
                  <a:gd name="connsiteY4" fmla="*/ 146050 h 565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500" h="565150">
                    <a:moveTo>
                      <a:pt x="0" y="146050"/>
                    </a:moveTo>
                    <a:lnTo>
                      <a:pt x="171450" y="565150"/>
                    </a:lnTo>
                    <a:lnTo>
                      <a:pt x="444500" y="390525"/>
                    </a:lnTo>
                    <a:lnTo>
                      <a:pt x="212725" y="0"/>
                    </a:lnTo>
                    <a:lnTo>
                      <a:pt x="0" y="146050"/>
                    </a:lnTo>
                    <a:close/>
                  </a:path>
                </a:pathLst>
              </a:custGeom>
              <a:solidFill>
                <a:srgbClr val="E6B9B8"/>
              </a:solidFill>
              <a:ln>
                <a:noFill/>
              </a:ln>
            </p:spPr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7" name="Freeform 76"/>
              <p:cNvSpPr/>
              <p:nvPr/>
            </p:nvSpPr>
            <p:spPr>
              <a:xfrm>
                <a:off x="7915275" y="3330575"/>
                <a:ext cx="431800" cy="495300"/>
              </a:xfrm>
              <a:custGeom>
                <a:avLst/>
                <a:gdLst>
                  <a:gd name="connsiteX0" fmla="*/ 0 w 431800"/>
                  <a:gd name="connsiteY0" fmla="*/ 3175 h 495300"/>
                  <a:gd name="connsiteX1" fmla="*/ 190500 w 431800"/>
                  <a:gd name="connsiteY1" fmla="*/ 495300 h 495300"/>
                  <a:gd name="connsiteX2" fmla="*/ 431800 w 431800"/>
                  <a:gd name="connsiteY2" fmla="*/ 330200 h 495300"/>
                  <a:gd name="connsiteX3" fmla="*/ 247650 w 431800"/>
                  <a:gd name="connsiteY3" fmla="*/ 0 h 495300"/>
                  <a:gd name="connsiteX4" fmla="*/ 0 w 431800"/>
                  <a:gd name="connsiteY4" fmla="*/ 3175 h 49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1800" h="495300">
                    <a:moveTo>
                      <a:pt x="0" y="3175"/>
                    </a:moveTo>
                    <a:lnTo>
                      <a:pt x="190500" y="495300"/>
                    </a:lnTo>
                    <a:lnTo>
                      <a:pt x="431800" y="330200"/>
                    </a:lnTo>
                    <a:lnTo>
                      <a:pt x="247650" y="0"/>
                    </a:lnTo>
                    <a:lnTo>
                      <a:pt x="0" y="3175"/>
                    </a:lnTo>
                    <a:close/>
                  </a:path>
                </a:pathLst>
              </a:custGeom>
              <a:solidFill>
                <a:srgbClr val="E6B9B8"/>
              </a:solidFill>
              <a:ln>
                <a:noFill/>
              </a:ln>
            </p:spPr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3" name="Freeform 72"/>
              <p:cNvSpPr/>
              <p:nvPr/>
            </p:nvSpPr>
            <p:spPr>
              <a:xfrm>
                <a:off x="7537450" y="3336925"/>
                <a:ext cx="431800" cy="581025"/>
              </a:xfrm>
              <a:custGeom>
                <a:avLst/>
                <a:gdLst>
                  <a:gd name="connsiteX0" fmla="*/ 0 w 431800"/>
                  <a:gd name="connsiteY0" fmla="*/ 6350 h 581025"/>
                  <a:gd name="connsiteX1" fmla="*/ 168275 w 431800"/>
                  <a:gd name="connsiteY1" fmla="*/ 444500 h 581025"/>
                  <a:gd name="connsiteX2" fmla="*/ 431800 w 431800"/>
                  <a:gd name="connsiteY2" fmla="*/ 581025 h 581025"/>
                  <a:gd name="connsiteX3" fmla="*/ 327025 w 431800"/>
                  <a:gd name="connsiteY3" fmla="*/ 0 h 581025"/>
                  <a:gd name="connsiteX4" fmla="*/ 0 w 431800"/>
                  <a:gd name="connsiteY4" fmla="*/ 6350 h 581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1800" h="581025">
                    <a:moveTo>
                      <a:pt x="0" y="6350"/>
                    </a:moveTo>
                    <a:lnTo>
                      <a:pt x="168275" y="444500"/>
                    </a:lnTo>
                    <a:lnTo>
                      <a:pt x="431800" y="581025"/>
                    </a:lnTo>
                    <a:lnTo>
                      <a:pt x="327025" y="0"/>
                    </a:lnTo>
                    <a:lnTo>
                      <a:pt x="0" y="6350"/>
                    </a:lnTo>
                    <a:close/>
                  </a:path>
                </a:pathLst>
              </a:custGeom>
              <a:solidFill>
                <a:srgbClr val="E6B9B8"/>
              </a:solidFill>
              <a:ln>
                <a:noFill/>
              </a:ln>
            </p:spPr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9" name="Freeform 58"/>
              <p:cNvSpPr/>
              <p:nvPr/>
            </p:nvSpPr>
            <p:spPr>
              <a:xfrm>
                <a:off x="7343775" y="3336925"/>
                <a:ext cx="1247775" cy="1111250"/>
              </a:xfrm>
              <a:custGeom>
                <a:avLst/>
                <a:gdLst>
                  <a:gd name="connsiteX0" fmla="*/ 200025 w 1247775"/>
                  <a:gd name="connsiteY0" fmla="*/ 0 h 1111250"/>
                  <a:gd name="connsiteX1" fmla="*/ 0 w 1247775"/>
                  <a:gd name="connsiteY1" fmla="*/ 660400 h 1111250"/>
                  <a:gd name="connsiteX2" fmla="*/ 590550 w 1247775"/>
                  <a:gd name="connsiteY2" fmla="*/ 1111250 h 1111250"/>
                  <a:gd name="connsiteX3" fmla="*/ 1247775 w 1247775"/>
                  <a:gd name="connsiteY3" fmla="*/ 714375 h 1111250"/>
                  <a:gd name="connsiteX4" fmla="*/ 815975 w 1247775"/>
                  <a:gd name="connsiteY4" fmla="*/ 0 h 1111250"/>
                  <a:gd name="connsiteX5" fmla="*/ 200025 w 1247775"/>
                  <a:gd name="connsiteY5" fmla="*/ 0 h 1111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7775" h="1111250">
                    <a:moveTo>
                      <a:pt x="200025" y="0"/>
                    </a:moveTo>
                    <a:lnTo>
                      <a:pt x="0" y="660400"/>
                    </a:lnTo>
                    <a:lnTo>
                      <a:pt x="590550" y="1111250"/>
                    </a:lnTo>
                    <a:lnTo>
                      <a:pt x="1247775" y="714375"/>
                    </a:lnTo>
                    <a:lnTo>
                      <a:pt x="815975" y="0"/>
                    </a:lnTo>
                    <a:lnTo>
                      <a:pt x="200025" y="0"/>
                    </a:lnTo>
                    <a:close/>
                  </a:path>
                </a:pathLst>
              </a:custGeom>
              <a:noFill/>
              <a:ln w="38100" cmpd="sng">
                <a:solidFill>
                  <a:srgbClr val="000000"/>
                </a:solidFill>
              </a:ln>
            </p:spPr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0" name="Oval 59"/>
              <p:cNvSpPr/>
              <p:nvPr/>
            </p:nvSpPr>
            <p:spPr bwMode="auto">
              <a:xfrm>
                <a:off x="7924800" y="3873500"/>
                <a:ext cx="101600" cy="101600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1" name="Freeform 60"/>
              <p:cNvSpPr/>
              <p:nvPr/>
            </p:nvSpPr>
            <p:spPr>
              <a:xfrm>
                <a:off x="7864475" y="3333750"/>
                <a:ext cx="488950" cy="584200"/>
              </a:xfrm>
              <a:custGeom>
                <a:avLst/>
                <a:gdLst>
                  <a:gd name="connsiteX0" fmla="*/ 0 w 488950"/>
                  <a:gd name="connsiteY0" fmla="*/ 0 h 584200"/>
                  <a:gd name="connsiteX1" fmla="*/ 104775 w 488950"/>
                  <a:gd name="connsiteY1" fmla="*/ 584200 h 584200"/>
                  <a:gd name="connsiteX2" fmla="*/ 488950 w 488950"/>
                  <a:gd name="connsiteY2" fmla="*/ 327025 h 584200"/>
                  <a:gd name="connsiteX3" fmla="*/ 288925 w 488950"/>
                  <a:gd name="connsiteY3" fmla="*/ 3175 h 584200"/>
                  <a:gd name="connsiteX4" fmla="*/ 0 w 488950"/>
                  <a:gd name="connsiteY4" fmla="*/ 0 h 584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950" h="584200">
                    <a:moveTo>
                      <a:pt x="0" y="0"/>
                    </a:moveTo>
                    <a:lnTo>
                      <a:pt x="104775" y="584200"/>
                    </a:lnTo>
                    <a:lnTo>
                      <a:pt x="488950" y="327025"/>
                    </a:lnTo>
                    <a:lnTo>
                      <a:pt x="288925" y="3175"/>
                    </a:lnTo>
                    <a:lnTo>
                      <a:pt x="0" y="0"/>
                    </a:lnTo>
                    <a:close/>
                  </a:path>
                </a:pathLst>
              </a:custGeom>
              <a:ln w="19050" cmpd="sng">
                <a:solidFill>
                  <a:srgbClr val="000000"/>
                </a:solidFill>
                <a:prstDash val="solid"/>
              </a:ln>
            </p:spPr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65" name="Straight Connector 64"/>
              <p:cNvCxnSpPr>
                <a:stCxn id="61" idx="1"/>
              </p:cNvCxnSpPr>
              <p:nvPr/>
            </p:nvCxnSpPr>
            <p:spPr>
              <a:xfrm flipH="1" flipV="1">
                <a:off x="7448550" y="3654425"/>
                <a:ext cx="520700" cy="263525"/>
              </a:xfrm>
              <a:prstGeom prst="line">
                <a:avLst/>
              </a:prstGeom>
              <a:ln w="19050" cmpd="sng">
                <a:solidFill>
                  <a:srgbClr val="0000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>
                <a:endCxn id="61" idx="1"/>
              </p:cNvCxnSpPr>
              <p:nvPr/>
            </p:nvCxnSpPr>
            <p:spPr>
              <a:xfrm flipV="1">
                <a:off x="7648575" y="3917950"/>
                <a:ext cx="320675" cy="292100"/>
              </a:xfrm>
              <a:prstGeom prst="line">
                <a:avLst/>
              </a:prstGeom>
              <a:ln w="19050" cmpd="sng">
                <a:solidFill>
                  <a:srgbClr val="0000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>
                <a:endCxn id="61" idx="1"/>
              </p:cNvCxnSpPr>
              <p:nvPr/>
            </p:nvCxnSpPr>
            <p:spPr>
              <a:xfrm flipH="1" flipV="1">
                <a:off x="7969250" y="3917950"/>
                <a:ext cx="304800" cy="317500"/>
              </a:xfrm>
              <a:prstGeom prst="line">
                <a:avLst/>
              </a:prstGeom>
              <a:ln w="19050" cmpd="sng">
                <a:solidFill>
                  <a:srgbClr val="0000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7" name="Group 86"/>
            <p:cNvGrpSpPr/>
            <p:nvPr/>
          </p:nvGrpSpPr>
          <p:grpSpPr>
            <a:xfrm>
              <a:off x="5680074" y="4512020"/>
              <a:ext cx="1250950" cy="1111250"/>
              <a:chOff x="5553075" y="3333750"/>
              <a:chExt cx="1250950" cy="1111250"/>
            </a:xfrm>
          </p:grpSpPr>
          <p:sp>
            <p:nvSpPr>
              <p:cNvPr id="82" name="Freeform 81"/>
              <p:cNvSpPr/>
              <p:nvPr/>
            </p:nvSpPr>
            <p:spPr>
              <a:xfrm>
                <a:off x="5553075" y="3336925"/>
                <a:ext cx="1241425" cy="1104900"/>
              </a:xfrm>
              <a:custGeom>
                <a:avLst/>
                <a:gdLst>
                  <a:gd name="connsiteX0" fmla="*/ 0 w 1241425"/>
                  <a:gd name="connsiteY0" fmla="*/ 650875 h 1104900"/>
                  <a:gd name="connsiteX1" fmla="*/ 206375 w 1241425"/>
                  <a:gd name="connsiteY1" fmla="*/ 0 h 1104900"/>
                  <a:gd name="connsiteX2" fmla="*/ 812800 w 1241425"/>
                  <a:gd name="connsiteY2" fmla="*/ 3175 h 1104900"/>
                  <a:gd name="connsiteX3" fmla="*/ 1241425 w 1241425"/>
                  <a:gd name="connsiteY3" fmla="*/ 708025 h 1104900"/>
                  <a:gd name="connsiteX4" fmla="*/ 596900 w 1241425"/>
                  <a:gd name="connsiteY4" fmla="*/ 1104900 h 1104900"/>
                  <a:gd name="connsiteX5" fmla="*/ 0 w 1241425"/>
                  <a:gd name="connsiteY5" fmla="*/ 650875 h 1104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1425" h="1104900">
                    <a:moveTo>
                      <a:pt x="0" y="650875"/>
                    </a:moveTo>
                    <a:lnTo>
                      <a:pt x="206375" y="0"/>
                    </a:lnTo>
                    <a:lnTo>
                      <a:pt x="812800" y="3175"/>
                    </a:lnTo>
                    <a:lnTo>
                      <a:pt x="1241425" y="708025"/>
                    </a:lnTo>
                    <a:lnTo>
                      <a:pt x="596900" y="1104900"/>
                    </a:lnTo>
                    <a:lnTo>
                      <a:pt x="0" y="650875"/>
                    </a:lnTo>
                    <a:close/>
                  </a:path>
                </a:pathLst>
              </a:custGeom>
              <a:solidFill>
                <a:srgbClr val="DCE6F2"/>
              </a:solidFill>
              <a:ln>
                <a:noFill/>
              </a:ln>
            </p:spPr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2" name="Freeform 71"/>
              <p:cNvSpPr/>
              <p:nvPr/>
            </p:nvSpPr>
            <p:spPr>
              <a:xfrm>
                <a:off x="5715000" y="3333750"/>
                <a:ext cx="1085850" cy="1060450"/>
              </a:xfrm>
              <a:custGeom>
                <a:avLst/>
                <a:gdLst>
                  <a:gd name="connsiteX0" fmla="*/ 0 w 1085850"/>
                  <a:gd name="connsiteY0" fmla="*/ 107950 h 1060450"/>
                  <a:gd name="connsiteX1" fmla="*/ 508000 w 1085850"/>
                  <a:gd name="connsiteY1" fmla="*/ 1060450 h 1060450"/>
                  <a:gd name="connsiteX2" fmla="*/ 1085850 w 1085850"/>
                  <a:gd name="connsiteY2" fmla="*/ 708025 h 1060450"/>
                  <a:gd name="connsiteX3" fmla="*/ 654050 w 1085850"/>
                  <a:gd name="connsiteY3" fmla="*/ 0 h 1060450"/>
                  <a:gd name="connsiteX4" fmla="*/ 31750 w 1085850"/>
                  <a:gd name="connsiteY4" fmla="*/ 3175 h 1060450"/>
                  <a:gd name="connsiteX5" fmla="*/ 0 w 1085850"/>
                  <a:gd name="connsiteY5" fmla="*/ 107950 h 106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85850" h="1060450">
                    <a:moveTo>
                      <a:pt x="0" y="107950"/>
                    </a:moveTo>
                    <a:lnTo>
                      <a:pt x="508000" y="1060450"/>
                    </a:lnTo>
                    <a:lnTo>
                      <a:pt x="1085850" y="708025"/>
                    </a:lnTo>
                    <a:lnTo>
                      <a:pt x="654050" y="0"/>
                    </a:lnTo>
                    <a:lnTo>
                      <a:pt x="31750" y="3175"/>
                    </a:lnTo>
                    <a:lnTo>
                      <a:pt x="0" y="107950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Freeform 53"/>
              <p:cNvSpPr/>
              <p:nvPr/>
            </p:nvSpPr>
            <p:spPr>
              <a:xfrm>
                <a:off x="5556250" y="3333750"/>
                <a:ext cx="1247775" cy="1111250"/>
              </a:xfrm>
              <a:custGeom>
                <a:avLst/>
                <a:gdLst>
                  <a:gd name="connsiteX0" fmla="*/ 200025 w 1247775"/>
                  <a:gd name="connsiteY0" fmla="*/ 0 h 1111250"/>
                  <a:gd name="connsiteX1" fmla="*/ 0 w 1247775"/>
                  <a:gd name="connsiteY1" fmla="*/ 660400 h 1111250"/>
                  <a:gd name="connsiteX2" fmla="*/ 590550 w 1247775"/>
                  <a:gd name="connsiteY2" fmla="*/ 1111250 h 1111250"/>
                  <a:gd name="connsiteX3" fmla="*/ 1247775 w 1247775"/>
                  <a:gd name="connsiteY3" fmla="*/ 714375 h 1111250"/>
                  <a:gd name="connsiteX4" fmla="*/ 815975 w 1247775"/>
                  <a:gd name="connsiteY4" fmla="*/ 0 h 1111250"/>
                  <a:gd name="connsiteX5" fmla="*/ 200025 w 1247775"/>
                  <a:gd name="connsiteY5" fmla="*/ 0 h 1111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7775" h="1111250">
                    <a:moveTo>
                      <a:pt x="200025" y="0"/>
                    </a:moveTo>
                    <a:lnTo>
                      <a:pt x="0" y="660400"/>
                    </a:lnTo>
                    <a:lnTo>
                      <a:pt x="590550" y="1111250"/>
                    </a:lnTo>
                    <a:lnTo>
                      <a:pt x="1247775" y="714375"/>
                    </a:lnTo>
                    <a:lnTo>
                      <a:pt x="815975" y="0"/>
                    </a:lnTo>
                    <a:lnTo>
                      <a:pt x="200025" y="0"/>
                    </a:lnTo>
                    <a:close/>
                  </a:path>
                </a:pathLst>
              </a:custGeom>
              <a:noFill/>
              <a:ln w="38100" cmpd="sng">
                <a:solidFill>
                  <a:srgbClr val="000000"/>
                </a:solidFill>
              </a:ln>
            </p:spPr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" name="Oval 84"/>
              <p:cNvSpPr/>
              <p:nvPr/>
            </p:nvSpPr>
            <p:spPr bwMode="auto">
              <a:xfrm>
                <a:off x="6130925" y="3870325"/>
                <a:ext cx="101600" cy="101600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88" name="TextBox 87"/>
            <p:cNvSpPr txBox="1"/>
            <p:nvPr/>
          </p:nvSpPr>
          <p:spPr>
            <a:xfrm>
              <a:off x="5729110" y="5587998"/>
              <a:ext cx="10029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Zone view</a:t>
              </a:r>
              <a:endParaRPr lang="en-US" sz="1400" dirty="0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7598832" y="5587997"/>
              <a:ext cx="11424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Corner view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92022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atex-image-1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29" t="-8926" r="-5839" b="-6211"/>
          <a:stretch/>
        </p:blipFill>
        <p:spPr>
          <a:xfrm>
            <a:off x="117382" y="1648646"/>
            <a:ext cx="853440" cy="8737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 cmpd="sng">
            <a:solidFill>
              <a:schemeClr val="tx1"/>
            </a:solidFill>
          </a:ln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39" t="-14585" r="-10764" b="-15195"/>
          <a:stretch/>
        </p:blipFill>
        <p:spPr>
          <a:xfrm>
            <a:off x="8007623" y="2489233"/>
            <a:ext cx="995680" cy="8636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 cmpd="sng">
            <a:solidFill>
              <a:srgbClr val="000000"/>
            </a:solidFill>
          </a:ln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837" t="-15625" r="-14671" b="-15471"/>
          <a:stretch/>
        </p:blipFill>
        <p:spPr>
          <a:xfrm>
            <a:off x="8030563" y="1020761"/>
            <a:ext cx="924560" cy="9143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 cmpd="sng">
            <a:solidFill>
              <a:srgbClr val="000000"/>
            </a:solidFill>
          </a:ln>
        </p:spPr>
      </p:pic>
      <p:sp>
        <p:nvSpPr>
          <p:cNvPr id="4" name="TextBox 3"/>
          <p:cNvSpPr txBox="1"/>
          <p:nvPr/>
        </p:nvSpPr>
        <p:spPr>
          <a:xfrm rot="16200000">
            <a:off x="543664" y="1898481"/>
            <a:ext cx="1467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Total Energy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07298" y="711752"/>
            <a:ext cx="8666044" cy="0"/>
          </a:xfrm>
          <a:prstGeom prst="line">
            <a:avLst/>
          </a:prstGeom>
          <a:ln w="381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TriplePoint_8x_ReAL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2082" t="2152" r="2378" b="2238"/>
          <a:stretch/>
        </p:blipFill>
        <p:spPr>
          <a:xfrm>
            <a:off x="1419886" y="866381"/>
            <a:ext cx="6334149" cy="54233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58046" y="5712798"/>
            <a:ext cx="108595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560 x 240</a:t>
            </a:r>
          </a:p>
          <a:p>
            <a:r>
              <a:rPr lang="en-US" sz="1600" dirty="0" smtClean="0"/>
              <a:t>80 </a:t>
            </a:r>
            <a:r>
              <a:rPr lang="en-US" sz="1600" dirty="0" err="1" smtClean="0"/>
              <a:t>procs</a:t>
            </a:r>
            <a:endParaRPr lang="en-US" sz="1600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08719" y="0"/>
            <a:ext cx="8634016" cy="705538"/>
          </a:xfrm>
          <a:prstGeom prst="rect">
            <a:avLst/>
          </a:prstGeom>
          <a:effectLst/>
        </p:spPr>
        <p:txBody>
          <a:bodyPr vert="horz" lIns="91440" rIns="45720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sz="3600" b="1" kern="1200">
                <a:solidFill>
                  <a:srgbClr val="214A8F"/>
                </a:solidFill>
                <a:effectLst/>
                <a:latin typeface="Arial"/>
                <a:ea typeface="+mj-ea"/>
                <a:cs typeface="Arial"/>
              </a:defRPr>
            </a:lvl1pPr>
          </a:lstStyle>
          <a:p>
            <a:r>
              <a:rPr lang="en-US" sz="2000" dirty="0" smtClean="0"/>
              <a:t>We robustly simulate problems with multiple interacting materials having extreme shear and vorticity.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337158" y="4814890"/>
            <a:ext cx="1865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Volume Fraction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25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/>
        </p:nvCxnSpPr>
        <p:spPr>
          <a:xfrm>
            <a:off x="107298" y="711752"/>
            <a:ext cx="8666044" cy="0"/>
          </a:xfrm>
          <a:prstGeom prst="line">
            <a:avLst/>
          </a:prstGeom>
          <a:ln w="381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latex-image-1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23" t="-5130" r="-11357" b="-5130"/>
          <a:stretch/>
        </p:blipFill>
        <p:spPr>
          <a:xfrm>
            <a:off x="371696" y="1146020"/>
            <a:ext cx="784693" cy="1218283"/>
          </a:xfrm>
          <a:prstGeom prst="rect">
            <a:avLst/>
          </a:prstGeom>
          <a:solidFill>
            <a:srgbClr val="FF0000">
              <a:alpha val="10000"/>
            </a:srgbClr>
          </a:solidFill>
          <a:ln>
            <a:noFill/>
          </a:ln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07" t="-6353" r="-9333" b="-3582"/>
          <a:stretch/>
        </p:blipFill>
        <p:spPr>
          <a:xfrm>
            <a:off x="351047" y="5058953"/>
            <a:ext cx="846643" cy="1228606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68" t="-4504" r="-10273" b="-4504"/>
          <a:stretch/>
        </p:blipFill>
        <p:spPr>
          <a:xfrm>
            <a:off x="340722" y="3086992"/>
            <a:ext cx="856967" cy="1218283"/>
          </a:xfrm>
          <a:prstGeom prst="rect">
            <a:avLst/>
          </a:prstGeom>
          <a:solidFill>
            <a:srgbClr val="0000FF">
              <a:alpha val="10000"/>
            </a:srgbClr>
          </a:solidFill>
        </p:spPr>
      </p:pic>
      <p:sp>
        <p:nvSpPr>
          <p:cNvPr id="9" name="TextBox 8"/>
          <p:cNvSpPr txBox="1"/>
          <p:nvPr/>
        </p:nvSpPr>
        <p:spPr>
          <a:xfrm>
            <a:off x="227148" y="784667"/>
            <a:ext cx="1082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Impactor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3971" y="4707924"/>
            <a:ext cx="646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Slab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6247" y="2735964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Air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20" name="ImpactTest_ReALE_4x_densityAndVelocit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1654" t="1641" r="1536" b="1548"/>
          <a:stretch/>
        </p:blipFill>
        <p:spPr>
          <a:xfrm>
            <a:off x="1636890" y="797276"/>
            <a:ext cx="5510390" cy="551039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203336" y="1362824"/>
            <a:ext cx="16344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320</a:t>
            </a:r>
            <a:r>
              <a:rPr lang="en-US" baseline="30000" dirty="0" smtClean="0"/>
              <a:t>2</a:t>
            </a:r>
            <a:r>
              <a:rPr lang="en-US" dirty="0" smtClean="0"/>
              <a:t> zones</a:t>
            </a:r>
          </a:p>
          <a:p>
            <a:r>
              <a:rPr lang="en-US" dirty="0" smtClean="0"/>
              <a:t>64 processors</a:t>
            </a:r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408719" y="0"/>
            <a:ext cx="8634016" cy="705538"/>
          </a:xfrm>
          <a:prstGeom prst="rect">
            <a:avLst/>
          </a:prstGeom>
          <a:effectLst/>
        </p:spPr>
        <p:txBody>
          <a:bodyPr vert="horz" lIns="91440" rIns="45720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sz="3600" b="1" kern="1200">
                <a:solidFill>
                  <a:srgbClr val="214A8F"/>
                </a:solidFill>
                <a:effectLst/>
                <a:latin typeface="Arial"/>
                <a:ea typeface="+mj-ea"/>
                <a:cs typeface="Arial"/>
              </a:defRPr>
            </a:lvl1pPr>
          </a:lstStyle>
          <a:p>
            <a:r>
              <a:rPr lang="en-US" sz="2000" dirty="0" smtClean="0"/>
              <a:t>We robustly simulate problems with multiple interacting materials having extreme shear and vorticity.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13654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389" y="42336"/>
            <a:ext cx="7958667" cy="711666"/>
          </a:xfrm>
        </p:spPr>
        <p:txBody>
          <a:bodyPr/>
          <a:lstStyle/>
          <a:p>
            <a:r>
              <a:rPr lang="en-US" sz="2000" dirty="0" smtClean="0"/>
              <a:t>We’ve defined a pure-hydro test problem to approximate the laser-driven ablation of a surface.</a:t>
            </a:r>
            <a:endParaRPr lang="en-US" sz="20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07298" y="754088"/>
            <a:ext cx="8666044" cy="0"/>
          </a:xfrm>
          <a:prstGeom prst="line">
            <a:avLst/>
          </a:prstGeom>
          <a:ln w="381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HydroAblate_IC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1" t="11833" r="5908" b="22076"/>
          <a:stretch/>
        </p:blipFill>
        <p:spPr>
          <a:xfrm>
            <a:off x="590378" y="903754"/>
            <a:ext cx="5533083" cy="4204806"/>
          </a:xfrm>
          <a:prstGeom prst="rect">
            <a:avLst/>
          </a:prstGeom>
        </p:spPr>
      </p:pic>
      <p:sp>
        <p:nvSpPr>
          <p:cNvPr id="6" name="Right Brace 5"/>
          <p:cNvSpPr/>
          <p:nvPr/>
        </p:nvSpPr>
        <p:spPr>
          <a:xfrm>
            <a:off x="6192108" y="934195"/>
            <a:ext cx="254000" cy="2890108"/>
          </a:xfrm>
          <a:prstGeom prst="rightBrace">
            <a:avLst/>
          </a:prstGeom>
          <a:ln w="317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507891" y="2513114"/>
            <a:ext cx="20869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20:1 aspect ratio zones</a:t>
            </a:r>
          </a:p>
          <a:p>
            <a:r>
              <a:rPr lang="en-US" sz="1400" dirty="0" smtClean="0"/>
              <a:t>Density = 10</a:t>
            </a:r>
          </a:p>
          <a:p>
            <a:r>
              <a:rPr lang="en-US" sz="1400" dirty="0" smtClean="0"/>
              <a:t>Gamma law gas</a:t>
            </a:r>
            <a:endParaRPr lang="en-US" sz="1400" dirty="0"/>
          </a:p>
        </p:txBody>
      </p:sp>
      <p:sp>
        <p:nvSpPr>
          <p:cNvPr id="20" name="Right Brace 19"/>
          <p:cNvSpPr/>
          <p:nvPr/>
        </p:nvSpPr>
        <p:spPr>
          <a:xfrm>
            <a:off x="6200346" y="3894326"/>
            <a:ext cx="254000" cy="1206842"/>
          </a:xfrm>
          <a:prstGeom prst="rightBrace">
            <a:avLst/>
          </a:prstGeom>
          <a:ln w="317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507894" y="4627498"/>
            <a:ext cx="1481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Density = 0.01</a:t>
            </a:r>
          </a:p>
          <a:p>
            <a:r>
              <a:rPr lang="en-US" sz="1400" dirty="0" smtClean="0"/>
              <a:t>Gamma law gas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6425513" y="2217926"/>
            <a:ext cx="20900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Pseudo holhraum wall</a:t>
            </a:r>
            <a:endParaRPr lang="en-US" sz="1400" b="1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3576597" y="3783117"/>
            <a:ext cx="1057187" cy="1475943"/>
          </a:xfrm>
          <a:prstGeom prst="straightConnector1">
            <a:avLst/>
          </a:prstGeom>
          <a:ln w="3175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775675" y="5231602"/>
            <a:ext cx="19520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Pseudo laser spot</a:t>
            </a:r>
            <a:endParaRPr lang="en-US" sz="16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2999946" y="5513061"/>
            <a:ext cx="3498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Exponentially-decaying energy deposition</a:t>
            </a:r>
            <a:endParaRPr lang="en-US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6426887" y="4354276"/>
            <a:ext cx="2377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Pseudo holhraum interior</a:t>
            </a:r>
            <a:endParaRPr lang="en-US" sz="1400" b="1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584466" y="3845700"/>
            <a:ext cx="5541599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0" y="5986295"/>
            <a:ext cx="9144000" cy="369332"/>
          </a:xfrm>
          <a:prstGeom prst="rect">
            <a:avLst/>
          </a:prstGeom>
          <a:solidFill>
            <a:srgbClr val="17375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The test approximates an ICF holhraum in planar geometry.</a:t>
            </a:r>
            <a:endParaRPr lang="en-US" sz="16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4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3231" y="0"/>
            <a:ext cx="8442257" cy="698819"/>
          </a:xfrm>
          <a:prstGeom prst="rect">
            <a:avLst/>
          </a:prstGeom>
          <a:effectLst/>
        </p:spPr>
        <p:txBody>
          <a:bodyPr vert="horz" lIns="91440" rIns="45720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sz="3600" b="1" kern="1200">
                <a:solidFill>
                  <a:srgbClr val="214A8F"/>
                </a:solidFill>
                <a:effectLst/>
                <a:latin typeface="Arial"/>
                <a:ea typeface="+mj-ea"/>
                <a:cs typeface="Arial"/>
              </a:defRPr>
            </a:lvl1pPr>
          </a:lstStyle>
          <a:p>
            <a:r>
              <a:rPr lang="en-US" sz="3200" dirty="0" smtClean="0"/>
              <a:t>Acknowledgements</a:t>
            </a:r>
            <a:endParaRPr lang="en-US" sz="32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107298" y="731909"/>
            <a:ext cx="8666044" cy="0"/>
          </a:xfrm>
          <a:prstGeom prst="line">
            <a:avLst/>
          </a:prstGeom>
          <a:ln w="381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99240" y="1363797"/>
            <a:ext cx="19801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Collaborations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16353" y="1363376"/>
            <a:ext cx="45316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Original ReALE Authors (JCP, 2010)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7528" y="1775521"/>
            <a:ext cx="3515844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dirty="0" smtClean="0"/>
              <a:t>Jeff </a:t>
            </a:r>
            <a:r>
              <a:rPr lang="en-US" dirty="0"/>
              <a:t>Johnson (LBL, POLYTOPE)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Jeff </a:t>
            </a:r>
            <a:r>
              <a:rPr lang="en-US" dirty="0"/>
              <a:t>Grandy (LLNL, OVERLINK</a:t>
            </a:r>
            <a:r>
              <a:rPr lang="en-US" dirty="0" smtClean="0"/>
              <a:t>)</a:t>
            </a:r>
          </a:p>
          <a:p>
            <a:pPr>
              <a:spcBef>
                <a:spcPts val="1200"/>
              </a:spcBef>
            </a:pPr>
            <a:r>
              <a:rPr lang="en-US" dirty="0" err="1" smtClean="0"/>
              <a:t>Misha</a:t>
            </a:r>
            <a:r>
              <a:rPr lang="en-US" dirty="0" smtClean="0"/>
              <a:t> </a:t>
            </a:r>
            <a:r>
              <a:rPr lang="en-US" dirty="0" err="1" smtClean="0"/>
              <a:t>Shashkov</a:t>
            </a:r>
            <a:r>
              <a:rPr lang="en-US" dirty="0" smtClean="0"/>
              <a:t> (LANL)</a:t>
            </a:r>
          </a:p>
          <a:p>
            <a:pPr>
              <a:spcBef>
                <a:spcPts val="1200"/>
              </a:spcBef>
            </a:pPr>
            <a:r>
              <a:rPr lang="en-US" dirty="0" err="1" smtClean="0"/>
              <a:t>Wurigen</a:t>
            </a:r>
            <a:r>
              <a:rPr lang="en-US" dirty="0" smtClean="0"/>
              <a:t> Bo (LANL)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Jerome </a:t>
            </a:r>
            <a:r>
              <a:rPr lang="en-US" dirty="0" err="1" smtClean="0"/>
              <a:t>Breil</a:t>
            </a:r>
            <a:r>
              <a:rPr lang="en-US" dirty="0" smtClean="0"/>
              <a:t> (Univ. of </a:t>
            </a:r>
            <a:r>
              <a:rPr lang="en-US" dirty="0" err="1" smtClean="0"/>
              <a:t>Bordequx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83877" y="1775521"/>
            <a:ext cx="3276220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dirty="0" smtClean="0"/>
              <a:t>Raphael </a:t>
            </a:r>
            <a:r>
              <a:rPr lang="en-US" dirty="0" err="1"/>
              <a:t>Loubere</a:t>
            </a:r>
            <a:r>
              <a:rPr lang="en-US" dirty="0"/>
              <a:t> (Toulouse)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Pierre</a:t>
            </a:r>
            <a:r>
              <a:rPr lang="en-US" dirty="0"/>
              <a:t>-Henri </a:t>
            </a:r>
            <a:r>
              <a:rPr lang="en-US" dirty="0" err="1"/>
              <a:t>Maire</a:t>
            </a:r>
            <a:r>
              <a:rPr lang="en-US" dirty="0"/>
              <a:t> (Bordeaux)</a:t>
            </a:r>
          </a:p>
          <a:p>
            <a:pPr>
              <a:spcBef>
                <a:spcPts val="1200"/>
              </a:spcBef>
            </a:pPr>
            <a:r>
              <a:rPr lang="en-US" dirty="0" err="1" smtClean="0"/>
              <a:t>Misha</a:t>
            </a:r>
            <a:r>
              <a:rPr lang="en-US" dirty="0" smtClean="0"/>
              <a:t> </a:t>
            </a:r>
            <a:r>
              <a:rPr lang="en-US" dirty="0" err="1"/>
              <a:t>Shashkov</a:t>
            </a:r>
            <a:r>
              <a:rPr lang="en-US" dirty="0"/>
              <a:t> (LANL)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Jerome </a:t>
            </a:r>
            <a:r>
              <a:rPr lang="en-US" dirty="0" err="1"/>
              <a:t>Breil</a:t>
            </a:r>
            <a:r>
              <a:rPr lang="en-US" dirty="0"/>
              <a:t> (Bordeaux)</a:t>
            </a:r>
          </a:p>
          <a:p>
            <a:pPr>
              <a:spcBef>
                <a:spcPts val="1200"/>
              </a:spcBef>
            </a:pPr>
            <a:r>
              <a:rPr lang="en-US" dirty="0" err="1" smtClean="0"/>
              <a:t>Stephane</a:t>
            </a:r>
            <a:r>
              <a:rPr lang="en-US" dirty="0" smtClean="0"/>
              <a:t> </a:t>
            </a:r>
            <a:r>
              <a:rPr lang="en-US" dirty="0" err="1"/>
              <a:t>Galera</a:t>
            </a:r>
            <a:r>
              <a:rPr lang="en-US" dirty="0"/>
              <a:t> (Bordeaux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944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299" y="194832"/>
            <a:ext cx="8454163" cy="711666"/>
          </a:xfrm>
        </p:spPr>
        <p:txBody>
          <a:bodyPr/>
          <a:lstStyle/>
          <a:p>
            <a:r>
              <a:rPr lang="en-US" sz="2000" dirty="0" smtClean="0"/>
              <a:t>ReALE robustly models the blow-off of high-density material without tangling the mesh or resorting to excessive ALE dissipation.</a:t>
            </a:r>
            <a:endParaRPr lang="en-US" sz="20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07298" y="906584"/>
            <a:ext cx="8666044" cy="0"/>
          </a:xfrm>
          <a:prstGeom prst="line">
            <a:avLst/>
          </a:prstGeom>
          <a:ln w="381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HydroAblate_DENSITYVEL_1.bm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4" t="9751" r="7705" b="37061"/>
          <a:stretch/>
        </p:blipFill>
        <p:spPr>
          <a:xfrm>
            <a:off x="141111" y="1181979"/>
            <a:ext cx="4064000" cy="20095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HydroAblate_DENSITYVEL_3.bmp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" t="8509" r="7530" b="15014"/>
          <a:stretch/>
        </p:blipFill>
        <p:spPr>
          <a:xfrm>
            <a:off x="143110" y="3490153"/>
            <a:ext cx="4060314" cy="278713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 descr="HydroAblate_DENSITYVEL_5.bmp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3" t="7407" r="4247" b="3304"/>
          <a:stretch/>
        </p:blipFill>
        <p:spPr>
          <a:xfrm>
            <a:off x="4345682" y="3072235"/>
            <a:ext cx="4123234" cy="321778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825616" y="3495313"/>
            <a:ext cx="1377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log(density)</a:t>
            </a:r>
            <a:endParaRPr lang="en-US" dirty="0"/>
          </a:p>
        </p:txBody>
      </p:sp>
      <p:pic>
        <p:nvPicPr>
          <p:cNvPr id="11" name="Picture 10" descr="HydroAblate_MESH_zoom2.bmp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" t="7021" r="8252" b="28160"/>
          <a:stretch/>
        </p:blipFill>
        <p:spPr>
          <a:xfrm>
            <a:off x="4407989" y="994230"/>
            <a:ext cx="2517833" cy="1898119"/>
          </a:xfrm>
          <a:prstGeom prst="rect">
            <a:avLst/>
          </a:prstGeom>
          <a:ln w="28575" cmpd="sng">
            <a:solidFill>
              <a:srgbClr val="000000"/>
            </a:solidFill>
          </a:ln>
        </p:spPr>
      </p:pic>
      <p:sp>
        <p:nvSpPr>
          <p:cNvPr id="12" name="Rectangle 11"/>
          <p:cNvSpPr/>
          <p:nvPr/>
        </p:nvSpPr>
        <p:spPr bwMode="auto">
          <a:xfrm>
            <a:off x="6528885" y="3437328"/>
            <a:ext cx="257370" cy="203069"/>
          </a:xfrm>
          <a:prstGeom prst="rect">
            <a:avLst/>
          </a:prstGeom>
          <a:noFill/>
          <a:ln w="28575" cmpd="sng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388556" y="2913944"/>
            <a:ext cx="2139244" cy="730956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6781800" y="2899833"/>
            <a:ext cx="153811" cy="745067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069668" y="1441205"/>
            <a:ext cx="192616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The mesh doesn’t tangle, but more work is needed to improve the wall-ablation transition region.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68817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408720" y="-30972"/>
            <a:ext cx="8229600" cy="705538"/>
          </a:xfrm>
          <a:prstGeom prst="rect">
            <a:avLst/>
          </a:prstGeom>
          <a:effectLst/>
        </p:spPr>
        <p:txBody>
          <a:bodyPr vert="horz" lIns="91440" rIns="45720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sz="3600" b="1" kern="1200">
                <a:solidFill>
                  <a:srgbClr val="214A8F"/>
                </a:solidFill>
                <a:effectLst/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dirty="0" smtClean="0"/>
              <a:t>Summary</a:t>
            </a:r>
            <a:endParaRPr lang="en-US" sz="24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07298" y="701428"/>
            <a:ext cx="8666044" cy="0"/>
          </a:xfrm>
          <a:prstGeom prst="line">
            <a:avLst/>
          </a:prstGeom>
          <a:ln w="381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86433" y="4758502"/>
            <a:ext cx="691617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 smtClean="0"/>
              <a:t>Regional ReALE</a:t>
            </a:r>
          </a:p>
          <a:p>
            <a:pPr marL="374904" indent="-192024"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Reconnect only a subset of the mesh</a:t>
            </a:r>
          </a:p>
          <a:p>
            <a:pPr marL="374904" indent="-192024"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Develop strategies for when/where to reconnect</a:t>
            </a:r>
          </a:p>
          <a:p>
            <a:pPr marL="374904" indent="-192024"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Lagrange, ALE, and ReALE in a single simulation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2879" y="981941"/>
            <a:ext cx="857264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 smtClean="0"/>
              <a:t>Efficient algorithm for staggered remapping</a:t>
            </a:r>
          </a:p>
          <a:p>
            <a:pPr marL="374904" indent="-192024"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Conservative post-processing stage for reconstructing subzonal data</a:t>
            </a:r>
          </a:p>
          <a:p>
            <a:pPr marL="374904" indent="-192024"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Parallel, </a:t>
            </a:r>
            <a:r>
              <a:rPr lang="en-US" dirty="0" err="1" smtClean="0"/>
              <a:t>multimaterial</a:t>
            </a:r>
            <a:r>
              <a:rPr lang="en-US" dirty="0" smtClean="0"/>
              <a:t>, and scalable in complexity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82877" y="3264409"/>
            <a:ext cx="711683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 smtClean="0"/>
              <a:t>Multi-physics ReALE</a:t>
            </a:r>
          </a:p>
          <a:p>
            <a:pPr marL="374904" indent="-192024"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Coupled radiation-hydrodynamics on a reconnecting mesh</a:t>
            </a:r>
          </a:p>
          <a:p>
            <a:pPr marL="374904" indent="-192024"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Repeat ablation calculation with full physics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06247" y="2320444"/>
            <a:ext cx="8229600" cy="705538"/>
          </a:xfrm>
          <a:prstGeom prst="rect">
            <a:avLst/>
          </a:prstGeom>
          <a:effectLst/>
        </p:spPr>
        <p:txBody>
          <a:bodyPr vert="horz" lIns="91440" rIns="45720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sz="3600" b="1" kern="1200">
                <a:solidFill>
                  <a:srgbClr val="214A8F"/>
                </a:solidFill>
                <a:effectLst/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dirty="0" smtClean="0"/>
              <a:t>Future Work</a:t>
            </a:r>
            <a:endParaRPr lang="en-US" sz="24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04825" y="3052844"/>
            <a:ext cx="8666044" cy="0"/>
          </a:xfrm>
          <a:prstGeom prst="line">
            <a:avLst/>
          </a:prstGeom>
          <a:ln w="381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9541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408720" y="107764"/>
            <a:ext cx="8229600" cy="705538"/>
          </a:xfrm>
          <a:prstGeom prst="rect">
            <a:avLst/>
          </a:prstGeom>
          <a:effectLst/>
        </p:spPr>
        <p:txBody>
          <a:bodyPr vert="horz" lIns="91440" rIns="45720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sz="3600" b="1" kern="1200">
                <a:solidFill>
                  <a:srgbClr val="214A8F"/>
                </a:solidFill>
                <a:effectLst/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dirty="0" smtClean="0"/>
              <a:t>When you work on ReALE, you start seeing Voronoi diagrams everywhere</a:t>
            </a:r>
            <a:endParaRPr lang="en-US" sz="24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107298" y="840164"/>
            <a:ext cx="8666044" cy="0"/>
          </a:xfrm>
          <a:prstGeom prst="line">
            <a:avLst/>
          </a:prstGeom>
          <a:ln w="381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image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32341" y="1602463"/>
            <a:ext cx="5392034" cy="404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134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6521" y="1222271"/>
            <a:ext cx="3450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 smtClean="0"/>
              <a:t>Support the host code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09603" y="1765385"/>
            <a:ext cx="680079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17220" indent="-342900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Conservative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0000FF"/>
                </a:solidFill>
              </a:rPr>
              <a:t>multimaterial</a:t>
            </a:r>
            <a:r>
              <a:rPr lang="en-US" dirty="0" smtClean="0"/>
              <a:t>, and parallel</a:t>
            </a:r>
            <a:endParaRPr lang="en-US" dirty="0" smtClean="0">
              <a:solidFill>
                <a:srgbClr val="000000"/>
              </a:solidFill>
            </a:endParaRPr>
          </a:p>
          <a:p>
            <a:pPr marL="617220" indent="-342900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Support staggered discretization</a:t>
            </a:r>
            <a:endParaRPr lang="en-US" dirty="0">
              <a:solidFill>
                <a:srgbClr val="0000FF"/>
              </a:solidFill>
            </a:endParaRPr>
          </a:p>
          <a:p>
            <a:pPr marL="617220" indent="-342900">
              <a:spcAft>
                <a:spcPts val="1200"/>
              </a:spcAft>
              <a:buFont typeface="Arial"/>
              <a:buChar char="•"/>
            </a:pPr>
            <a:r>
              <a:rPr lang="en-US" dirty="0" smtClean="0"/>
              <a:t>Compatible with existing multi-physics algorithms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5956055"/>
            <a:ext cx="9144000" cy="369332"/>
          </a:xfrm>
          <a:prstGeom prst="rect">
            <a:avLst/>
          </a:prstGeom>
          <a:solidFill>
            <a:srgbClr val="17375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The long-term goal is improved robustness for current and future ALE codes.</a:t>
            </a:r>
            <a:endParaRPr lang="en-US" sz="1600" dirty="0" smtClean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3860" y="3571305"/>
            <a:ext cx="14501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 smtClean="0">
                <a:solidFill>
                  <a:srgbClr val="000000"/>
                </a:solidFill>
              </a:rPr>
              <a:t>Innovate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6942" y="4164819"/>
            <a:ext cx="770118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17220" indent="-342900">
              <a:spcAft>
                <a:spcPts val="1200"/>
              </a:spcAft>
              <a:buFont typeface="Arial"/>
              <a:buChar char="•"/>
            </a:pPr>
            <a:r>
              <a:rPr lang="en-US" dirty="0" smtClean="0"/>
              <a:t>Modularize algorithms for added flexibility</a:t>
            </a:r>
          </a:p>
          <a:p>
            <a:pPr marL="617220" indent="-342900">
              <a:spcAft>
                <a:spcPts val="1200"/>
              </a:spcAft>
              <a:buFont typeface="Arial"/>
              <a:buChar char="•"/>
            </a:pPr>
            <a:r>
              <a:rPr lang="en-US" dirty="0" smtClean="0"/>
              <a:t>Improve accuracy with </a:t>
            </a:r>
            <a:r>
              <a:rPr lang="en-US" dirty="0" smtClean="0">
                <a:solidFill>
                  <a:srgbClr val="0000FF"/>
                </a:solidFill>
              </a:rPr>
              <a:t>new algorithms </a:t>
            </a:r>
            <a:r>
              <a:rPr lang="en-US" dirty="0" smtClean="0"/>
              <a:t>and extensions</a:t>
            </a:r>
          </a:p>
          <a:p>
            <a:pPr marL="617220" indent="-342900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Improve efficiency</a:t>
            </a:r>
            <a:r>
              <a:rPr lang="en-US" dirty="0" smtClean="0"/>
              <a:t>, understand performance tradeoffs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24245" y="151520"/>
            <a:ext cx="8748920" cy="698819"/>
          </a:xfrm>
          <a:prstGeom prst="rect">
            <a:avLst/>
          </a:prstGeom>
          <a:effectLst/>
        </p:spPr>
        <p:txBody>
          <a:bodyPr vert="horz" lIns="91440" rIns="45720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sz="3600" b="1" kern="1200">
                <a:solidFill>
                  <a:srgbClr val="214A8F"/>
                </a:solidFill>
                <a:effectLst/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dirty="0" smtClean="0"/>
              <a:t>Our goal is to develop a hydro solver with on-the-fly mesh reconnection within a production multi-physics code base.</a:t>
            </a:r>
            <a:endParaRPr lang="en-US" sz="2400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07298" y="883109"/>
            <a:ext cx="8666044" cy="0"/>
          </a:xfrm>
          <a:prstGeom prst="line">
            <a:avLst/>
          </a:prstGeom>
          <a:ln w="381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3503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734167" y="1029513"/>
            <a:ext cx="5570756" cy="984885"/>
          </a:xfrm>
          <a:prstGeom prst="rect">
            <a:avLst/>
          </a:prstGeom>
          <a:solidFill>
            <a:srgbClr val="FDEADA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1F497D"/>
                </a:solidFill>
              </a:rPr>
              <a:t>Triple point test problem: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1600" dirty="0" smtClean="0"/>
              <a:t>2D, multimaterial shock tube problem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1600" dirty="0" smtClean="0"/>
              <a:t>Shear across horizontal interface leads to vortical roll-up</a:t>
            </a:r>
            <a:endParaRPr lang="en-US" sz="1600" dirty="0"/>
          </a:p>
        </p:txBody>
      </p:sp>
      <p:pic>
        <p:nvPicPr>
          <p:cNvPr id="3" name="TP_AL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994" t="1913" r="1941" b="2019"/>
          <a:stretch/>
        </p:blipFill>
        <p:spPr>
          <a:xfrm>
            <a:off x="60474" y="2187307"/>
            <a:ext cx="4511587" cy="3867934"/>
          </a:xfrm>
          <a:prstGeom prst="rect">
            <a:avLst/>
          </a:prstGeom>
        </p:spPr>
      </p:pic>
      <p:pic>
        <p:nvPicPr>
          <p:cNvPr id="17" name="TP_ReALE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1810" t="1807" r="1764" b="1915"/>
          <a:stretch/>
        </p:blipFill>
        <p:spPr>
          <a:xfrm>
            <a:off x="4609127" y="2187307"/>
            <a:ext cx="4521691" cy="38705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74659" y="6007527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ALE</a:t>
            </a:r>
            <a:endParaRPr lang="en-US" sz="20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481890" y="6008731"/>
            <a:ext cx="10254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ReALE</a:t>
            </a:r>
            <a:endParaRPr lang="en-US" sz="2000" b="1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107298" y="711752"/>
            <a:ext cx="8666044" cy="0"/>
          </a:xfrm>
          <a:prstGeom prst="line">
            <a:avLst/>
          </a:prstGeom>
          <a:ln w="381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itle 1"/>
          <p:cNvSpPr txBox="1">
            <a:spLocks/>
          </p:cNvSpPr>
          <p:nvPr/>
        </p:nvSpPr>
        <p:spPr>
          <a:xfrm>
            <a:off x="228479" y="-1"/>
            <a:ext cx="8741660" cy="718977"/>
          </a:xfrm>
          <a:prstGeom prst="rect">
            <a:avLst/>
          </a:prstGeom>
          <a:effectLst/>
        </p:spPr>
        <p:txBody>
          <a:bodyPr vert="horz" lIns="91440" rIns="45720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sz="3600" b="1" kern="1200">
                <a:solidFill>
                  <a:srgbClr val="214A8F"/>
                </a:solidFill>
                <a:effectLst/>
                <a:latin typeface="Arial"/>
                <a:ea typeface="+mj-ea"/>
                <a:cs typeface="Arial"/>
              </a:defRPr>
            </a:lvl1pPr>
          </a:lstStyle>
          <a:p>
            <a:r>
              <a:rPr lang="en-US" sz="2000" dirty="0" smtClean="0"/>
              <a:t>Under ReALE, the mesh can change connectivity on-the-fly, preventing tangling and locking in the face of extreme vorticity and shear.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47925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/>
        </p:nvSpPr>
        <p:spPr>
          <a:xfrm>
            <a:off x="5054600" y="5461000"/>
            <a:ext cx="717550" cy="720725"/>
          </a:xfrm>
          <a:custGeom>
            <a:avLst/>
            <a:gdLst>
              <a:gd name="connsiteX0" fmla="*/ 276225 w 717550"/>
              <a:gd name="connsiteY0" fmla="*/ 0 h 720725"/>
              <a:gd name="connsiteX1" fmla="*/ 0 w 717550"/>
              <a:gd name="connsiteY1" fmla="*/ 425450 h 720725"/>
              <a:gd name="connsiteX2" fmla="*/ 384175 w 717550"/>
              <a:gd name="connsiteY2" fmla="*/ 720725 h 720725"/>
              <a:gd name="connsiteX3" fmla="*/ 717550 w 717550"/>
              <a:gd name="connsiteY3" fmla="*/ 593725 h 720725"/>
              <a:gd name="connsiteX4" fmla="*/ 600075 w 717550"/>
              <a:gd name="connsiteY4" fmla="*/ 123825 h 720725"/>
              <a:gd name="connsiteX5" fmla="*/ 276225 w 717550"/>
              <a:gd name="connsiteY5" fmla="*/ 0 h 72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7550" h="720725">
                <a:moveTo>
                  <a:pt x="276225" y="0"/>
                </a:moveTo>
                <a:lnTo>
                  <a:pt x="0" y="425450"/>
                </a:lnTo>
                <a:lnTo>
                  <a:pt x="384175" y="720725"/>
                </a:lnTo>
                <a:lnTo>
                  <a:pt x="717550" y="593725"/>
                </a:lnTo>
                <a:lnTo>
                  <a:pt x="600075" y="123825"/>
                </a:lnTo>
                <a:lnTo>
                  <a:pt x="276225" y="0"/>
                </a:lnTo>
                <a:close/>
              </a:path>
            </a:pathLst>
          </a:custGeom>
          <a:solidFill>
            <a:srgbClr val="0000FF">
              <a:alpha val="29000"/>
            </a:srgbClr>
          </a:solidFill>
          <a:ln>
            <a:noFill/>
          </a:ln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231" y="0"/>
            <a:ext cx="8442257" cy="503641"/>
          </a:xfrm>
        </p:spPr>
        <p:txBody>
          <a:bodyPr/>
          <a:lstStyle/>
          <a:p>
            <a:r>
              <a:rPr lang="en-US" sz="2000" dirty="0" smtClean="0">
                <a:solidFill>
                  <a:srgbClr val="1F497D"/>
                </a:solidFill>
              </a:rPr>
              <a:t>ReALE naturally extends the ALE cycle of Lagrange + Remap.</a:t>
            </a:r>
            <a:endParaRPr lang="en-US" sz="2000" dirty="0">
              <a:solidFill>
                <a:srgbClr val="1F497D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29041" y="1187431"/>
            <a:ext cx="4435202" cy="1005410"/>
          </a:xfrm>
          <a:prstGeom prst="rect">
            <a:avLst/>
          </a:prstGeom>
          <a:solidFill>
            <a:srgbClr val="DBEEF4"/>
          </a:solidFill>
          <a:ln w="9525">
            <a:noFill/>
            <a:miter lim="800000"/>
            <a:headEnd/>
            <a:tailEnd/>
          </a:ln>
          <a:effectLst/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07074" y="1154032"/>
            <a:ext cx="2767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/>
              <a:t>Lagrangian Stage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1495" y="1634278"/>
            <a:ext cx="4320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2024" indent="-192024">
              <a:buFont typeface="Arial"/>
              <a:buChar char="•"/>
            </a:pPr>
            <a:r>
              <a:rPr lang="en-US" sz="1400" dirty="0" smtClean="0"/>
              <a:t>Lagrangian hydro code updates state</a:t>
            </a:r>
          </a:p>
          <a:p>
            <a:pPr marL="192024" indent="-192024">
              <a:buFont typeface="Arial"/>
              <a:buChar char="•"/>
            </a:pPr>
            <a:r>
              <a:rPr lang="en-US" sz="1400" dirty="0" smtClean="0"/>
              <a:t>Mesh moves, generators move with mesh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132026" y="3063449"/>
            <a:ext cx="4428099" cy="1064406"/>
          </a:xfrm>
          <a:prstGeom prst="rect">
            <a:avLst/>
          </a:prstGeom>
          <a:solidFill>
            <a:srgbClr val="DBEEF4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86451" y="3093577"/>
            <a:ext cx="2202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solidFill>
                  <a:srgbClr val="000000"/>
                </a:solidFill>
              </a:rPr>
              <a:t>Rezone Stage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70157" y="3564447"/>
            <a:ext cx="4029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2024" indent="-192024">
              <a:buFont typeface="Arial"/>
              <a:buChar char="•"/>
            </a:pPr>
            <a:r>
              <a:rPr lang="en-US" sz="1400" dirty="0" smtClean="0"/>
              <a:t>Generators create new mesh elements</a:t>
            </a:r>
          </a:p>
          <a:p>
            <a:pPr marL="192024" indent="-192024">
              <a:buFont typeface="Arial"/>
              <a:buChar char="•"/>
            </a:pPr>
            <a:r>
              <a:rPr lang="en-US" sz="1400" dirty="0" smtClean="0"/>
              <a:t>Mesh connectivity changes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83372" y="2646656"/>
            <a:ext cx="8666044" cy="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 bwMode="auto">
          <a:xfrm>
            <a:off x="128220" y="4978479"/>
            <a:ext cx="4441906" cy="995069"/>
          </a:xfrm>
          <a:prstGeom prst="rect">
            <a:avLst/>
          </a:prstGeom>
          <a:solidFill>
            <a:srgbClr val="DBEEF4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9419" y="4950350"/>
            <a:ext cx="2134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solidFill>
                  <a:srgbClr val="000000"/>
                </a:solidFill>
              </a:rPr>
              <a:t>Remap Stage</a:t>
            </a:r>
            <a:endParaRPr lang="en-US" sz="2400" b="1" u="sng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9037" y="5437384"/>
            <a:ext cx="4400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400" dirty="0" smtClean="0"/>
              <a:t>Map state from old mesh (red) to new mesh (black)</a:t>
            </a:r>
          </a:p>
          <a:p>
            <a:pPr marL="171450" indent="-171450">
              <a:buFont typeface="Arial"/>
              <a:buChar char="•"/>
            </a:pPr>
            <a:r>
              <a:rPr lang="en-US" sz="1400" dirty="0" smtClean="0"/>
              <a:t>Compute polygon-polygon intersections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186358" y="4546680"/>
            <a:ext cx="8666044" cy="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07298" y="567674"/>
            <a:ext cx="8666044" cy="0"/>
          </a:xfrm>
          <a:prstGeom prst="line">
            <a:avLst/>
          </a:prstGeom>
          <a:ln w="381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4933461" y="859339"/>
            <a:ext cx="1893803" cy="1602507"/>
            <a:chOff x="7756525" y="1454639"/>
            <a:chExt cx="2463800" cy="2044700"/>
          </a:xfrm>
        </p:grpSpPr>
        <p:grpSp>
          <p:nvGrpSpPr>
            <p:cNvPr id="22" name="Group 21"/>
            <p:cNvGrpSpPr/>
            <p:nvPr/>
          </p:nvGrpSpPr>
          <p:grpSpPr>
            <a:xfrm>
              <a:off x="7756525" y="1454639"/>
              <a:ext cx="2463800" cy="2044700"/>
              <a:chOff x="873125" y="266700"/>
              <a:chExt cx="2463800" cy="2044700"/>
            </a:xfrm>
          </p:grpSpPr>
          <p:sp>
            <p:nvSpPr>
              <p:cNvPr id="31" name="Freeform 30"/>
              <p:cNvSpPr/>
              <p:nvPr/>
            </p:nvSpPr>
            <p:spPr>
              <a:xfrm>
                <a:off x="873125" y="266700"/>
                <a:ext cx="1390650" cy="1174750"/>
              </a:xfrm>
              <a:custGeom>
                <a:avLst/>
                <a:gdLst>
                  <a:gd name="connsiteX0" fmla="*/ 644525 w 1390650"/>
                  <a:gd name="connsiteY0" fmla="*/ 0 h 1174750"/>
                  <a:gd name="connsiteX1" fmla="*/ 0 w 1390650"/>
                  <a:gd name="connsiteY1" fmla="*/ 596900 h 1174750"/>
                  <a:gd name="connsiteX2" fmla="*/ 327025 w 1390650"/>
                  <a:gd name="connsiteY2" fmla="*/ 1174750 h 1174750"/>
                  <a:gd name="connsiteX3" fmla="*/ 1130300 w 1390650"/>
                  <a:gd name="connsiteY3" fmla="*/ 1171575 h 1174750"/>
                  <a:gd name="connsiteX4" fmla="*/ 1390650 w 1390650"/>
                  <a:gd name="connsiteY4" fmla="*/ 549275 h 1174750"/>
                  <a:gd name="connsiteX5" fmla="*/ 644525 w 1390650"/>
                  <a:gd name="connsiteY5" fmla="*/ 0 h 1174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0650" h="1174750">
                    <a:moveTo>
                      <a:pt x="644525" y="0"/>
                    </a:moveTo>
                    <a:lnTo>
                      <a:pt x="0" y="596900"/>
                    </a:lnTo>
                    <a:lnTo>
                      <a:pt x="327025" y="1174750"/>
                    </a:lnTo>
                    <a:lnTo>
                      <a:pt x="1130300" y="1171575"/>
                    </a:lnTo>
                    <a:lnTo>
                      <a:pt x="1390650" y="549275"/>
                    </a:lnTo>
                    <a:lnTo>
                      <a:pt x="644525" y="0"/>
                    </a:lnTo>
                    <a:close/>
                  </a:path>
                </a:pathLst>
              </a:custGeom>
              <a:ln w="19050" cmpd="sng">
                <a:solidFill>
                  <a:schemeClr val="tx1"/>
                </a:solidFill>
              </a:ln>
            </p:spPr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Freeform 31"/>
              <p:cNvSpPr/>
              <p:nvPr/>
            </p:nvSpPr>
            <p:spPr>
              <a:xfrm>
                <a:off x="876300" y="1438275"/>
                <a:ext cx="1127125" cy="866775"/>
              </a:xfrm>
              <a:custGeom>
                <a:avLst/>
                <a:gdLst>
                  <a:gd name="connsiteX0" fmla="*/ 320675 w 1127125"/>
                  <a:gd name="connsiteY0" fmla="*/ 0 h 866775"/>
                  <a:gd name="connsiteX1" fmla="*/ 0 w 1127125"/>
                  <a:gd name="connsiteY1" fmla="*/ 809625 h 866775"/>
                  <a:gd name="connsiteX2" fmla="*/ 1000125 w 1127125"/>
                  <a:gd name="connsiteY2" fmla="*/ 866775 h 866775"/>
                  <a:gd name="connsiteX3" fmla="*/ 1127125 w 1127125"/>
                  <a:gd name="connsiteY3" fmla="*/ 0 h 866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27125" h="866775">
                    <a:moveTo>
                      <a:pt x="320675" y="0"/>
                    </a:moveTo>
                    <a:lnTo>
                      <a:pt x="0" y="809625"/>
                    </a:lnTo>
                    <a:lnTo>
                      <a:pt x="1000125" y="866775"/>
                    </a:lnTo>
                    <a:lnTo>
                      <a:pt x="1127125" y="0"/>
                    </a:lnTo>
                  </a:path>
                </a:pathLst>
              </a:custGeom>
              <a:ln w="190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Freeform 32"/>
              <p:cNvSpPr/>
              <p:nvPr/>
            </p:nvSpPr>
            <p:spPr>
              <a:xfrm>
                <a:off x="1873250" y="1438275"/>
                <a:ext cx="1035050" cy="873125"/>
              </a:xfrm>
              <a:custGeom>
                <a:avLst/>
                <a:gdLst>
                  <a:gd name="connsiteX0" fmla="*/ 0 w 1035050"/>
                  <a:gd name="connsiteY0" fmla="*/ 873125 h 873125"/>
                  <a:gd name="connsiteX1" fmla="*/ 1035050 w 1035050"/>
                  <a:gd name="connsiteY1" fmla="*/ 123825 h 873125"/>
                  <a:gd name="connsiteX2" fmla="*/ 130175 w 1035050"/>
                  <a:gd name="connsiteY2" fmla="*/ 0 h 873125"/>
                  <a:gd name="connsiteX3" fmla="*/ 130175 w 1035050"/>
                  <a:gd name="connsiteY3" fmla="*/ 0 h 873125"/>
                  <a:gd name="connsiteX4" fmla="*/ 130175 w 1035050"/>
                  <a:gd name="connsiteY4" fmla="*/ 0 h 873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5050" h="873125">
                    <a:moveTo>
                      <a:pt x="0" y="873125"/>
                    </a:moveTo>
                    <a:lnTo>
                      <a:pt x="1035050" y="123825"/>
                    </a:lnTo>
                    <a:lnTo>
                      <a:pt x="130175" y="0"/>
                    </a:lnTo>
                    <a:lnTo>
                      <a:pt x="130175" y="0"/>
                    </a:lnTo>
                    <a:lnTo>
                      <a:pt x="130175" y="0"/>
                    </a:lnTo>
                  </a:path>
                </a:pathLst>
              </a:custGeom>
              <a:ln w="190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Freeform 33"/>
              <p:cNvSpPr/>
              <p:nvPr/>
            </p:nvSpPr>
            <p:spPr>
              <a:xfrm>
                <a:off x="2260600" y="723900"/>
                <a:ext cx="1076325" cy="838200"/>
              </a:xfrm>
              <a:custGeom>
                <a:avLst/>
                <a:gdLst>
                  <a:gd name="connsiteX0" fmla="*/ 0 w 1076325"/>
                  <a:gd name="connsiteY0" fmla="*/ 95250 h 838200"/>
                  <a:gd name="connsiteX1" fmla="*/ 1076325 w 1076325"/>
                  <a:gd name="connsiteY1" fmla="*/ 0 h 838200"/>
                  <a:gd name="connsiteX2" fmla="*/ 647700 w 1076325"/>
                  <a:gd name="connsiteY2" fmla="*/ 838200 h 838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6325" h="838200">
                    <a:moveTo>
                      <a:pt x="0" y="95250"/>
                    </a:moveTo>
                    <a:lnTo>
                      <a:pt x="1076325" y="0"/>
                    </a:lnTo>
                    <a:lnTo>
                      <a:pt x="647700" y="838200"/>
                    </a:lnTo>
                  </a:path>
                </a:pathLst>
              </a:custGeom>
              <a:ln w="190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8318501" y="2121389"/>
              <a:ext cx="1238250" cy="1009650"/>
              <a:chOff x="1435101" y="933450"/>
              <a:chExt cx="1238250" cy="1009650"/>
            </a:xfrm>
          </p:grpSpPr>
          <p:sp>
            <p:nvSpPr>
              <p:cNvPr id="27" name="Oval 26"/>
              <p:cNvSpPr/>
              <p:nvPr/>
            </p:nvSpPr>
            <p:spPr bwMode="auto">
              <a:xfrm>
                <a:off x="1533526" y="933450"/>
                <a:ext cx="107950" cy="1047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8" name="Oval 27"/>
              <p:cNvSpPr/>
              <p:nvPr/>
            </p:nvSpPr>
            <p:spPr bwMode="auto">
              <a:xfrm>
                <a:off x="2565401" y="1123950"/>
                <a:ext cx="107950" cy="1047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Oval 28"/>
              <p:cNvSpPr/>
              <p:nvPr/>
            </p:nvSpPr>
            <p:spPr bwMode="auto">
              <a:xfrm>
                <a:off x="2209801" y="1708150"/>
                <a:ext cx="107950" cy="1047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Oval 29"/>
              <p:cNvSpPr/>
              <p:nvPr/>
            </p:nvSpPr>
            <p:spPr bwMode="auto">
              <a:xfrm>
                <a:off x="1435101" y="1838325"/>
                <a:ext cx="107950" cy="1047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35" name="Group 34"/>
          <p:cNvGrpSpPr/>
          <p:nvPr/>
        </p:nvGrpSpPr>
        <p:grpSpPr>
          <a:xfrm>
            <a:off x="7191623" y="916628"/>
            <a:ext cx="1784083" cy="1401611"/>
            <a:chOff x="8256466" y="4129698"/>
            <a:chExt cx="2225675" cy="1812925"/>
          </a:xfrm>
        </p:grpSpPr>
        <p:grpSp>
          <p:nvGrpSpPr>
            <p:cNvPr id="36" name="Group 35"/>
            <p:cNvGrpSpPr/>
            <p:nvPr/>
          </p:nvGrpSpPr>
          <p:grpSpPr>
            <a:xfrm>
              <a:off x="8256466" y="4129698"/>
              <a:ext cx="2225675" cy="1812925"/>
              <a:chOff x="4235450" y="333375"/>
              <a:chExt cx="2225675" cy="1812925"/>
            </a:xfrm>
          </p:grpSpPr>
          <p:sp>
            <p:nvSpPr>
              <p:cNvPr id="42" name="Freeform 41"/>
              <p:cNvSpPr/>
              <p:nvPr/>
            </p:nvSpPr>
            <p:spPr>
              <a:xfrm>
                <a:off x="4714875" y="333375"/>
                <a:ext cx="977900" cy="1101725"/>
              </a:xfrm>
              <a:custGeom>
                <a:avLst/>
                <a:gdLst>
                  <a:gd name="connsiteX0" fmla="*/ 0 w 977900"/>
                  <a:gd name="connsiteY0" fmla="*/ 485775 h 1101725"/>
                  <a:gd name="connsiteX1" fmla="*/ 3175 w 977900"/>
                  <a:gd name="connsiteY1" fmla="*/ 1035050 h 1101725"/>
                  <a:gd name="connsiteX2" fmla="*/ 714375 w 977900"/>
                  <a:gd name="connsiteY2" fmla="*/ 1101725 h 1101725"/>
                  <a:gd name="connsiteX3" fmla="*/ 977900 w 977900"/>
                  <a:gd name="connsiteY3" fmla="*/ 485775 h 1101725"/>
                  <a:gd name="connsiteX4" fmla="*/ 552450 w 977900"/>
                  <a:gd name="connsiteY4" fmla="*/ 0 h 1101725"/>
                  <a:gd name="connsiteX5" fmla="*/ 0 w 977900"/>
                  <a:gd name="connsiteY5" fmla="*/ 485775 h 1101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900" h="1101725">
                    <a:moveTo>
                      <a:pt x="0" y="485775"/>
                    </a:moveTo>
                    <a:cubicBezTo>
                      <a:pt x="1058" y="668867"/>
                      <a:pt x="2117" y="851958"/>
                      <a:pt x="3175" y="1035050"/>
                    </a:cubicBezTo>
                    <a:lnTo>
                      <a:pt x="714375" y="1101725"/>
                    </a:lnTo>
                    <a:lnTo>
                      <a:pt x="977900" y="485775"/>
                    </a:lnTo>
                    <a:lnTo>
                      <a:pt x="552450" y="0"/>
                    </a:lnTo>
                    <a:lnTo>
                      <a:pt x="0" y="485775"/>
                    </a:lnTo>
                    <a:close/>
                  </a:path>
                </a:pathLst>
              </a:custGeom>
              <a:ln w="19050" cmpd="sng">
                <a:solidFill>
                  <a:schemeClr val="tx1"/>
                </a:solidFill>
              </a:ln>
            </p:spPr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" name="Freeform 42"/>
              <p:cNvSpPr/>
              <p:nvPr/>
            </p:nvSpPr>
            <p:spPr>
              <a:xfrm>
                <a:off x="4235450" y="1365250"/>
                <a:ext cx="1193800" cy="781050"/>
              </a:xfrm>
              <a:custGeom>
                <a:avLst/>
                <a:gdLst>
                  <a:gd name="connsiteX0" fmla="*/ 482600 w 1193800"/>
                  <a:gd name="connsiteY0" fmla="*/ 0 h 781050"/>
                  <a:gd name="connsiteX1" fmla="*/ 0 w 1193800"/>
                  <a:gd name="connsiteY1" fmla="*/ 625475 h 781050"/>
                  <a:gd name="connsiteX2" fmla="*/ 936625 w 1193800"/>
                  <a:gd name="connsiteY2" fmla="*/ 781050 h 781050"/>
                  <a:gd name="connsiteX3" fmla="*/ 1193800 w 1193800"/>
                  <a:gd name="connsiteY3" fmla="*/ 73025 h 781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93800" h="781050">
                    <a:moveTo>
                      <a:pt x="482600" y="0"/>
                    </a:moveTo>
                    <a:lnTo>
                      <a:pt x="0" y="625475"/>
                    </a:lnTo>
                    <a:lnTo>
                      <a:pt x="936625" y="781050"/>
                    </a:lnTo>
                    <a:lnTo>
                      <a:pt x="1193800" y="73025"/>
                    </a:lnTo>
                  </a:path>
                </a:pathLst>
              </a:custGeom>
              <a:ln w="190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Freeform 43"/>
              <p:cNvSpPr/>
              <p:nvPr/>
            </p:nvSpPr>
            <p:spPr>
              <a:xfrm>
                <a:off x="5175250" y="1212850"/>
                <a:ext cx="1282700" cy="927100"/>
              </a:xfrm>
              <a:custGeom>
                <a:avLst/>
                <a:gdLst>
                  <a:gd name="connsiteX0" fmla="*/ 0 w 1282700"/>
                  <a:gd name="connsiteY0" fmla="*/ 927100 h 927100"/>
                  <a:gd name="connsiteX1" fmla="*/ 1282700 w 1282700"/>
                  <a:gd name="connsiteY1" fmla="*/ 0 h 927100"/>
                  <a:gd name="connsiteX2" fmla="*/ 254000 w 1282700"/>
                  <a:gd name="connsiteY2" fmla="*/ 222250 h 927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82700" h="927100">
                    <a:moveTo>
                      <a:pt x="0" y="927100"/>
                    </a:moveTo>
                    <a:lnTo>
                      <a:pt x="1282700" y="0"/>
                    </a:lnTo>
                    <a:lnTo>
                      <a:pt x="254000" y="222250"/>
                    </a:lnTo>
                  </a:path>
                </a:pathLst>
              </a:custGeom>
              <a:ln w="190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Freeform 44"/>
              <p:cNvSpPr/>
              <p:nvPr/>
            </p:nvSpPr>
            <p:spPr>
              <a:xfrm>
                <a:off x="5686425" y="663575"/>
                <a:ext cx="774700" cy="546100"/>
              </a:xfrm>
              <a:custGeom>
                <a:avLst/>
                <a:gdLst>
                  <a:gd name="connsiteX0" fmla="*/ 0 w 774700"/>
                  <a:gd name="connsiteY0" fmla="*/ 152400 h 546100"/>
                  <a:gd name="connsiteX1" fmla="*/ 485775 w 774700"/>
                  <a:gd name="connsiteY1" fmla="*/ 0 h 546100"/>
                  <a:gd name="connsiteX2" fmla="*/ 774700 w 774700"/>
                  <a:gd name="connsiteY2" fmla="*/ 546100 h 546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4700" h="546100">
                    <a:moveTo>
                      <a:pt x="0" y="152400"/>
                    </a:moveTo>
                    <a:lnTo>
                      <a:pt x="485775" y="0"/>
                    </a:lnTo>
                    <a:lnTo>
                      <a:pt x="774700" y="546100"/>
                    </a:lnTo>
                  </a:path>
                </a:pathLst>
              </a:custGeom>
              <a:ln w="190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8847017" y="4698023"/>
              <a:ext cx="1174750" cy="876300"/>
              <a:chOff x="4826001" y="901700"/>
              <a:chExt cx="1174750" cy="876300"/>
            </a:xfrm>
          </p:grpSpPr>
          <p:sp>
            <p:nvSpPr>
              <p:cNvPr id="38" name="Oval 37"/>
              <p:cNvSpPr/>
              <p:nvPr/>
            </p:nvSpPr>
            <p:spPr bwMode="auto">
              <a:xfrm>
                <a:off x="5146676" y="901700"/>
                <a:ext cx="107950" cy="1047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9" name="Oval 38"/>
              <p:cNvSpPr/>
              <p:nvPr/>
            </p:nvSpPr>
            <p:spPr bwMode="auto">
              <a:xfrm>
                <a:off x="5892801" y="1028700"/>
                <a:ext cx="107950" cy="1047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0" name="Oval 39"/>
              <p:cNvSpPr/>
              <p:nvPr/>
            </p:nvSpPr>
            <p:spPr bwMode="auto">
              <a:xfrm>
                <a:off x="5734051" y="1479550"/>
                <a:ext cx="107950" cy="1047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" name="Oval 40"/>
              <p:cNvSpPr/>
              <p:nvPr/>
            </p:nvSpPr>
            <p:spPr bwMode="auto">
              <a:xfrm>
                <a:off x="4826001" y="1673225"/>
                <a:ext cx="107950" cy="1047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</p:grpSp>
      </p:grpSp>
      <p:cxnSp>
        <p:nvCxnSpPr>
          <p:cNvPr id="7" name="Straight Arrow Connector 6"/>
          <p:cNvCxnSpPr/>
          <p:nvPr/>
        </p:nvCxnSpPr>
        <p:spPr>
          <a:xfrm>
            <a:off x="6748556" y="1739808"/>
            <a:ext cx="439616" cy="9769"/>
          </a:xfrm>
          <a:prstGeom prst="straightConnector1">
            <a:avLst/>
          </a:prstGeom>
          <a:ln w="57150" cmpd="sng">
            <a:solidFill>
              <a:srgbClr val="00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6" name="Group 45"/>
          <p:cNvGrpSpPr/>
          <p:nvPr/>
        </p:nvGrpSpPr>
        <p:grpSpPr>
          <a:xfrm>
            <a:off x="4798851" y="2835818"/>
            <a:ext cx="1770601" cy="1445917"/>
            <a:chOff x="8256466" y="4129698"/>
            <a:chExt cx="2225675" cy="1812925"/>
          </a:xfrm>
        </p:grpSpPr>
        <p:grpSp>
          <p:nvGrpSpPr>
            <p:cNvPr id="47" name="Group 46"/>
            <p:cNvGrpSpPr/>
            <p:nvPr/>
          </p:nvGrpSpPr>
          <p:grpSpPr>
            <a:xfrm>
              <a:off x="8256466" y="4129698"/>
              <a:ext cx="2225675" cy="1812925"/>
              <a:chOff x="4235450" y="333375"/>
              <a:chExt cx="2225675" cy="1812925"/>
            </a:xfrm>
          </p:grpSpPr>
          <p:sp>
            <p:nvSpPr>
              <p:cNvPr id="53" name="Freeform 52"/>
              <p:cNvSpPr/>
              <p:nvPr/>
            </p:nvSpPr>
            <p:spPr>
              <a:xfrm>
                <a:off x="4714875" y="333375"/>
                <a:ext cx="977900" cy="1101725"/>
              </a:xfrm>
              <a:custGeom>
                <a:avLst/>
                <a:gdLst>
                  <a:gd name="connsiteX0" fmla="*/ 0 w 977900"/>
                  <a:gd name="connsiteY0" fmla="*/ 485775 h 1101725"/>
                  <a:gd name="connsiteX1" fmla="*/ 3175 w 977900"/>
                  <a:gd name="connsiteY1" fmla="*/ 1035050 h 1101725"/>
                  <a:gd name="connsiteX2" fmla="*/ 714375 w 977900"/>
                  <a:gd name="connsiteY2" fmla="*/ 1101725 h 1101725"/>
                  <a:gd name="connsiteX3" fmla="*/ 977900 w 977900"/>
                  <a:gd name="connsiteY3" fmla="*/ 485775 h 1101725"/>
                  <a:gd name="connsiteX4" fmla="*/ 552450 w 977900"/>
                  <a:gd name="connsiteY4" fmla="*/ 0 h 1101725"/>
                  <a:gd name="connsiteX5" fmla="*/ 0 w 977900"/>
                  <a:gd name="connsiteY5" fmla="*/ 485775 h 1101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900" h="1101725">
                    <a:moveTo>
                      <a:pt x="0" y="485775"/>
                    </a:moveTo>
                    <a:cubicBezTo>
                      <a:pt x="1058" y="668867"/>
                      <a:pt x="2117" y="851958"/>
                      <a:pt x="3175" y="1035050"/>
                    </a:cubicBezTo>
                    <a:lnTo>
                      <a:pt x="714375" y="1101725"/>
                    </a:lnTo>
                    <a:lnTo>
                      <a:pt x="977900" y="485775"/>
                    </a:lnTo>
                    <a:lnTo>
                      <a:pt x="552450" y="0"/>
                    </a:lnTo>
                    <a:lnTo>
                      <a:pt x="0" y="485775"/>
                    </a:lnTo>
                    <a:close/>
                  </a:path>
                </a:pathLst>
              </a:custGeom>
              <a:ln w="12700" cmpd="sng">
                <a:solidFill>
                  <a:schemeClr val="tx1"/>
                </a:solidFill>
                <a:prstDash val="sysDash"/>
              </a:ln>
            </p:spPr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Freeform 53"/>
              <p:cNvSpPr/>
              <p:nvPr/>
            </p:nvSpPr>
            <p:spPr>
              <a:xfrm>
                <a:off x="4235450" y="1365250"/>
                <a:ext cx="1193800" cy="781050"/>
              </a:xfrm>
              <a:custGeom>
                <a:avLst/>
                <a:gdLst>
                  <a:gd name="connsiteX0" fmla="*/ 482600 w 1193800"/>
                  <a:gd name="connsiteY0" fmla="*/ 0 h 781050"/>
                  <a:gd name="connsiteX1" fmla="*/ 0 w 1193800"/>
                  <a:gd name="connsiteY1" fmla="*/ 625475 h 781050"/>
                  <a:gd name="connsiteX2" fmla="*/ 936625 w 1193800"/>
                  <a:gd name="connsiteY2" fmla="*/ 781050 h 781050"/>
                  <a:gd name="connsiteX3" fmla="*/ 1193800 w 1193800"/>
                  <a:gd name="connsiteY3" fmla="*/ 73025 h 781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93800" h="781050">
                    <a:moveTo>
                      <a:pt x="482600" y="0"/>
                    </a:moveTo>
                    <a:lnTo>
                      <a:pt x="0" y="625475"/>
                    </a:lnTo>
                    <a:lnTo>
                      <a:pt x="936625" y="781050"/>
                    </a:lnTo>
                    <a:lnTo>
                      <a:pt x="1193800" y="73025"/>
                    </a:lnTo>
                  </a:path>
                </a:pathLst>
              </a:custGeom>
              <a:ln w="12700" cmpd="sng">
                <a:solidFill>
                  <a:srgbClr val="000000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Freeform 54"/>
              <p:cNvSpPr/>
              <p:nvPr/>
            </p:nvSpPr>
            <p:spPr>
              <a:xfrm>
                <a:off x="5175250" y="1212850"/>
                <a:ext cx="1282700" cy="927100"/>
              </a:xfrm>
              <a:custGeom>
                <a:avLst/>
                <a:gdLst>
                  <a:gd name="connsiteX0" fmla="*/ 0 w 1282700"/>
                  <a:gd name="connsiteY0" fmla="*/ 927100 h 927100"/>
                  <a:gd name="connsiteX1" fmla="*/ 1282700 w 1282700"/>
                  <a:gd name="connsiteY1" fmla="*/ 0 h 927100"/>
                  <a:gd name="connsiteX2" fmla="*/ 254000 w 1282700"/>
                  <a:gd name="connsiteY2" fmla="*/ 222250 h 927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82700" h="927100">
                    <a:moveTo>
                      <a:pt x="0" y="927100"/>
                    </a:moveTo>
                    <a:lnTo>
                      <a:pt x="1282700" y="0"/>
                    </a:lnTo>
                    <a:lnTo>
                      <a:pt x="254000" y="222250"/>
                    </a:lnTo>
                  </a:path>
                </a:pathLst>
              </a:custGeom>
              <a:ln w="12700" cmpd="sng">
                <a:solidFill>
                  <a:srgbClr val="000000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Freeform 55"/>
              <p:cNvSpPr/>
              <p:nvPr/>
            </p:nvSpPr>
            <p:spPr>
              <a:xfrm>
                <a:off x="5686425" y="663575"/>
                <a:ext cx="774700" cy="546100"/>
              </a:xfrm>
              <a:custGeom>
                <a:avLst/>
                <a:gdLst>
                  <a:gd name="connsiteX0" fmla="*/ 0 w 774700"/>
                  <a:gd name="connsiteY0" fmla="*/ 152400 h 546100"/>
                  <a:gd name="connsiteX1" fmla="*/ 485775 w 774700"/>
                  <a:gd name="connsiteY1" fmla="*/ 0 h 546100"/>
                  <a:gd name="connsiteX2" fmla="*/ 774700 w 774700"/>
                  <a:gd name="connsiteY2" fmla="*/ 546100 h 546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4700" h="546100">
                    <a:moveTo>
                      <a:pt x="0" y="152400"/>
                    </a:moveTo>
                    <a:lnTo>
                      <a:pt x="485775" y="0"/>
                    </a:lnTo>
                    <a:lnTo>
                      <a:pt x="774700" y="546100"/>
                    </a:lnTo>
                  </a:path>
                </a:pathLst>
              </a:custGeom>
              <a:ln w="12700" cmpd="sng">
                <a:solidFill>
                  <a:srgbClr val="000000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8847017" y="4698023"/>
              <a:ext cx="1174750" cy="876300"/>
              <a:chOff x="4826001" y="901700"/>
              <a:chExt cx="1174750" cy="876300"/>
            </a:xfrm>
          </p:grpSpPr>
          <p:sp>
            <p:nvSpPr>
              <p:cNvPr id="49" name="Oval 48"/>
              <p:cNvSpPr/>
              <p:nvPr/>
            </p:nvSpPr>
            <p:spPr bwMode="auto">
              <a:xfrm>
                <a:off x="5146676" y="901700"/>
                <a:ext cx="107950" cy="1047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0" name="Oval 49"/>
              <p:cNvSpPr/>
              <p:nvPr/>
            </p:nvSpPr>
            <p:spPr bwMode="auto">
              <a:xfrm>
                <a:off x="5892801" y="1028700"/>
                <a:ext cx="107950" cy="1047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1" name="Oval 50"/>
              <p:cNvSpPr/>
              <p:nvPr/>
            </p:nvSpPr>
            <p:spPr bwMode="auto">
              <a:xfrm>
                <a:off x="5734051" y="1479550"/>
                <a:ext cx="107950" cy="1047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Oval 51"/>
              <p:cNvSpPr/>
              <p:nvPr/>
            </p:nvSpPr>
            <p:spPr bwMode="auto">
              <a:xfrm>
                <a:off x="4826001" y="1673225"/>
                <a:ext cx="107950" cy="1047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62" name="Group 61"/>
          <p:cNvGrpSpPr/>
          <p:nvPr/>
        </p:nvGrpSpPr>
        <p:grpSpPr>
          <a:xfrm>
            <a:off x="7151919" y="2912201"/>
            <a:ext cx="1823787" cy="1406102"/>
            <a:chOff x="9615853" y="5822706"/>
            <a:chExt cx="2228850" cy="1644650"/>
          </a:xfrm>
        </p:grpSpPr>
        <p:grpSp>
          <p:nvGrpSpPr>
            <p:cNvPr id="63" name="Group 62"/>
            <p:cNvGrpSpPr/>
            <p:nvPr/>
          </p:nvGrpSpPr>
          <p:grpSpPr>
            <a:xfrm>
              <a:off x="9615853" y="5822706"/>
              <a:ext cx="2228850" cy="1644650"/>
              <a:chOff x="4178300" y="2759075"/>
              <a:chExt cx="2228850" cy="1644650"/>
            </a:xfrm>
          </p:grpSpPr>
          <p:sp>
            <p:nvSpPr>
              <p:cNvPr id="69" name="Freeform 68"/>
              <p:cNvSpPr/>
              <p:nvPr/>
            </p:nvSpPr>
            <p:spPr>
              <a:xfrm>
                <a:off x="4178300" y="3536950"/>
                <a:ext cx="850900" cy="866775"/>
              </a:xfrm>
              <a:custGeom>
                <a:avLst/>
                <a:gdLst>
                  <a:gd name="connsiteX0" fmla="*/ 330200 w 850900"/>
                  <a:gd name="connsiteY0" fmla="*/ 0 h 866775"/>
                  <a:gd name="connsiteX1" fmla="*/ 717550 w 850900"/>
                  <a:gd name="connsiteY1" fmla="*/ 158750 h 866775"/>
                  <a:gd name="connsiteX2" fmla="*/ 850900 w 850900"/>
                  <a:gd name="connsiteY2" fmla="*/ 717550 h 866775"/>
                  <a:gd name="connsiteX3" fmla="*/ 460375 w 850900"/>
                  <a:gd name="connsiteY3" fmla="*/ 866775 h 866775"/>
                  <a:gd name="connsiteX4" fmla="*/ 0 w 850900"/>
                  <a:gd name="connsiteY4" fmla="*/ 504825 h 866775"/>
                  <a:gd name="connsiteX5" fmla="*/ 330200 w 850900"/>
                  <a:gd name="connsiteY5" fmla="*/ 0 h 866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0900" h="866775">
                    <a:moveTo>
                      <a:pt x="330200" y="0"/>
                    </a:moveTo>
                    <a:lnTo>
                      <a:pt x="717550" y="158750"/>
                    </a:lnTo>
                    <a:lnTo>
                      <a:pt x="850900" y="717550"/>
                    </a:lnTo>
                    <a:lnTo>
                      <a:pt x="460375" y="866775"/>
                    </a:lnTo>
                    <a:lnTo>
                      <a:pt x="0" y="504825"/>
                    </a:lnTo>
                    <a:lnTo>
                      <a:pt x="330200" y="0"/>
                    </a:lnTo>
                    <a:close/>
                  </a:path>
                </a:pathLst>
              </a:custGeom>
              <a:ln w="19050" cmpd="sng">
                <a:solidFill>
                  <a:srgbClr val="000000"/>
                </a:solidFill>
              </a:ln>
            </p:spPr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0" name="Freeform 69"/>
              <p:cNvSpPr/>
              <p:nvPr/>
            </p:nvSpPr>
            <p:spPr>
              <a:xfrm>
                <a:off x="4502150" y="2759075"/>
                <a:ext cx="844550" cy="939800"/>
              </a:xfrm>
              <a:custGeom>
                <a:avLst/>
                <a:gdLst>
                  <a:gd name="connsiteX0" fmla="*/ 0 w 844550"/>
                  <a:gd name="connsiteY0" fmla="*/ 784225 h 939800"/>
                  <a:gd name="connsiteX1" fmla="*/ 41275 w 844550"/>
                  <a:gd name="connsiteY1" fmla="*/ 374650 h 939800"/>
                  <a:gd name="connsiteX2" fmla="*/ 400050 w 844550"/>
                  <a:gd name="connsiteY2" fmla="*/ 0 h 939800"/>
                  <a:gd name="connsiteX3" fmla="*/ 844550 w 844550"/>
                  <a:gd name="connsiteY3" fmla="*/ 193675 h 939800"/>
                  <a:gd name="connsiteX4" fmla="*/ 682625 w 844550"/>
                  <a:gd name="connsiteY4" fmla="*/ 746125 h 939800"/>
                  <a:gd name="connsiteX5" fmla="*/ 387350 w 844550"/>
                  <a:gd name="connsiteY5" fmla="*/ 939800 h 939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4550" h="939800">
                    <a:moveTo>
                      <a:pt x="0" y="784225"/>
                    </a:moveTo>
                    <a:lnTo>
                      <a:pt x="41275" y="374650"/>
                    </a:lnTo>
                    <a:lnTo>
                      <a:pt x="400050" y="0"/>
                    </a:lnTo>
                    <a:lnTo>
                      <a:pt x="844550" y="193675"/>
                    </a:lnTo>
                    <a:lnTo>
                      <a:pt x="682625" y="746125"/>
                    </a:lnTo>
                    <a:lnTo>
                      <a:pt x="387350" y="939800"/>
                    </a:lnTo>
                  </a:path>
                </a:pathLst>
              </a:custGeom>
              <a:ln w="190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Freeform 70"/>
              <p:cNvSpPr/>
              <p:nvPr/>
            </p:nvSpPr>
            <p:spPr>
              <a:xfrm>
                <a:off x="5191125" y="2825750"/>
                <a:ext cx="1216025" cy="933450"/>
              </a:xfrm>
              <a:custGeom>
                <a:avLst/>
                <a:gdLst>
                  <a:gd name="connsiteX0" fmla="*/ 155575 w 1216025"/>
                  <a:gd name="connsiteY0" fmla="*/ 130175 h 933450"/>
                  <a:gd name="connsiteX1" fmla="*/ 482600 w 1216025"/>
                  <a:gd name="connsiteY1" fmla="*/ 0 h 933450"/>
                  <a:gd name="connsiteX2" fmla="*/ 1120775 w 1216025"/>
                  <a:gd name="connsiteY2" fmla="*/ 288925 h 933450"/>
                  <a:gd name="connsiteX3" fmla="*/ 1216025 w 1216025"/>
                  <a:gd name="connsiteY3" fmla="*/ 774700 h 933450"/>
                  <a:gd name="connsiteX4" fmla="*/ 733425 w 1216025"/>
                  <a:gd name="connsiteY4" fmla="*/ 933450 h 933450"/>
                  <a:gd name="connsiteX5" fmla="*/ 0 w 1216025"/>
                  <a:gd name="connsiteY5" fmla="*/ 679450 h 933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6025" h="933450">
                    <a:moveTo>
                      <a:pt x="155575" y="130175"/>
                    </a:moveTo>
                    <a:lnTo>
                      <a:pt x="482600" y="0"/>
                    </a:lnTo>
                    <a:lnTo>
                      <a:pt x="1120775" y="288925"/>
                    </a:lnTo>
                    <a:lnTo>
                      <a:pt x="1216025" y="774700"/>
                    </a:lnTo>
                    <a:lnTo>
                      <a:pt x="733425" y="933450"/>
                    </a:lnTo>
                    <a:lnTo>
                      <a:pt x="0" y="679450"/>
                    </a:lnTo>
                  </a:path>
                </a:pathLst>
              </a:custGeom>
              <a:ln w="190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Freeform 71"/>
              <p:cNvSpPr/>
              <p:nvPr/>
            </p:nvSpPr>
            <p:spPr>
              <a:xfrm>
                <a:off x="5026025" y="3762375"/>
                <a:ext cx="898525" cy="517525"/>
              </a:xfrm>
              <a:custGeom>
                <a:avLst/>
                <a:gdLst>
                  <a:gd name="connsiteX0" fmla="*/ 898525 w 898525"/>
                  <a:gd name="connsiteY0" fmla="*/ 0 h 517525"/>
                  <a:gd name="connsiteX1" fmla="*/ 577850 w 898525"/>
                  <a:gd name="connsiteY1" fmla="*/ 517525 h 517525"/>
                  <a:gd name="connsiteX2" fmla="*/ 0 w 898525"/>
                  <a:gd name="connsiteY2" fmla="*/ 485775 h 517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8525" h="517525">
                    <a:moveTo>
                      <a:pt x="898525" y="0"/>
                    </a:moveTo>
                    <a:lnTo>
                      <a:pt x="577850" y="517525"/>
                    </a:lnTo>
                    <a:lnTo>
                      <a:pt x="0" y="485775"/>
                    </a:lnTo>
                  </a:path>
                </a:pathLst>
              </a:custGeom>
              <a:ln w="190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>
              <a:off x="9937262" y="6286500"/>
              <a:ext cx="1174750" cy="876300"/>
              <a:chOff x="4826001" y="901700"/>
              <a:chExt cx="1174750" cy="876300"/>
            </a:xfrm>
          </p:grpSpPr>
          <p:sp>
            <p:nvSpPr>
              <p:cNvPr id="65" name="Oval 64"/>
              <p:cNvSpPr/>
              <p:nvPr/>
            </p:nvSpPr>
            <p:spPr bwMode="auto">
              <a:xfrm>
                <a:off x="5146676" y="901700"/>
                <a:ext cx="107950" cy="1047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6" name="Oval 65"/>
              <p:cNvSpPr/>
              <p:nvPr/>
            </p:nvSpPr>
            <p:spPr bwMode="auto">
              <a:xfrm>
                <a:off x="5892801" y="1028700"/>
                <a:ext cx="107950" cy="1047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7" name="Oval 66"/>
              <p:cNvSpPr/>
              <p:nvPr/>
            </p:nvSpPr>
            <p:spPr bwMode="auto">
              <a:xfrm>
                <a:off x="5734051" y="1479550"/>
                <a:ext cx="107950" cy="1047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8" name="Oval 67"/>
              <p:cNvSpPr/>
              <p:nvPr/>
            </p:nvSpPr>
            <p:spPr bwMode="auto">
              <a:xfrm>
                <a:off x="4826001" y="1673225"/>
                <a:ext cx="107950" cy="1047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</p:grpSp>
      </p:grpSp>
      <p:cxnSp>
        <p:nvCxnSpPr>
          <p:cNvPr id="73" name="Straight Arrow Connector 72"/>
          <p:cNvCxnSpPr/>
          <p:nvPr/>
        </p:nvCxnSpPr>
        <p:spPr>
          <a:xfrm>
            <a:off x="6748175" y="3601337"/>
            <a:ext cx="439616" cy="9769"/>
          </a:xfrm>
          <a:prstGeom prst="straightConnector1">
            <a:avLst/>
          </a:prstGeom>
          <a:ln w="57150" cmpd="sng">
            <a:solidFill>
              <a:srgbClr val="00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4" name="Group 73"/>
          <p:cNvGrpSpPr/>
          <p:nvPr/>
        </p:nvGrpSpPr>
        <p:grpSpPr>
          <a:xfrm>
            <a:off x="4816626" y="4716814"/>
            <a:ext cx="2115674" cy="1524685"/>
            <a:chOff x="1083114" y="4495412"/>
            <a:chExt cx="2513424" cy="1812925"/>
          </a:xfrm>
        </p:grpSpPr>
        <p:grpSp>
          <p:nvGrpSpPr>
            <p:cNvPr id="75" name="Group 74"/>
            <p:cNvGrpSpPr/>
            <p:nvPr/>
          </p:nvGrpSpPr>
          <p:grpSpPr>
            <a:xfrm>
              <a:off x="1083114" y="4495412"/>
              <a:ext cx="2225675" cy="1812925"/>
              <a:chOff x="8256466" y="4129698"/>
              <a:chExt cx="2225675" cy="1812925"/>
            </a:xfrm>
          </p:grpSpPr>
          <p:grpSp>
            <p:nvGrpSpPr>
              <p:cNvPr id="87" name="Group 86"/>
              <p:cNvGrpSpPr/>
              <p:nvPr/>
            </p:nvGrpSpPr>
            <p:grpSpPr>
              <a:xfrm>
                <a:off x="8256466" y="4129698"/>
                <a:ext cx="2225675" cy="1812925"/>
                <a:chOff x="4235450" y="333375"/>
                <a:chExt cx="2225675" cy="1812925"/>
              </a:xfrm>
            </p:grpSpPr>
            <p:sp>
              <p:nvSpPr>
                <p:cNvPr id="93" name="Freeform 92"/>
                <p:cNvSpPr/>
                <p:nvPr/>
              </p:nvSpPr>
              <p:spPr>
                <a:xfrm>
                  <a:off x="4714875" y="333375"/>
                  <a:ext cx="977900" cy="1101725"/>
                </a:xfrm>
                <a:custGeom>
                  <a:avLst/>
                  <a:gdLst>
                    <a:gd name="connsiteX0" fmla="*/ 0 w 977900"/>
                    <a:gd name="connsiteY0" fmla="*/ 485775 h 1101725"/>
                    <a:gd name="connsiteX1" fmla="*/ 3175 w 977900"/>
                    <a:gd name="connsiteY1" fmla="*/ 1035050 h 1101725"/>
                    <a:gd name="connsiteX2" fmla="*/ 714375 w 977900"/>
                    <a:gd name="connsiteY2" fmla="*/ 1101725 h 1101725"/>
                    <a:gd name="connsiteX3" fmla="*/ 977900 w 977900"/>
                    <a:gd name="connsiteY3" fmla="*/ 485775 h 1101725"/>
                    <a:gd name="connsiteX4" fmla="*/ 552450 w 977900"/>
                    <a:gd name="connsiteY4" fmla="*/ 0 h 1101725"/>
                    <a:gd name="connsiteX5" fmla="*/ 0 w 977900"/>
                    <a:gd name="connsiteY5" fmla="*/ 485775 h 1101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77900" h="1101725">
                      <a:moveTo>
                        <a:pt x="0" y="485775"/>
                      </a:moveTo>
                      <a:cubicBezTo>
                        <a:pt x="1058" y="668867"/>
                        <a:pt x="2117" y="851958"/>
                        <a:pt x="3175" y="1035050"/>
                      </a:cubicBezTo>
                      <a:lnTo>
                        <a:pt x="714375" y="1101725"/>
                      </a:lnTo>
                      <a:lnTo>
                        <a:pt x="977900" y="485775"/>
                      </a:lnTo>
                      <a:lnTo>
                        <a:pt x="552450" y="0"/>
                      </a:lnTo>
                      <a:lnTo>
                        <a:pt x="0" y="485775"/>
                      </a:lnTo>
                      <a:close/>
                    </a:path>
                  </a:pathLst>
                </a:custGeom>
                <a:ln w="12700" cmpd="sng">
                  <a:solidFill>
                    <a:srgbClr val="FF0000"/>
                  </a:solidFill>
                  <a:prstDash val="sysDash"/>
                </a:ln>
              </p:spPr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4" name="Freeform 93"/>
                <p:cNvSpPr/>
                <p:nvPr/>
              </p:nvSpPr>
              <p:spPr>
                <a:xfrm>
                  <a:off x="4235450" y="1365250"/>
                  <a:ext cx="1193800" cy="781050"/>
                </a:xfrm>
                <a:custGeom>
                  <a:avLst/>
                  <a:gdLst>
                    <a:gd name="connsiteX0" fmla="*/ 482600 w 1193800"/>
                    <a:gd name="connsiteY0" fmla="*/ 0 h 781050"/>
                    <a:gd name="connsiteX1" fmla="*/ 0 w 1193800"/>
                    <a:gd name="connsiteY1" fmla="*/ 625475 h 781050"/>
                    <a:gd name="connsiteX2" fmla="*/ 936625 w 1193800"/>
                    <a:gd name="connsiteY2" fmla="*/ 781050 h 781050"/>
                    <a:gd name="connsiteX3" fmla="*/ 1193800 w 1193800"/>
                    <a:gd name="connsiteY3" fmla="*/ 73025 h 781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93800" h="781050">
                      <a:moveTo>
                        <a:pt x="482600" y="0"/>
                      </a:moveTo>
                      <a:lnTo>
                        <a:pt x="0" y="625475"/>
                      </a:lnTo>
                      <a:lnTo>
                        <a:pt x="936625" y="781050"/>
                      </a:lnTo>
                      <a:lnTo>
                        <a:pt x="1193800" y="73025"/>
                      </a:lnTo>
                    </a:path>
                  </a:pathLst>
                </a:custGeom>
                <a:ln w="12700" cmpd="sng">
                  <a:solidFill>
                    <a:srgbClr val="FF0000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Freeform 94"/>
                <p:cNvSpPr/>
                <p:nvPr/>
              </p:nvSpPr>
              <p:spPr>
                <a:xfrm>
                  <a:off x="5175250" y="1212850"/>
                  <a:ext cx="1282700" cy="927100"/>
                </a:xfrm>
                <a:custGeom>
                  <a:avLst/>
                  <a:gdLst>
                    <a:gd name="connsiteX0" fmla="*/ 0 w 1282700"/>
                    <a:gd name="connsiteY0" fmla="*/ 927100 h 927100"/>
                    <a:gd name="connsiteX1" fmla="*/ 1282700 w 1282700"/>
                    <a:gd name="connsiteY1" fmla="*/ 0 h 927100"/>
                    <a:gd name="connsiteX2" fmla="*/ 254000 w 1282700"/>
                    <a:gd name="connsiteY2" fmla="*/ 222250 h 927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82700" h="927100">
                      <a:moveTo>
                        <a:pt x="0" y="927100"/>
                      </a:moveTo>
                      <a:lnTo>
                        <a:pt x="1282700" y="0"/>
                      </a:lnTo>
                      <a:lnTo>
                        <a:pt x="254000" y="222250"/>
                      </a:lnTo>
                    </a:path>
                  </a:pathLst>
                </a:custGeom>
                <a:ln w="12700" cmpd="sng">
                  <a:solidFill>
                    <a:srgbClr val="FF0000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Freeform 95"/>
                <p:cNvSpPr/>
                <p:nvPr/>
              </p:nvSpPr>
              <p:spPr>
                <a:xfrm>
                  <a:off x="5686425" y="663575"/>
                  <a:ext cx="774700" cy="546100"/>
                </a:xfrm>
                <a:custGeom>
                  <a:avLst/>
                  <a:gdLst>
                    <a:gd name="connsiteX0" fmla="*/ 0 w 774700"/>
                    <a:gd name="connsiteY0" fmla="*/ 152400 h 546100"/>
                    <a:gd name="connsiteX1" fmla="*/ 485775 w 774700"/>
                    <a:gd name="connsiteY1" fmla="*/ 0 h 546100"/>
                    <a:gd name="connsiteX2" fmla="*/ 774700 w 774700"/>
                    <a:gd name="connsiteY2" fmla="*/ 546100 h 546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74700" h="546100">
                      <a:moveTo>
                        <a:pt x="0" y="152400"/>
                      </a:moveTo>
                      <a:lnTo>
                        <a:pt x="485775" y="0"/>
                      </a:lnTo>
                      <a:lnTo>
                        <a:pt x="774700" y="546100"/>
                      </a:lnTo>
                    </a:path>
                  </a:pathLst>
                </a:custGeom>
                <a:ln w="12700" cmpd="sng">
                  <a:solidFill>
                    <a:srgbClr val="FF0000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8" name="Group 87"/>
              <p:cNvGrpSpPr/>
              <p:nvPr/>
            </p:nvGrpSpPr>
            <p:grpSpPr>
              <a:xfrm>
                <a:off x="8847017" y="4698023"/>
                <a:ext cx="1174750" cy="876300"/>
                <a:chOff x="4826001" y="901700"/>
                <a:chExt cx="1174750" cy="876300"/>
              </a:xfrm>
            </p:grpSpPr>
            <p:sp>
              <p:nvSpPr>
                <p:cNvPr id="89" name="Oval 88"/>
                <p:cNvSpPr/>
                <p:nvPr/>
              </p:nvSpPr>
              <p:spPr bwMode="auto">
                <a:xfrm>
                  <a:off x="5146676" y="901700"/>
                  <a:ext cx="107950" cy="10477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</p:spPr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0" name="Oval 89"/>
                <p:cNvSpPr/>
                <p:nvPr/>
              </p:nvSpPr>
              <p:spPr bwMode="auto">
                <a:xfrm>
                  <a:off x="5892801" y="1028700"/>
                  <a:ext cx="107950" cy="10477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</p:spPr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1" name="Oval 90"/>
                <p:cNvSpPr/>
                <p:nvPr/>
              </p:nvSpPr>
              <p:spPr bwMode="auto">
                <a:xfrm>
                  <a:off x="5734051" y="1479550"/>
                  <a:ext cx="107950" cy="10477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</p:spPr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2" name="Oval 91"/>
                <p:cNvSpPr/>
                <p:nvPr/>
              </p:nvSpPr>
              <p:spPr bwMode="auto">
                <a:xfrm>
                  <a:off x="4826001" y="1673225"/>
                  <a:ext cx="107950" cy="10477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</p:spPr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76" name="Group 75"/>
            <p:cNvGrpSpPr/>
            <p:nvPr/>
          </p:nvGrpSpPr>
          <p:grpSpPr>
            <a:xfrm>
              <a:off x="1367688" y="4595568"/>
              <a:ext cx="2228850" cy="1644650"/>
              <a:chOff x="9615853" y="5822706"/>
              <a:chExt cx="2228850" cy="1644650"/>
            </a:xfrm>
          </p:grpSpPr>
          <p:grpSp>
            <p:nvGrpSpPr>
              <p:cNvPr id="77" name="Group 76"/>
              <p:cNvGrpSpPr/>
              <p:nvPr/>
            </p:nvGrpSpPr>
            <p:grpSpPr>
              <a:xfrm>
                <a:off x="9615853" y="5822706"/>
                <a:ext cx="2228850" cy="1644650"/>
                <a:chOff x="4178300" y="2759075"/>
                <a:chExt cx="2228850" cy="1644650"/>
              </a:xfrm>
            </p:grpSpPr>
            <p:sp>
              <p:nvSpPr>
                <p:cNvPr id="83" name="Freeform 82"/>
                <p:cNvSpPr/>
                <p:nvPr/>
              </p:nvSpPr>
              <p:spPr>
                <a:xfrm>
                  <a:off x="4178300" y="3536950"/>
                  <a:ext cx="850900" cy="866775"/>
                </a:xfrm>
                <a:custGeom>
                  <a:avLst/>
                  <a:gdLst>
                    <a:gd name="connsiteX0" fmla="*/ 330200 w 850900"/>
                    <a:gd name="connsiteY0" fmla="*/ 0 h 866775"/>
                    <a:gd name="connsiteX1" fmla="*/ 717550 w 850900"/>
                    <a:gd name="connsiteY1" fmla="*/ 158750 h 866775"/>
                    <a:gd name="connsiteX2" fmla="*/ 850900 w 850900"/>
                    <a:gd name="connsiteY2" fmla="*/ 717550 h 866775"/>
                    <a:gd name="connsiteX3" fmla="*/ 460375 w 850900"/>
                    <a:gd name="connsiteY3" fmla="*/ 866775 h 866775"/>
                    <a:gd name="connsiteX4" fmla="*/ 0 w 850900"/>
                    <a:gd name="connsiteY4" fmla="*/ 504825 h 866775"/>
                    <a:gd name="connsiteX5" fmla="*/ 330200 w 850900"/>
                    <a:gd name="connsiteY5" fmla="*/ 0 h 866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0900" h="866775">
                      <a:moveTo>
                        <a:pt x="330200" y="0"/>
                      </a:moveTo>
                      <a:lnTo>
                        <a:pt x="717550" y="158750"/>
                      </a:lnTo>
                      <a:lnTo>
                        <a:pt x="850900" y="717550"/>
                      </a:lnTo>
                      <a:lnTo>
                        <a:pt x="460375" y="866775"/>
                      </a:lnTo>
                      <a:lnTo>
                        <a:pt x="0" y="504825"/>
                      </a:lnTo>
                      <a:lnTo>
                        <a:pt x="330200" y="0"/>
                      </a:lnTo>
                      <a:close/>
                    </a:path>
                  </a:pathLst>
                </a:custGeom>
                <a:ln w="19050" cmpd="sng">
                  <a:solidFill>
                    <a:srgbClr val="000000"/>
                  </a:solidFill>
                </a:ln>
              </p:spPr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4" name="Freeform 83"/>
                <p:cNvSpPr/>
                <p:nvPr/>
              </p:nvSpPr>
              <p:spPr>
                <a:xfrm>
                  <a:off x="4502150" y="2759075"/>
                  <a:ext cx="844550" cy="939800"/>
                </a:xfrm>
                <a:custGeom>
                  <a:avLst/>
                  <a:gdLst>
                    <a:gd name="connsiteX0" fmla="*/ 0 w 844550"/>
                    <a:gd name="connsiteY0" fmla="*/ 784225 h 939800"/>
                    <a:gd name="connsiteX1" fmla="*/ 41275 w 844550"/>
                    <a:gd name="connsiteY1" fmla="*/ 374650 h 939800"/>
                    <a:gd name="connsiteX2" fmla="*/ 400050 w 844550"/>
                    <a:gd name="connsiteY2" fmla="*/ 0 h 939800"/>
                    <a:gd name="connsiteX3" fmla="*/ 844550 w 844550"/>
                    <a:gd name="connsiteY3" fmla="*/ 193675 h 939800"/>
                    <a:gd name="connsiteX4" fmla="*/ 682625 w 844550"/>
                    <a:gd name="connsiteY4" fmla="*/ 746125 h 939800"/>
                    <a:gd name="connsiteX5" fmla="*/ 387350 w 844550"/>
                    <a:gd name="connsiteY5" fmla="*/ 939800 h 939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44550" h="939800">
                      <a:moveTo>
                        <a:pt x="0" y="784225"/>
                      </a:moveTo>
                      <a:lnTo>
                        <a:pt x="41275" y="374650"/>
                      </a:lnTo>
                      <a:lnTo>
                        <a:pt x="400050" y="0"/>
                      </a:lnTo>
                      <a:lnTo>
                        <a:pt x="844550" y="193675"/>
                      </a:lnTo>
                      <a:lnTo>
                        <a:pt x="682625" y="746125"/>
                      </a:lnTo>
                      <a:lnTo>
                        <a:pt x="387350" y="939800"/>
                      </a:lnTo>
                    </a:path>
                  </a:pathLst>
                </a:custGeom>
                <a:ln w="1905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Freeform 84"/>
                <p:cNvSpPr/>
                <p:nvPr/>
              </p:nvSpPr>
              <p:spPr>
                <a:xfrm>
                  <a:off x="5191125" y="2825750"/>
                  <a:ext cx="1216025" cy="933450"/>
                </a:xfrm>
                <a:custGeom>
                  <a:avLst/>
                  <a:gdLst>
                    <a:gd name="connsiteX0" fmla="*/ 155575 w 1216025"/>
                    <a:gd name="connsiteY0" fmla="*/ 130175 h 933450"/>
                    <a:gd name="connsiteX1" fmla="*/ 482600 w 1216025"/>
                    <a:gd name="connsiteY1" fmla="*/ 0 h 933450"/>
                    <a:gd name="connsiteX2" fmla="*/ 1120775 w 1216025"/>
                    <a:gd name="connsiteY2" fmla="*/ 288925 h 933450"/>
                    <a:gd name="connsiteX3" fmla="*/ 1216025 w 1216025"/>
                    <a:gd name="connsiteY3" fmla="*/ 774700 h 933450"/>
                    <a:gd name="connsiteX4" fmla="*/ 733425 w 1216025"/>
                    <a:gd name="connsiteY4" fmla="*/ 933450 h 933450"/>
                    <a:gd name="connsiteX5" fmla="*/ 0 w 1216025"/>
                    <a:gd name="connsiteY5" fmla="*/ 679450 h 933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16025" h="933450">
                      <a:moveTo>
                        <a:pt x="155575" y="130175"/>
                      </a:moveTo>
                      <a:lnTo>
                        <a:pt x="482600" y="0"/>
                      </a:lnTo>
                      <a:lnTo>
                        <a:pt x="1120775" y="288925"/>
                      </a:lnTo>
                      <a:lnTo>
                        <a:pt x="1216025" y="774700"/>
                      </a:lnTo>
                      <a:lnTo>
                        <a:pt x="733425" y="933450"/>
                      </a:lnTo>
                      <a:lnTo>
                        <a:pt x="0" y="679450"/>
                      </a:lnTo>
                    </a:path>
                  </a:pathLst>
                </a:custGeom>
                <a:ln w="1905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Freeform 85"/>
                <p:cNvSpPr/>
                <p:nvPr/>
              </p:nvSpPr>
              <p:spPr>
                <a:xfrm>
                  <a:off x="5026025" y="3762375"/>
                  <a:ext cx="898525" cy="517525"/>
                </a:xfrm>
                <a:custGeom>
                  <a:avLst/>
                  <a:gdLst>
                    <a:gd name="connsiteX0" fmla="*/ 898525 w 898525"/>
                    <a:gd name="connsiteY0" fmla="*/ 0 h 517525"/>
                    <a:gd name="connsiteX1" fmla="*/ 577850 w 898525"/>
                    <a:gd name="connsiteY1" fmla="*/ 517525 h 517525"/>
                    <a:gd name="connsiteX2" fmla="*/ 0 w 898525"/>
                    <a:gd name="connsiteY2" fmla="*/ 485775 h 517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98525" h="517525">
                      <a:moveTo>
                        <a:pt x="898525" y="0"/>
                      </a:moveTo>
                      <a:lnTo>
                        <a:pt x="577850" y="517525"/>
                      </a:lnTo>
                      <a:lnTo>
                        <a:pt x="0" y="485775"/>
                      </a:lnTo>
                    </a:path>
                  </a:pathLst>
                </a:custGeom>
                <a:ln w="1905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8" name="Group 77"/>
              <p:cNvGrpSpPr/>
              <p:nvPr/>
            </p:nvGrpSpPr>
            <p:grpSpPr>
              <a:xfrm>
                <a:off x="9937262" y="6286500"/>
                <a:ext cx="1174750" cy="876300"/>
                <a:chOff x="4826001" y="901700"/>
                <a:chExt cx="1174750" cy="876300"/>
              </a:xfrm>
            </p:grpSpPr>
            <p:sp>
              <p:nvSpPr>
                <p:cNvPr id="79" name="Oval 78"/>
                <p:cNvSpPr/>
                <p:nvPr/>
              </p:nvSpPr>
              <p:spPr bwMode="auto">
                <a:xfrm>
                  <a:off x="5146676" y="901700"/>
                  <a:ext cx="107950" cy="10477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</p:spPr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0" name="Oval 79"/>
                <p:cNvSpPr/>
                <p:nvPr/>
              </p:nvSpPr>
              <p:spPr bwMode="auto">
                <a:xfrm>
                  <a:off x="5892801" y="1028700"/>
                  <a:ext cx="107950" cy="10477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</p:spPr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1" name="Oval 80"/>
                <p:cNvSpPr/>
                <p:nvPr/>
              </p:nvSpPr>
              <p:spPr bwMode="auto">
                <a:xfrm>
                  <a:off x="5734051" y="1479550"/>
                  <a:ext cx="107950" cy="10477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</p:spPr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2" name="Oval 81"/>
                <p:cNvSpPr/>
                <p:nvPr/>
              </p:nvSpPr>
              <p:spPr bwMode="auto">
                <a:xfrm>
                  <a:off x="4826001" y="1673225"/>
                  <a:ext cx="107950" cy="10477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</p:spPr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grpSp>
        <p:nvGrpSpPr>
          <p:cNvPr id="97" name="Group 96"/>
          <p:cNvGrpSpPr/>
          <p:nvPr/>
        </p:nvGrpSpPr>
        <p:grpSpPr>
          <a:xfrm>
            <a:off x="7113814" y="4707267"/>
            <a:ext cx="1852433" cy="1511228"/>
            <a:chOff x="4690647" y="4491504"/>
            <a:chExt cx="2222500" cy="1812925"/>
          </a:xfrm>
        </p:grpSpPr>
        <p:sp>
          <p:nvSpPr>
            <p:cNvPr id="98" name="Freeform 97"/>
            <p:cNvSpPr/>
            <p:nvPr/>
          </p:nvSpPr>
          <p:spPr>
            <a:xfrm>
              <a:off x="5721350" y="5918200"/>
              <a:ext cx="107950" cy="212725"/>
            </a:xfrm>
            <a:custGeom>
              <a:avLst/>
              <a:gdLst>
                <a:gd name="connsiteX0" fmla="*/ 69850 w 107950"/>
                <a:gd name="connsiteY0" fmla="*/ 0 h 212725"/>
                <a:gd name="connsiteX1" fmla="*/ 0 w 107950"/>
                <a:gd name="connsiteY1" fmla="*/ 212725 h 212725"/>
                <a:gd name="connsiteX2" fmla="*/ 107950 w 107950"/>
                <a:gd name="connsiteY2" fmla="*/ 171450 h 212725"/>
                <a:gd name="connsiteX3" fmla="*/ 69850 w 107950"/>
                <a:gd name="connsiteY3" fmla="*/ 0 h 21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950" h="212725">
                  <a:moveTo>
                    <a:pt x="69850" y="0"/>
                  </a:moveTo>
                  <a:lnTo>
                    <a:pt x="0" y="212725"/>
                  </a:lnTo>
                  <a:lnTo>
                    <a:pt x="107950" y="171450"/>
                  </a:lnTo>
                  <a:lnTo>
                    <a:pt x="69850" y="0"/>
                  </a:lnTo>
                  <a:close/>
                </a:path>
              </a:pathLst>
            </a:custGeom>
            <a:solidFill>
              <a:srgbClr val="0000FF">
                <a:alpha val="41000"/>
              </a:srgbClr>
            </a:solidFill>
          </p:spPr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99" name="Freeform 98"/>
            <p:cNvSpPr/>
            <p:nvPr/>
          </p:nvSpPr>
          <p:spPr>
            <a:xfrm>
              <a:off x="4981575" y="5549900"/>
              <a:ext cx="790575" cy="688975"/>
            </a:xfrm>
            <a:custGeom>
              <a:avLst/>
              <a:gdLst>
                <a:gd name="connsiteX0" fmla="*/ 730250 w 790575"/>
                <a:gd name="connsiteY0" fmla="*/ 53975 h 688975"/>
                <a:gd name="connsiteX1" fmla="*/ 215900 w 790575"/>
                <a:gd name="connsiteY1" fmla="*/ 0 h 688975"/>
                <a:gd name="connsiteX2" fmla="*/ 0 w 790575"/>
                <a:gd name="connsiteY2" fmla="*/ 330200 h 688975"/>
                <a:gd name="connsiteX3" fmla="*/ 460375 w 790575"/>
                <a:gd name="connsiteY3" fmla="*/ 688975 h 688975"/>
                <a:gd name="connsiteX4" fmla="*/ 673100 w 790575"/>
                <a:gd name="connsiteY4" fmla="*/ 606425 h 688975"/>
                <a:gd name="connsiteX5" fmla="*/ 790575 w 790575"/>
                <a:gd name="connsiteY5" fmla="*/ 285750 h 688975"/>
                <a:gd name="connsiteX6" fmla="*/ 730250 w 790575"/>
                <a:gd name="connsiteY6" fmla="*/ 53975 h 688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0575" h="688975">
                  <a:moveTo>
                    <a:pt x="730250" y="53975"/>
                  </a:moveTo>
                  <a:lnTo>
                    <a:pt x="215900" y="0"/>
                  </a:lnTo>
                  <a:lnTo>
                    <a:pt x="0" y="330200"/>
                  </a:lnTo>
                  <a:lnTo>
                    <a:pt x="460375" y="688975"/>
                  </a:lnTo>
                  <a:lnTo>
                    <a:pt x="673100" y="606425"/>
                  </a:lnTo>
                  <a:lnTo>
                    <a:pt x="790575" y="285750"/>
                  </a:lnTo>
                  <a:lnTo>
                    <a:pt x="730250" y="53975"/>
                  </a:lnTo>
                  <a:close/>
                </a:path>
              </a:pathLst>
            </a:custGeom>
            <a:solidFill>
              <a:srgbClr val="0000FF">
                <a:alpha val="42000"/>
              </a:srgbClr>
            </a:solidFill>
          </p:spPr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100" name="Freeform 99"/>
            <p:cNvSpPr/>
            <p:nvPr/>
          </p:nvSpPr>
          <p:spPr>
            <a:xfrm>
              <a:off x="5226050" y="5375275"/>
              <a:ext cx="476250" cy="174625"/>
            </a:xfrm>
            <a:custGeom>
              <a:avLst/>
              <a:gdLst>
                <a:gd name="connsiteX0" fmla="*/ 0 w 476250"/>
                <a:gd name="connsiteY0" fmla="*/ 130175 h 174625"/>
                <a:gd name="connsiteX1" fmla="*/ 476250 w 476250"/>
                <a:gd name="connsiteY1" fmla="*/ 174625 h 174625"/>
                <a:gd name="connsiteX2" fmla="*/ 466725 w 476250"/>
                <a:gd name="connsiteY2" fmla="*/ 149225 h 174625"/>
                <a:gd name="connsiteX3" fmla="*/ 82550 w 476250"/>
                <a:gd name="connsiteY3" fmla="*/ 0 h 174625"/>
                <a:gd name="connsiteX4" fmla="*/ 0 w 476250"/>
                <a:gd name="connsiteY4" fmla="*/ 130175 h 174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0" h="174625">
                  <a:moveTo>
                    <a:pt x="0" y="130175"/>
                  </a:moveTo>
                  <a:lnTo>
                    <a:pt x="476250" y="174625"/>
                  </a:lnTo>
                  <a:lnTo>
                    <a:pt x="466725" y="149225"/>
                  </a:lnTo>
                  <a:lnTo>
                    <a:pt x="82550" y="0"/>
                  </a:lnTo>
                  <a:lnTo>
                    <a:pt x="0" y="130175"/>
                  </a:lnTo>
                  <a:close/>
                </a:path>
              </a:pathLst>
            </a:custGeom>
            <a:solidFill>
              <a:srgbClr val="0000FF">
                <a:alpha val="43000"/>
              </a:srgbClr>
            </a:solidFill>
          </p:spPr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grpSp>
          <p:nvGrpSpPr>
            <p:cNvPr id="101" name="Group 100"/>
            <p:cNvGrpSpPr/>
            <p:nvPr/>
          </p:nvGrpSpPr>
          <p:grpSpPr>
            <a:xfrm>
              <a:off x="4690647" y="4491504"/>
              <a:ext cx="2222500" cy="1812925"/>
              <a:chOff x="4235450" y="333375"/>
              <a:chExt cx="2222500" cy="1812925"/>
            </a:xfrm>
          </p:grpSpPr>
          <p:sp>
            <p:nvSpPr>
              <p:cNvPr id="103" name="Freeform 102"/>
              <p:cNvSpPr/>
              <p:nvPr/>
            </p:nvSpPr>
            <p:spPr>
              <a:xfrm>
                <a:off x="4714875" y="333375"/>
                <a:ext cx="977900" cy="1101725"/>
              </a:xfrm>
              <a:custGeom>
                <a:avLst/>
                <a:gdLst>
                  <a:gd name="connsiteX0" fmla="*/ 0 w 977900"/>
                  <a:gd name="connsiteY0" fmla="*/ 485775 h 1101725"/>
                  <a:gd name="connsiteX1" fmla="*/ 3175 w 977900"/>
                  <a:gd name="connsiteY1" fmla="*/ 1035050 h 1101725"/>
                  <a:gd name="connsiteX2" fmla="*/ 714375 w 977900"/>
                  <a:gd name="connsiteY2" fmla="*/ 1101725 h 1101725"/>
                  <a:gd name="connsiteX3" fmla="*/ 977900 w 977900"/>
                  <a:gd name="connsiteY3" fmla="*/ 485775 h 1101725"/>
                  <a:gd name="connsiteX4" fmla="*/ 552450 w 977900"/>
                  <a:gd name="connsiteY4" fmla="*/ 0 h 1101725"/>
                  <a:gd name="connsiteX5" fmla="*/ 0 w 977900"/>
                  <a:gd name="connsiteY5" fmla="*/ 485775 h 1101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900" h="1101725">
                    <a:moveTo>
                      <a:pt x="0" y="485775"/>
                    </a:moveTo>
                    <a:cubicBezTo>
                      <a:pt x="1058" y="668867"/>
                      <a:pt x="2117" y="851958"/>
                      <a:pt x="3175" y="1035050"/>
                    </a:cubicBezTo>
                    <a:lnTo>
                      <a:pt x="714375" y="1101725"/>
                    </a:lnTo>
                    <a:lnTo>
                      <a:pt x="977900" y="485775"/>
                    </a:lnTo>
                    <a:lnTo>
                      <a:pt x="552450" y="0"/>
                    </a:lnTo>
                    <a:lnTo>
                      <a:pt x="0" y="485775"/>
                    </a:lnTo>
                    <a:close/>
                  </a:path>
                </a:pathLst>
              </a:custGeom>
              <a:ln w="12700" cmpd="sng">
                <a:solidFill>
                  <a:srgbClr val="FF0000"/>
                </a:solidFill>
                <a:prstDash val="solid"/>
              </a:ln>
            </p:spPr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4" name="Freeform 103"/>
              <p:cNvSpPr/>
              <p:nvPr/>
            </p:nvSpPr>
            <p:spPr>
              <a:xfrm>
                <a:off x="4235450" y="1365250"/>
                <a:ext cx="1193800" cy="781050"/>
              </a:xfrm>
              <a:custGeom>
                <a:avLst/>
                <a:gdLst>
                  <a:gd name="connsiteX0" fmla="*/ 482600 w 1193800"/>
                  <a:gd name="connsiteY0" fmla="*/ 0 h 781050"/>
                  <a:gd name="connsiteX1" fmla="*/ 0 w 1193800"/>
                  <a:gd name="connsiteY1" fmla="*/ 625475 h 781050"/>
                  <a:gd name="connsiteX2" fmla="*/ 936625 w 1193800"/>
                  <a:gd name="connsiteY2" fmla="*/ 781050 h 781050"/>
                  <a:gd name="connsiteX3" fmla="*/ 1193800 w 1193800"/>
                  <a:gd name="connsiteY3" fmla="*/ 73025 h 781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93800" h="781050">
                    <a:moveTo>
                      <a:pt x="482600" y="0"/>
                    </a:moveTo>
                    <a:lnTo>
                      <a:pt x="0" y="625475"/>
                    </a:lnTo>
                    <a:lnTo>
                      <a:pt x="936625" y="781050"/>
                    </a:lnTo>
                    <a:lnTo>
                      <a:pt x="1193800" y="73025"/>
                    </a:lnTo>
                  </a:path>
                </a:pathLst>
              </a:custGeom>
              <a:ln w="12700" cmpd="sng">
                <a:solidFill>
                  <a:srgbClr val="FF00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Freeform 104"/>
              <p:cNvSpPr/>
              <p:nvPr/>
            </p:nvSpPr>
            <p:spPr>
              <a:xfrm>
                <a:off x="5175250" y="1212850"/>
                <a:ext cx="1282700" cy="927100"/>
              </a:xfrm>
              <a:custGeom>
                <a:avLst/>
                <a:gdLst>
                  <a:gd name="connsiteX0" fmla="*/ 0 w 1282700"/>
                  <a:gd name="connsiteY0" fmla="*/ 927100 h 927100"/>
                  <a:gd name="connsiteX1" fmla="*/ 1282700 w 1282700"/>
                  <a:gd name="connsiteY1" fmla="*/ 0 h 927100"/>
                  <a:gd name="connsiteX2" fmla="*/ 254000 w 1282700"/>
                  <a:gd name="connsiteY2" fmla="*/ 222250 h 927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82700" h="927100">
                    <a:moveTo>
                      <a:pt x="0" y="927100"/>
                    </a:moveTo>
                    <a:lnTo>
                      <a:pt x="1282700" y="0"/>
                    </a:lnTo>
                    <a:lnTo>
                      <a:pt x="254000" y="222250"/>
                    </a:lnTo>
                  </a:path>
                </a:pathLst>
              </a:custGeom>
              <a:ln w="12700" cmpd="sng">
                <a:solidFill>
                  <a:srgbClr val="FF00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2" name="Freeform 101"/>
            <p:cNvSpPr/>
            <p:nvPr/>
          </p:nvSpPr>
          <p:spPr>
            <a:xfrm>
              <a:off x="4982303" y="5373442"/>
              <a:ext cx="850900" cy="866775"/>
            </a:xfrm>
            <a:custGeom>
              <a:avLst/>
              <a:gdLst>
                <a:gd name="connsiteX0" fmla="*/ 330200 w 850900"/>
                <a:gd name="connsiteY0" fmla="*/ 0 h 866775"/>
                <a:gd name="connsiteX1" fmla="*/ 717550 w 850900"/>
                <a:gd name="connsiteY1" fmla="*/ 158750 h 866775"/>
                <a:gd name="connsiteX2" fmla="*/ 850900 w 850900"/>
                <a:gd name="connsiteY2" fmla="*/ 717550 h 866775"/>
                <a:gd name="connsiteX3" fmla="*/ 460375 w 850900"/>
                <a:gd name="connsiteY3" fmla="*/ 866775 h 866775"/>
                <a:gd name="connsiteX4" fmla="*/ 0 w 850900"/>
                <a:gd name="connsiteY4" fmla="*/ 504825 h 866775"/>
                <a:gd name="connsiteX5" fmla="*/ 330200 w 850900"/>
                <a:gd name="connsiteY5" fmla="*/ 0 h 866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0900" h="866775">
                  <a:moveTo>
                    <a:pt x="330200" y="0"/>
                  </a:moveTo>
                  <a:lnTo>
                    <a:pt x="717550" y="158750"/>
                  </a:lnTo>
                  <a:lnTo>
                    <a:pt x="850900" y="717550"/>
                  </a:lnTo>
                  <a:lnTo>
                    <a:pt x="460375" y="866775"/>
                  </a:lnTo>
                  <a:lnTo>
                    <a:pt x="0" y="504825"/>
                  </a:lnTo>
                  <a:lnTo>
                    <a:pt x="330200" y="0"/>
                  </a:lnTo>
                  <a:close/>
                </a:path>
              </a:pathLst>
            </a:custGeom>
            <a:ln w="19050" cmpd="sng">
              <a:solidFill>
                <a:srgbClr val="000000"/>
              </a:solidFill>
            </a:ln>
          </p:spPr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06" name="TextBox 105"/>
          <p:cNvSpPr txBox="1"/>
          <p:nvPr/>
        </p:nvSpPr>
        <p:spPr>
          <a:xfrm>
            <a:off x="6091814" y="825184"/>
            <a:ext cx="16337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Voronoi generator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108" name="Straight Arrow Connector 107"/>
          <p:cNvCxnSpPr/>
          <p:nvPr/>
        </p:nvCxnSpPr>
        <p:spPr>
          <a:xfrm flipH="1">
            <a:off x="6307073" y="1105030"/>
            <a:ext cx="179382" cy="380302"/>
          </a:xfrm>
          <a:prstGeom prst="straightConnector1">
            <a:avLst/>
          </a:prstGeom>
          <a:ln w="3175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/>
          <p:cNvSpPr/>
          <p:nvPr/>
        </p:nvSpPr>
        <p:spPr bwMode="auto">
          <a:xfrm>
            <a:off x="70552" y="4626598"/>
            <a:ext cx="8970140" cy="1723635"/>
          </a:xfrm>
          <a:prstGeom prst="roundRect">
            <a:avLst/>
          </a:prstGeom>
          <a:noFill/>
          <a:ln w="57150" cmpd="sng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426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24245" y="40640"/>
            <a:ext cx="8556371" cy="698819"/>
          </a:xfrm>
          <a:prstGeom prst="rect">
            <a:avLst/>
          </a:prstGeom>
          <a:effectLst/>
        </p:spPr>
        <p:txBody>
          <a:bodyPr vert="horz" lIns="91440" rIns="45720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sz="3600" b="1" kern="1200">
                <a:solidFill>
                  <a:srgbClr val="214A8F"/>
                </a:solidFill>
                <a:effectLst/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dirty="0" smtClean="0"/>
              <a:t>Staggered discretizations provide numerous benefits.</a:t>
            </a:r>
            <a:endParaRPr lang="en-US" sz="24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07298" y="731909"/>
            <a:ext cx="8666044" cy="0"/>
          </a:xfrm>
          <a:prstGeom prst="line">
            <a:avLst/>
          </a:prstGeom>
          <a:ln w="381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37441" y="1101001"/>
            <a:ext cx="8132336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400"/>
              </a:spcBef>
              <a:spcAft>
                <a:spcPts val="600"/>
              </a:spcAft>
            </a:pPr>
            <a:r>
              <a:rPr lang="en-US" sz="2400" b="1" dirty="0" smtClean="0"/>
              <a:t>Artificial Viscosity</a:t>
            </a:r>
            <a:endParaRPr lang="en-US" sz="2400" b="1" dirty="0"/>
          </a:p>
          <a:p>
            <a:pPr marL="713232" lvl="1" indent="-342900">
              <a:spcAft>
                <a:spcPts val="600"/>
              </a:spcAft>
              <a:buFont typeface="Arial"/>
              <a:buChar char="•"/>
            </a:pPr>
            <a:r>
              <a:rPr lang="en-US" sz="1600" dirty="0" smtClean="0"/>
              <a:t>Low dissipation shock capturing</a:t>
            </a:r>
          </a:p>
          <a:p>
            <a:pPr marL="713232" lvl="1" indent="-342900">
              <a:spcAft>
                <a:spcPts val="600"/>
              </a:spcAft>
              <a:buFont typeface="Arial"/>
              <a:buChar char="•"/>
            </a:pPr>
            <a:r>
              <a:rPr lang="en-US" sz="1600" dirty="0" smtClean="0"/>
              <a:t>New tensor formulations under development</a:t>
            </a:r>
            <a:endParaRPr lang="en-US" sz="1600" dirty="0"/>
          </a:p>
          <a:p>
            <a:pPr>
              <a:spcBef>
                <a:spcPts val="3000"/>
              </a:spcBef>
              <a:spcAft>
                <a:spcPts val="600"/>
              </a:spcAft>
            </a:pPr>
            <a:r>
              <a:rPr lang="en-US" sz="2400" b="1" dirty="0" smtClean="0">
                <a:solidFill>
                  <a:srgbClr val="000000"/>
                </a:solidFill>
              </a:rPr>
              <a:t>Flexibility</a:t>
            </a:r>
          </a:p>
          <a:p>
            <a:pPr marL="713232" lvl="1" indent="-342900">
              <a:spcAft>
                <a:spcPts val="600"/>
              </a:spcAft>
              <a:buFont typeface="Arial"/>
              <a:buChar char="•"/>
            </a:pPr>
            <a:r>
              <a:rPr lang="en-US" sz="1600" dirty="0" smtClean="0"/>
              <a:t>Multiple control volumes available to discretize model equations</a:t>
            </a:r>
            <a:endParaRPr lang="en-US" sz="1600" dirty="0"/>
          </a:p>
          <a:p>
            <a:pPr marL="713232" lvl="1" indent="-342900">
              <a:spcAft>
                <a:spcPts val="600"/>
              </a:spcAft>
              <a:buFont typeface="Arial"/>
              <a:buChar char="•"/>
            </a:pPr>
            <a:r>
              <a:rPr lang="en-US" sz="1600" dirty="0" smtClean="0"/>
              <a:t>Efficient gather-scatter operations for local physics</a:t>
            </a:r>
          </a:p>
          <a:p>
            <a:pPr marL="713232" lvl="1" indent="-342900">
              <a:spcAft>
                <a:spcPts val="600"/>
              </a:spcAft>
              <a:buFont typeface="Arial"/>
              <a:buChar char="•"/>
            </a:pPr>
            <a:r>
              <a:rPr lang="en-US" sz="1600" dirty="0" smtClean="0"/>
              <a:t>Mimetic algorithms for discrete math operators</a:t>
            </a:r>
          </a:p>
          <a:p>
            <a:pPr>
              <a:spcBef>
                <a:spcPts val="3000"/>
              </a:spcBef>
              <a:spcAft>
                <a:spcPts val="600"/>
              </a:spcAft>
            </a:pPr>
            <a:r>
              <a:rPr lang="en-US" sz="2400" b="1" dirty="0" smtClean="0">
                <a:solidFill>
                  <a:srgbClr val="000000"/>
                </a:solidFill>
              </a:rPr>
              <a:t>Multi-physics coupling</a:t>
            </a:r>
            <a:endParaRPr lang="en-US" sz="2400" b="1" dirty="0">
              <a:solidFill>
                <a:srgbClr val="000000"/>
              </a:solidFill>
            </a:endParaRPr>
          </a:p>
          <a:p>
            <a:pPr marL="713232" lvl="1" indent="-342900">
              <a:spcAft>
                <a:spcPts val="600"/>
              </a:spcAft>
              <a:buFont typeface="Arial"/>
              <a:buChar char="•"/>
            </a:pPr>
            <a:r>
              <a:rPr lang="en-US" sz="1600" dirty="0" smtClean="0"/>
              <a:t>Improved accuracy coupling radiation to materials</a:t>
            </a:r>
          </a:p>
          <a:p>
            <a:pPr marL="713232" lvl="1" indent="-342900">
              <a:spcAft>
                <a:spcPts val="600"/>
              </a:spcAft>
              <a:buFont typeface="Arial"/>
              <a:buChar char="•"/>
            </a:pPr>
            <a:r>
              <a:rPr lang="en-US" sz="1600" dirty="0" smtClean="0"/>
              <a:t>Invariant-preserving magneto-hydrodynamics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5956055"/>
            <a:ext cx="9144000" cy="369332"/>
          </a:xfrm>
          <a:prstGeom prst="rect">
            <a:avLst/>
          </a:prstGeom>
          <a:solidFill>
            <a:srgbClr val="17375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We have decades of experience to draw on for staggered-grid modeling.</a:t>
            </a:r>
            <a:endParaRPr lang="en-US" sz="16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467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 45"/>
          <p:cNvSpPr/>
          <p:nvPr/>
        </p:nvSpPr>
        <p:spPr>
          <a:xfrm>
            <a:off x="5174938" y="2323096"/>
            <a:ext cx="1131740" cy="2510692"/>
          </a:xfrm>
          <a:custGeom>
            <a:avLst/>
            <a:gdLst>
              <a:gd name="connsiteX0" fmla="*/ 1190356 w 1190356"/>
              <a:gd name="connsiteY0" fmla="*/ 0 h 2608384"/>
              <a:gd name="connsiteX1" fmla="*/ 8279 w 1190356"/>
              <a:gd name="connsiteY1" fmla="*/ 1279769 h 2608384"/>
              <a:gd name="connsiteX2" fmla="*/ 633509 w 1190356"/>
              <a:gd name="connsiteY2" fmla="*/ 2608384 h 2608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0356" h="2608384">
                <a:moveTo>
                  <a:pt x="1190356" y="0"/>
                </a:moveTo>
                <a:cubicBezTo>
                  <a:pt x="645721" y="422519"/>
                  <a:pt x="101087" y="845039"/>
                  <a:pt x="8279" y="1279769"/>
                </a:cubicBezTo>
                <a:cubicBezTo>
                  <a:pt x="-84529" y="1714499"/>
                  <a:pt x="633509" y="2608384"/>
                  <a:pt x="633509" y="2608384"/>
                </a:cubicBezTo>
              </a:path>
            </a:pathLst>
          </a:custGeom>
          <a:noFill/>
          <a:ln w="57150" cmpd="sng">
            <a:solidFill>
              <a:schemeClr val="accent1">
                <a:lumMod val="40000"/>
                <a:lumOff val="60000"/>
              </a:schemeClr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324986" y="1373264"/>
            <a:ext cx="4551195" cy="3545647"/>
          </a:xfrm>
          <a:prstGeom prst="rect">
            <a:avLst/>
          </a:prstGeom>
          <a:solidFill>
            <a:srgbClr val="DBEEF4"/>
          </a:solidFill>
          <a:ln>
            <a:solidFill>
              <a:srgbClr val="FFFFFF"/>
            </a:solidFill>
          </a:ln>
        </p:spPr>
        <p:txBody>
          <a:bodyPr>
            <a:noAutofit/>
          </a:bodyPr>
          <a:lstStyle>
            <a:lvl1pPr marL="400050" indent="-280988" algn="l" rtl="0" eaLnBrk="1" latinLnBrk="0" hangingPunct="1">
              <a:spcBef>
                <a:spcPts val="1200"/>
              </a:spcBef>
              <a:spcAft>
                <a:spcPts val="600"/>
              </a:spcAft>
              <a:buClr>
                <a:srgbClr val="0D5097"/>
              </a:buClr>
              <a:buSzPct val="90000"/>
              <a:buFont typeface="Wingdings" charset="2"/>
              <a:buChar char="§"/>
              <a:defRPr kumimoji="0"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28650" indent="-215900" algn="l" rtl="0" eaLnBrk="1" latinLnBrk="0" hangingPunct="1"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7113" indent="-342900" algn="l" rtl="0" eaLnBrk="1" latinLnBrk="0" hangingPunct="1">
              <a:spcBef>
                <a:spcPts val="0"/>
              </a:spcBef>
              <a:spcAft>
                <a:spcPts val="600"/>
              </a:spcAft>
              <a:buClrTx/>
              <a:buSzPct val="90000"/>
              <a:buFont typeface="Lucida Grande"/>
              <a:buChar char="—"/>
              <a:defRPr kumimoji="0"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314450" indent="-242888" algn="l" rtl="0" eaLnBrk="1" latinLnBrk="0" hangingPunct="1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Lucida Grande"/>
              <a:buChar char="–"/>
              <a:defRPr kumimoji="0"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543050" indent="-242888" algn="l" rtl="0" eaLnBrk="1" latinLnBrk="0" hangingPunct="1">
              <a:spcBef>
                <a:spcPts val="0"/>
              </a:spcBef>
              <a:spcAft>
                <a:spcPts val="600"/>
              </a:spcAft>
              <a:buClrTx/>
              <a:buFont typeface="Arial"/>
              <a:buChar char="•"/>
              <a:defRPr kumimoji="0" lang="en-US" sz="1800" kern="120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Successful remapping tool developed at LLNL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[Grandy, JCP, 1999]</a:t>
            </a:r>
          </a:p>
          <a:p>
            <a:pPr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Multi-dimensional</a:t>
            </a:r>
          </a:p>
          <a:p>
            <a:pPr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Multi-material</a:t>
            </a:r>
          </a:p>
          <a:p>
            <a:pPr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Massively parallel (10</a:t>
            </a:r>
            <a:r>
              <a:rPr lang="en-US" sz="2000" baseline="30000" dirty="0" smtClean="0"/>
              <a:t>6</a:t>
            </a:r>
            <a:r>
              <a:rPr lang="en-US" sz="2000" dirty="0" smtClean="0"/>
              <a:t>+ cores)</a:t>
            </a:r>
          </a:p>
          <a:p>
            <a:pPr>
              <a:spcBef>
                <a:spcPts val="600"/>
              </a:spcBef>
              <a:buFont typeface="Arial"/>
              <a:buChar char="•"/>
            </a:pPr>
            <a:r>
              <a:rPr lang="en-US" sz="2000" dirty="0"/>
              <a:t>Handles unstructured meshes of arbitrary polygons/</a:t>
            </a:r>
            <a:r>
              <a:rPr lang="en-US" sz="2000" dirty="0" smtClean="0"/>
              <a:t>polyhedra</a:t>
            </a:r>
          </a:p>
          <a:p>
            <a:pPr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Formally second-order-accurate</a:t>
            </a:r>
            <a:endParaRPr lang="en-US" sz="20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07298" y="725336"/>
            <a:ext cx="8666044" cy="0"/>
          </a:xfrm>
          <a:prstGeom prst="line">
            <a:avLst/>
          </a:prstGeom>
          <a:ln w="381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09111" y="13583"/>
            <a:ext cx="8554335" cy="718977"/>
          </a:xfrm>
        </p:spPr>
        <p:txBody>
          <a:bodyPr/>
          <a:lstStyle/>
          <a:p>
            <a:r>
              <a:rPr lang="en-US" sz="2000" dirty="0" smtClean="0"/>
              <a:t>ReALE uses the OVERLINK library to handle its remap stage.</a:t>
            </a:r>
            <a:endParaRPr lang="en-US" sz="2000" dirty="0"/>
          </a:p>
        </p:txBody>
      </p:sp>
      <p:sp>
        <p:nvSpPr>
          <p:cNvPr id="8" name="Freeform 7"/>
          <p:cNvSpPr/>
          <p:nvPr/>
        </p:nvSpPr>
        <p:spPr>
          <a:xfrm>
            <a:off x="6131877" y="1701289"/>
            <a:ext cx="903898" cy="859693"/>
          </a:xfrm>
          <a:custGeom>
            <a:avLst/>
            <a:gdLst>
              <a:gd name="connsiteX0" fmla="*/ 276225 w 717550"/>
              <a:gd name="connsiteY0" fmla="*/ 0 h 720725"/>
              <a:gd name="connsiteX1" fmla="*/ 0 w 717550"/>
              <a:gd name="connsiteY1" fmla="*/ 425450 h 720725"/>
              <a:gd name="connsiteX2" fmla="*/ 384175 w 717550"/>
              <a:gd name="connsiteY2" fmla="*/ 720725 h 720725"/>
              <a:gd name="connsiteX3" fmla="*/ 717550 w 717550"/>
              <a:gd name="connsiteY3" fmla="*/ 593725 h 720725"/>
              <a:gd name="connsiteX4" fmla="*/ 600075 w 717550"/>
              <a:gd name="connsiteY4" fmla="*/ 123825 h 720725"/>
              <a:gd name="connsiteX5" fmla="*/ 276225 w 717550"/>
              <a:gd name="connsiteY5" fmla="*/ 0 h 72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7550" h="720725">
                <a:moveTo>
                  <a:pt x="276225" y="0"/>
                </a:moveTo>
                <a:lnTo>
                  <a:pt x="0" y="425450"/>
                </a:lnTo>
                <a:lnTo>
                  <a:pt x="384175" y="720725"/>
                </a:lnTo>
                <a:lnTo>
                  <a:pt x="717550" y="593725"/>
                </a:lnTo>
                <a:lnTo>
                  <a:pt x="600075" y="123825"/>
                </a:lnTo>
                <a:lnTo>
                  <a:pt x="276225" y="0"/>
                </a:lnTo>
                <a:close/>
              </a:path>
            </a:pathLst>
          </a:custGeom>
          <a:solidFill>
            <a:srgbClr val="0000FF">
              <a:alpha val="15000"/>
            </a:srgbClr>
          </a:solidFill>
          <a:ln>
            <a:noFill/>
          </a:ln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829764" y="838179"/>
            <a:ext cx="2686538" cy="1787769"/>
            <a:chOff x="1083114" y="4495412"/>
            <a:chExt cx="2513424" cy="1812925"/>
          </a:xfrm>
        </p:grpSpPr>
        <p:grpSp>
          <p:nvGrpSpPr>
            <p:cNvPr id="12" name="Group 11"/>
            <p:cNvGrpSpPr/>
            <p:nvPr/>
          </p:nvGrpSpPr>
          <p:grpSpPr>
            <a:xfrm>
              <a:off x="1083114" y="4495412"/>
              <a:ext cx="2225675" cy="1812925"/>
              <a:chOff x="8256466" y="4129698"/>
              <a:chExt cx="2225675" cy="1812925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8256466" y="4129698"/>
                <a:ext cx="2225675" cy="1812925"/>
                <a:chOff x="4235450" y="333375"/>
                <a:chExt cx="2225675" cy="1812925"/>
              </a:xfrm>
            </p:grpSpPr>
            <p:sp>
              <p:nvSpPr>
                <p:cNvPr id="30" name="Freeform 29"/>
                <p:cNvSpPr/>
                <p:nvPr/>
              </p:nvSpPr>
              <p:spPr>
                <a:xfrm>
                  <a:off x="4714875" y="333375"/>
                  <a:ext cx="977900" cy="1101725"/>
                </a:xfrm>
                <a:custGeom>
                  <a:avLst/>
                  <a:gdLst>
                    <a:gd name="connsiteX0" fmla="*/ 0 w 977900"/>
                    <a:gd name="connsiteY0" fmla="*/ 485775 h 1101725"/>
                    <a:gd name="connsiteX1" fmla="*/ 3175 w 977900"/>
                    <a:gd name="connsiteY1" fmla="*/ 1035050 h 1101725"/>
                    <a:gd name="connsiteX2" fmla="*/ 714375 w 977900"/>
                    <a:gd name="connsiteY2" fmla="*/ 1101725 h 1101725"/>
                    <a:gd name="connsiteX3" fmla="*/ 977900 w 977900"/>
                    <a:gd name="connsiteY3" fmla="*/ 485775 h 1101725"/>
                    <a:gd name="connsiteX4" fmla="*/ 552450 w 977900"/>
                    <a:gd name="connsiteY4" fmla="*/ 0 h 1101725"/>
                    <a:gd name="connsiteX5" fmla="*/ 0 w 977900"/>
                    <a:gd name="connsiteY5" fmla="*/ 485775 h 1101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77900" h="1101725">
                      <a:moveTo>
                        <a:pt x="0" y="485775"/>
                      </a:moveTo>
                      <a:cubicBezTo>
                        <a:pt x="1058" y="668867"/>
                        <a:pt x="2117" y="851958"/>
                        <a:pt x="3175" y="1035050"/>
                      </a:cubicBezTo>
                      <a:lnTo>
                        <a:pt x="714375" y="1101725"/>
                      </a:lnTo>
                      <a:lnTo>
                        <a:pt x="977900" y="485775"/>
                      </a:lnTo>
                      <a:lnTo>
                        <a:pt x="552450" y="0"/>
                      </a:lnTo>
                      <a:lnTo>
                        <a:pt x="0" y="485775"/>
                      </a:lnTo>
                      <a:close/>
                    </a:path>
                  </a:pathLst>
                </a:custGeom>
                <a:ln w="12700" cmpd="sng">
                  <a:solidFill>
                    <a:srgbClr val="FF0000"/>
                  </a:solidFill>
                  <a:prstDash val="sysDash"/>
                </a:ln>
              </p:spPr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" name="Freeform 30"/>
                <p:cNvSpPr/>
                <p:nvPr/>
              </p:nvSpPr>
              <p:spPr>
                <a:xfrm>
                  <a:off x="4235450" y="1365250"/>
                  <a:ext cx="1193800" cy="781050"/>
                </a:xfrm>
                <a:custGeom>
                  <a:avLst/>
                  <a:gdLst>
                    <a:gd name="connsiteX0" fmla="*/ 482600 w 1193800"/>
                    <a:gd name="connsiteY0" fmla="*/ 0 h 781050"/>
                    <a:gd name="connsiteX1" fmla="*/ 0 w 1193800"/>
                    <a:gd name="connsiteY1" fmla="*/ 625475 h 781050"/>
                    <a:gd name="connsiteX2" fmla="*/ 936625 w 1193800"/>
                    <a:gd name="connsiteY2" fmla="*/ 781050 h 781050"/>
                    <a:gd name="connsiteX3" fmla="*/ 1193800 w 1193800"/>
                    <a:gd name="connsiteY3" fmla="*/ 73025 h 781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93800" h="781050">
                      <a:moveTo>
                        <a:pt x="482600" y="0"/>
                      </a:moveTo>
                      <a:lnTo>
                        <a:pt x="0" y="625475"/>
                      </a:lnTo>
                      <a:lnTo>
                        <a:pt x="936625" y="781050"/>
                      </a:lnTo>
                      <a:lnTo>
                        <a:pt x="1193800" y="73025"/>
                      </a:lnTo>
                    </a:path>
                  </a:pathLst>
                </a:custGeom>
                <a:ln w="12700" cmpd="sng">
                  <a:solidFill>
                    <a:srgbClr val="FF0000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Freeform 31"/>
                <p:cNvSpPr/>
                <p:nvPr/>
              </p:nvSpPr>
              <p:spPr>
                <a:xfrm>
                  <a:off x="5175250" y="1212850"/>
                  <a:ext cx="1282700" cy="927100"/>
                </a:xfrm>
                <a:custGeom>
                  <a:avLst/>
                  <a:gdLst>
                    <a:gd name="connsiteX0" fmla="*/ 0 w 1282700"/>
                    <a:gd name="connsiteY0" fmla="*/ 927100 h 927100"/>
                    <a:gd name="connsiteX1" fmla="*/ 1282700 w 1282700"/>
                    <a:gd name="connsiteY1" fmla="*/ 0 h 927100"/>
                    <a:gd name="connsiteX2" fmla="*/ 254000 w 1282700"/>
                    <a:gd name="connsiteY2" fmla="*/ 222250 h 927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82700" h="927100">
                      <a:moveTo>
                        <a:pt x="0" y="927100"/>
                      </a:moveTo>
                      <a:lnTo>
                        <a:pt x="1282700" y="0"/>
                      </a:lnTo>
                      <a:lnTo>
                        <a:pt x="254000" y="222250"/>
                      </a:lnTo>
                    </a:path>
                  </a:pathLst>
                </a:custGeom>
                <a:ln w="12700" cmpd="sng">
                  <a:solidFill>
                    <a:srgbClr val="FF0000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Freeform 32"/>
                <p:cNvSpPr/>
                <p:nvPr/>
              </p:nvSpPr>
              <p:spPr>
                <a:xfrm>
                  <a:off x="5686425" y="663575"/>
                  <a:ext cx="774700" cy="546100"/>
                </a:xfrm>
                <a:custGeom>
                  <a:avLst/>
                  <a:gdLst>
                    <a:gd name="connsiteX0" fmla="*/ 0 w 774700"/>
                    <a:gd name="connsiteY0" fmla="*/ 152400 h 546100"/>
                    <a:gd name="connsiteX1" fmla="*/ 485775 w 774700"/>
                    <a:gd name="connsiteY1" fmla="*/ 0 h 546100"/>
                    <a:gd name="connsiteX2" fmla="*/ 774700 w 774700"/>
                    <a:gd name="connsiteY2" fmla="*/ 546100 h 546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74700" h="546100">
                      <a:moveTo>
                        <a:pt x="0" y="152400"/>
                      </a:moveTo>
                      <a:lnTo>
                        <a:pt x="485775" y="0"/>
                      </a:lnTo>
                      <a:lnTo>
                        <a:pt x="774700" y="546100"/>
                      </a:lnTo>
                    </a:path>
                  </a:pathLst>
                </a:custGeom>
                <a:ln w="12700" cmpd="sng">
                  <a:solidFill>
                    <a:srgbClr val="FF0000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5" name="Group 24"/>
              <p:cNvGrpSpPr/>
              <p:nvPr/>
            </p:nvGrpSpPr>
            <p:grpSpPr>
              <a:xfrm>
                <a:off x="8847017" y="4698023"/>
                <a:ext cx="1174750" cy="876300"/>
                <a:chOff x="4826001" y="901700"/>
                <a:chExt cx="1174750" cy="876300"/>
              </a:xfrm>
            </p:grpSpPr>
            <p:sp>
              <p:nvSpPr>
                <p:cNvPr id="26" name="Oval 25"/>
                <p:cNvSpPr/>
                <p:nvPr/>
              </p:nvSpPr>
              <p:spPr bwMode="auto">
                <a:xfrm>
                  <a:off x="5146676" y="901700"/>
                  <a:ext cx="107950" cy="10477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</p:spPr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" name="Oval 26"/>
                <p:cNvSpPr/>
                <p:nvPr/>
              </p:nvSpPr>
              <p:spPr bwMode="auto">
                <a:xfrm>
                  <a:off x="5892801" y="1028700"/>
                  <a:ext cx="107950" cy="10477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</p:spPr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" name="Oval 27"/>
                <p:cNvSpPr/>
                <p:nvPr/>
              </p:nvSpPr>
              <p:spPr bwMode="auto">
                <a:xfrm>
                  <a:off x="5734051" y="1479550"/>
                  <a:ext cx="107950" cy="10477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</p:spPr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9" name="Oval 28"/>
                <p:cNvSpPr/>
                <p:nvPr/>
              </p:nvSpPr>
              <p:spPr bwMode="auto">
                <a:xfrm>
                  <a:off x="4826001" y="1673225"/>
                  <a:ext cx="107950" cy="10477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</p:spPr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13" name="Group 12"/>
            <p:cNvGrpSpPr/>
            <p:nvPr/>
          </p:nvGrpSpPr>
          <p:grpSpPr>
            <a:xfrm>
              <a:off x="1367688" y="4595568"/>
              <a:ext cx="2228850" cy="1644650"/>
              <a:chOff x="9615853" y="5822706"/>
              <a:chExt cx="2228850" cy="1644650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9615853" y="5822706"/>
                <a:ext cx="2228850" cy="1644650"/>
                <a:chOff x="4178300" y="2759075"/>
                <a:chExt cx="2228850" cy="1644650"/>
              </a:xfrm>
            </p:grpSpPr>
            <p:sp>
              <p:nvSpPr>
                <p:cNvPr id="20" name="Freeform 19"/>
                <p:cNvSpPr/>
                <p:nvPr/>
              </p:nvSpPr>
              <p:spPr>
                <a:xfrm>
                  <a:off x="4178300" y="3536950"/>
                  <a:ext cx="850900" cy="866775"/>
                </a:xfrm>
                <a:custGeom>
                  <a:avLst/>
                  <a:gdLst>
                    <a:gd name="connsiteX0" fmla="*/ 330200 w 850900"/>
                    <a:gd name="connsiteY0" fmla="*/ 0 h 866775"/>
                    <a:gd name="connsiteX1" fmla="*/ 717550 w 850900"/>
                    <a:gd name="connsiteY1" fmla="*/ 158750 h 866775"/>
                    <a:gd name="connsiteX2" fmla="*/ 850900 w 850900"/>
                    <a:gd name="connsiteY2" fmla="*/ 717550 h 866775"/>
                    <a:gd name="connsiteX3" fmla="*/ 460375 w 850900"/>
                    <a:gd name="connsiteY3" fmla="*/ 866775 h 866775"/>
                    <a:gd name="connsiteX4" fmla="*/ 0 w 850900"/>
                    <a:gd name="connsiteY4" fmla="*/ 504825 h 866775"/>
                    <a:gd name="connsiteX5" fmla="*/ 330200 w 850900"/>
                    <a:gd name="connsiteY5" fmla="*/ 0 h 866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0900" h="866775">
                      <a:moveTo>
                        <a:pt x="330200" y="0"/>
                      </a:moveTo>
                      <a:lnTo>
                        <a:pt x="717550" y="158750"/>
                      </a:lnTo>
                      <a:lnTo>
                        <a:pt x="850900" y="717550"/>
                      </a:lnTo>
                      <a:lnTo>
                        <a:pt x="460375" y="866775"/>
                      </a:lnTo>
                      <a:lnTo>
                        <a:pt x="0" y="504825"/>
                      </a:lnTo>
                      <a:lnTo>
                        <a:pt x="330200" y="0"/>
                      </a:lnTo>
                      <a:close/>
                    </a:path>
                  </a:pathLst>
                </a:custGeom>
                <a:ln w="19050" cmpd="sng">
                  <a:solidFill>
                    <a:srgbClr val="000000"/>
                  </a:solidFill>
                </a:ln>
              </p:spPr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" name="Freeform 20"/>
                <p:cNvSpPr/>
                <p:nvPr/>
              </p:nvSpPr>
              <p:spPr>
                <a:xfrm>
                  <a:off x="4502150" y="2759075"/>
                  <a:ext cx="844550" cy="939800"/>
                </a:xfrm>
                <a:custGeom>
                  <a:avLst/>
                  <a:gdLst>
                    <a:gd name="connsiteX0" fmla="*/ 0 w 844550"/>
                    <a:gd name="connsiteY0" fmla="*/ 784225 h 939800"/>
                    <a:gd name="connsiteX1" fmla="*/ 41275 w 844550"/>
                    <a:gd name="connsiteY1" fmla="*/ 374650 h 939800"/>
                    <a:gd name="connsiteX2" fmla="*/ 400050 w 844550"/>
                    <a:gd name="connsiteY2" fmla="*/ 0 h 939800"/>
                    <a:gd name="connsiteX3" fmla="*/ 844550 w 844550"/>
                    <a:gd name="connsiteY3" fmla="*/ 193675 h 939800"/>
                    <a:gd name="connsiteX4" fmla="*/ 682625 w 844550"/>
                    <a:gd name="connsiteY4" fmla="*/ 746125 h 939800"/>
                    <a:gd name="connsiteX5" fmla="*/ 387350 w 844550"/>
                    <a:gd name="connsiteY5" fmla="*/ 939800 h 939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44550" h="939800">
                      <a:moveTo>
                        <a:pt x="0" y="784225"/>
                      </a:moveTo>
                      <a:lnTo>
                        <a:pt x="41275" y="374650"/>
                      </a:lnTo>
                      <a:lnTo>
                        <a:pt x="400050" y="0"/>
                      </a:lnTo>
                      <a:lnTo>
                        <a:pt x="844550" y="193675"/>
                      </a:lnTo>
                      <a:lnTo>
                        <a:pt x="682625" y="746125"/>
                      </a:lnTo>
                      <a:lnTo>
                        <a:pt x="387350" y="939800"/>
                      </a:lnTo>
                    </a:path>
                  </a:pathLst>
                </a:custGeom>
                <a:ln w="1905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Freeform 21"/>
                <p:cNvSpPr/>
                <p:nvPr/>
              </p:nvSpPr>
              <p:spPr>
                <a:xfrm>
                  <a:off x="5191125" y="2825750"/>
                  <a:ext cx="1216025" cy="933450"/>
                </a:xfrm>
                <a:custGeom>
                  <a:avLst/>
                  <a:gdLst>
                    <a:gd name="connsiteX0" fmla="*/ 155575 w 1216025"/>
                    <a:gd name="connsiteY0" fmla="*/ 130175 h 933450"/>
                    <a:gd name="connsiteX1" fmla="*/ 482600 w 1216025"/>
                    <a:gd name="connsiteY1" fmla="*/ 0 h 933450"/>
                    <a:gd name="connsiteX2" fmla="*/ 1120775 w 1216025"/>
                    <a:gd name="connsiteY2" fmla="*/ 288925 h 933450"/>
                    <a:gd name="connsiteX3" fmla="*/ 1216025 w 1216025"/>
                    <a:gd name="connsiteY3" fmla="*/ 774700 h 933450"/>
                    <a:gd name="connsiteX4" fmla="*/ 733425 w 1216025"/>
                    <a:gd name="connsiteY4" fmla="*/ 933450 h 933450"/>
                    <a:gd name="connsiteX5" fmla="*/ 0 w 1216025"/>
                    <a:gd name="connsiteY5" fmla="*/ 679450 h 933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16025" h="933450">
                      <a:moveTo>
                        <a:pt x="155575" y="130175"/>
                      </a:moveTo>
                      <a:lnTo>
                        <a:pt x="482600" y="0"/>
                      </a:lnTo>
                      <a:lnTo>
                        <a:pt x="1120775" y="288925"/>
                      </a:lnTo>
                      <a:lnTo>
                        <a:pt x="1216025" y="774700"/>
                      </a:lnTo>
                      <a:lnTo>
                        <a:pt x="733425" y="933450"/>
                      </a:lnTo>
                      <a:lnTo>
                        <a:pt x="0" y="679450"/>
                      </a:lnTo>
                    </a:path>
                  </a:pathLst>
                </a:custGeom>
                <a:ln w="1905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Freeform 22"/>
                <p:cNvSpPr/>
                <p:nvPr/>
              </p:nvSpPr>
              <p:spPr>
                <a:xfrm>
                  <a:off x="5026025" y="3762375"/>
                  <a:ext cx="898525" cy="517525"/>
                </a:xfrm>
                <a:custGeom>
                  <a:avLst/>
                  <a:gdLst>
                    <a:gd name="connsiteX0" fmla="*/ 898525 w 898525"/>
                    <a:gd name="connsiteY0" fmla="*/ 0 h 517525"/>
                    <a:gd name="connsiteX1" fmla="*/ 577850 w 898525"/>
                    <a:gd name="connsiteY1" fmla="*/ 517525 h 517525"/>
                    <a:gd name="connsiteX2" fmla="*/ 0 w 898525"/>
                    <a:gd name="connsiteY2" fmla="*/ 485775 h 517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98525" h="517525">
                      <a:moveTo>
                        <a:pt x="898525" y="0"/>
                      </a:moveTo>
                      <a:lnTo>
                        <a:pt x="577850" y="517525"/>
                      </a:lnTo>
                      <a:lnTo>
                        <a:pt x="0" y="485775"/>
                      </a:lnTo>
                    </a:path>
                  </a:pathLst>
                </a:custGeom>
                <a:ln w="1905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" name="Group 14"/>
              <p:cNvGrpSpPr/>
              <p:nvPr/>
            </p:nvGrpSpPr>
            <p:grpSpPr>
              <a:xfrm>
                <a:off x="9937262" y="6286500"/>
                <a:ext cx="1174750" cy="876300"/>
                <a:chOff x="4826001" y="901700"/>
                <a:chExt cx="1174750" cy="876300"/>
              </a:xfrm>
            </p:grpSpPr>
            <p:sp>
              <p:nvSpPr>
                <p:cNvPr id="16" name="Oval 15"/>
                <p:cNvSpPr/>
                <p:nvPr/>
              </p:nvSpPr>
              <p:spPr bwMode="auto">
                <a:xfrm>
                  <a:off x="5146676" y="901700"/>
                  <a:ext cx="107950" cy="10477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</p:spPr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" name="Oval 16"/>
                <p:cNvSpPr/>
                <p:nvPr/>
              </p:nvSpPr>
              <p:spPr bwMode="auto">
                <a:xfrm>
                  <a:off x="5892801" y="1028700"/>
                  <a:ext cx="107950" cy="10477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</p:spPr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" name="Oval 17"/>
                <p:cNvSpPr/>
                <p:nvPr/>
              </p:nvSpPr>
              <p:spPr bwMode="auto">
                <a:xfrm>
                  <a:off x="5734051" y="1479550"/>
                  <a:ext cx="107950" cy="10477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</p:spPr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" name="Oval 18"/>
                <p:cNvSpPr/>
                <p:nvPr/>
              </p:nvSpPr>
              <p:spPr bwMode="auto">
                <a:xfrm>
                  <a:off x="4826001" y="1673225"/>
                  <a:ext cx="107950" cy="10477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</p:spPr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grpSp>
        <p:nvGrpSpPr>
          <p:cNvPr id="34" name="Group 33"/>
          <p:cNvGrpSpPr/>
          <p:nvPr/>
        </p:nvGrpSpPr>
        <p:grpSpPr>
          <a:xfrm>
            <a:off x="5162794" y="2784041"/>
            <a:ext cx="3817863" cy="3092341"/>
            <a:chOff x="4690647" y="4491504"/>
            <a:chExt cx="2222500" cy="1812925"/>
          </a:xfrm>
        </p:grpSpPr>
        <p:sp>
          <p:nvSpPr>
            <p:cNvPr id="35" name="Freeform 34"/>
            <p:cNvSpPr/>
            <p:nvPr/>
          </p:nvSpPr>
          <p:spPr>
            <a:xfrm>
              <a:off x="5721350" y="5918200"/>
              <a:ext cx="107950" cy="212725"/>
            </a:xfrm>
            <a:custGeom>
              <a:avLst/>
              <a:gdLst>
                <a:gd name="connsiteX0" fmla="*/ 69850 w 107950"/>
                <a:gd name="connsiteY0" fmla="*/ 0 h 212725"/>
                <a:gd name="connsiteX1" fmla="*/ 0 w 107950"/>
                <a:gd name="connsiteY1" fmla="*/ 212725 h 212725"/>
                <a:gd name="connsiteX2" fmla="*/ 107950 w 107950"/>
                <a:gd name="connsiteY2" fmla="*/ 171450 h 212725"/>
                <a:gd name="connsiteX3" fmla="*/ 69850 w 107950"/>
                <a:gd name="connsiteY3" fmla="*/ 0 h 21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950" h="212725">
                  <a:moveTo>
                    <a:pt x="69850" y="0"/>
                  </a:moveTo>
                  <a:lnTo>
                    <a:pt x="0" y="212725"/>
                  </a:lnTo>
                  <a:lnTo>
                    <a:pt x="107950" y="171450"/>
                  </a:lnTo>
                  <a:lnTo>
                    <a:pt x="69850" y="0"/>
                  </a:lnTo>
                  <a:close/>
                </a:path>
              </a:pathLst>
            </a:custGeom>
            <a:solidFill>
              <a:srgbClr val="0000FF">
                <a:alpha val="41000"/>
              </a:srgbClr>
            </a:solidFill>
          </p:spPr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>
              <a:off x="4981575" y="5549900"/>
              <a:ext cx="790575" cy="688975"/>
            </a:xfrm>
            <a:custGeom>
              <a:avLst/>
              <a:gdLst>
                <a:gd name="connsiteX0" fmla="*/ 730250 w 790575"/>
                <a:gd name="connsiteY0" fmla="*/ 53975 h 688975"/>
                <a:gd name="connsiteX1" fmla="*/ 215900 w 790575"/>
                <a:gd name="connsiteY1" fmla="*/ 0 h 688975"/>
                <a:gd name="connsiteX2" fmla="*/ 0 w 790575"/>
                <a:gd name="connsiteY2" fmla="*/ 330200 h 688975"/>
                <a:gd name="connsiteX3" fmla="*/ 460375 w 790575"/>
                <a:gd name="connsiteY3" fmla="*/ 688975 h 688975"/>
                <a:gd name="connsiteX4" fmla="*/ 673100 w 790575"/>
                <a:gd name="connsiteY4" fmla="*/ 606425 h 688975"/>
                <a:gd name="connsiteX5" fmla="*/ 790575 w 790575"/>
                <a:gd name="connsiteY5" fmla="*/ 285750 h 688975"/>
                <a:gd name="connsiteX6" fmla="*/ 730250 w 790575"/>
                <a:gd name="connsiteY6" fmla="*/ 53975 h 688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0575" h="688975">
                  <a:moveTo>
                    <a:pt x="730250" y="53975"/>
                  </a:moveTo>
                  <a:lnTo>
                    <a:pt x="215900" y="0"/>
                  </a:lnTo>
                  <a:lnTo>
                    <a:pt x="0" y="330200"/>
                  </a:lnTo>
                  <a:lnTo>
                    <a:pt x="460375" y="688975"/>
                  </a:lnTo>
                  <a:lnTo>
                    <a:pt x="673100" y="606425"/>
                  </a:lnTo>
                  <a:lnTo>
                    <a:pt x="790575" y="285750"/>
                  </a:lnTo>
                  <a:lnTo>
                    <a:pt x="730250" y="53975"/>
                  </a:lnTo>
                  <a:close/>
                </a:path>
              </a:pathLst>
            </a:custGeom>
            <a:solidFill>
              <a:srgbClr val="0000FF">
                <a:alpha val="42000"/>
              </a:srgbClr>
            </a:solidFill>
          </p:spPr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5226050" y="5375275"/>
              <a:ext cx="476250" cy="174625"/>
            </a:xfrm>
            <a:custGeom>
              <a:avLst/>
              <a:gdLst>
                <a:gd name="connsiteX0" fmla="*/ 0 w 476250"/>
                <a:gd name="connsiteY0" fmla="*/ 130175 h 174625"/>
                <a:gd name="connsiteX1" fmla="*/ 476250 w 476250"/>
                <a:gd name="connsiteY1" fmla="*/ 174625 h 174625"/>
                <a:gd name="connsiteX2" fmla="*/ 466725 w 476250"/>
                <a:gd name="connsiteY2" fmla="*/ 149225 h 174625"/>
                <a:gd name="connsiteX3" fmla="*/ 82550 w 476250"/>
                <a:gd name="connsiteY3" fmla="*/ 0 h 174625"/>
                <a:gd name="connsiteX4" fmla="*/ 0 w 476250"/>
                <a:gd name="connsiteY4" fmla="*/ 130175 h 174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0" h="174625">
                  <a:moveTo>
                    <a:pt x="0" y="130175"/>
                  </a:moveTo>
                  <a:lnTo>
                    <a:pt x="476250" y="174625"/>
                  </a:lnTo>
                  <a:lnTo>
                    <a:pt x="466725" y="149225"/>
                  </a:lnTo>
                  <a:lnTo>
                    <a:pt x="82550" y="0"/>
                  </a:lnTo>
                  <a:lnTo>
                    <a:pt x="0" y="130175"/>
                  </a:lnTo>
                  <a:close/>
                </a:path>
              </a:pathLst>
            </a:custGeom>
            <a:solidFill>
              <a:srgbClr val="0000FF">
                <a:alpha val="43000"/>
              </a:srgbClr>
            </a:solidFill>
          </p:spPr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4690647" y="4491504"/>
              <a:ext cx="2222500" cy="1812925"/>
              <a:chOff x="4235450" y="333375"/>
              <a:chExt cx="2222500" cy="1812925"/>
            </a:xfrm>
          </p:grpSpPr>
          <p:sp>
            <p:nvSpPr>
              <p:cNvPr id="40" name="Freeform 39"/>
              <p:cNvSpPr/>
              <p:nvPr/>
            </p:nvSpPr>
            <p:spPr>
              <a:xfrm>
                <a:off x="4714875" y="333375"/>
                <a:ext cx="977900" cy="1101725"/>
              </a:xfrm>
              <a:custGeom>
                <a:avLst/>
                <a:gdLst>
                  <a:gd name="connsiteX0" fmla="*/ 0 w 977900"/>
                  <a:gd name="connsiteY0" fmla="*/ 485775 h 1101725"/>
                  <a:gd name="connsiteX1" fmla="*/ 3175 w 977900"/>
                  <a:gd name="connsiteY1" fmla="*/ 1035050 h 1101725"/>
                  <a:gd name="connsiteX2" fmla="*/ 714375 w 977900"/>
                  <a:gd name="connsiteY2" fmla="*/ 1101725 h 1101725"/>
                  <a:gd name="connsiteX3" fmla="*/ 977900 w 977900"/>
                  <a:gd name="connsiteY3" fmla="*/ 485775 h 1101725"/>
                  <a:gd name="connsiteX4" fmla="*/ 552450 w 977900"/>
                  <a:gd name="connsiteY4" fmla="*/ 0 h 1101725"/>
                  <a:gd name="connsiteX5" fmla="*/ 0 w 977900"/>
                  <a:gd name="connsiteY5" fmla="*/ 485775 h 1101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900" h="1101725">
                    <a:moveTo>
                      <a:pt x="0" y="485775"/>
                    </a:moveTo>
                    <a:cubicBezTo>
                      <a:pt x="1058" y="668867"/>
                      <a:pt x="2117" y="851958"/>
                      <a:pt x="3175" y="1035050"/>
                    </a:cubicBezTo>
                    <a:lnTo>
                      <a:pt x="714375" y="1101725"/>
                    </a:lnTo>
                    <a:lnTo>
                      <a:pt x="977900" y="485775"/>
                    </a:lnTo>
                    <a:lnTo>
                      <a:pt x="552450" y="0"/>
                    </a:lnTo>
                    <a:lnTo>
                      <a:pt x="0" y="485775"/>
                    </a:lnTo>
                    <a:close/>
                  </a:path>
                </a:pathLst>
              </a:custGeom>
              <a:ln w="19050" cmpd="sng">
                <a:solidFill>
                  <a:srgbClr val="FF0000"/>
                </a:solidFill>
                <a:prstDash val="solid"/>
              </a:ln>
            </p:spPr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" name="Freeform 40"/>
              <p:cNvSpPr/>
              <p:nvPr/>
            </p:nvSpPr>
            <p:spPr>
              <a:xfrm>
                <a:off x="4235450" y="1365250"/>
                <a:ext cx="1193800" cy="781050"/>
              </a:xfrm>
              <a:custGeom>
                <a:avLst/>
                <a:gdLst>
                  <a:gd name="connsiteX0" fmla="*/ 482600 w 1193800"/>
                  <a:gd name="connsiteY0" fmla="*/ 0 h 781050"/>
                  <a:gd name="connsiteX1" fmla="*/ 0 w 1193800"/>
                  <a:gd name="connsiteY1" fmla="*/ 625475 h 781050"/>
                  <a:gd name="connsiteX2" fmla="*/ 936625 w 1193800"/>
                  <a:gd name="connsiteY2" fmla="*/ 781050 h 781050"/>
                  <a:gd name="connsiteX3" fmla="*/ 1193800 w 1193800"/>
                  <a:gd name="connsiteY3" fmla="*/ 73025 h 781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93800" h="781050">
                    <a:moveTo>
                      <a:pt x="482600" y="0"/>
                    </a:moveTo>
                    <a:lnTo>
                      <a:pt x="0" y="625475"/>
                    </a:lnTo>
                    <a:lnTo>
                      <a:pt x="936625" y="781050"/>
                    </a:lnTo>
                    <a:lnTo>
                      <a:pt x="1193800" y="73025"/>
                    </a:lnTo>
                  </a:path>
                </a:pathLst>
              </a:custGeom>
              <a:ln w="19050" cmpd="sng">
                <a:solidFill>
                  <a:srgbClr val="FF00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Freeform 41"/>
              <p:cNvSpPr/>
              <p:nvPr/>
            </p:nvSpPr>
            <p:spPr>
              <a:xfrm>
                <a:off x="5175250" y="1212850"/>
                <a:ext cx="1282700" cy="927100"/>
              </a:xfrm>
              <a:custGeom>
                <a:avLst/>
                <a:gdLst>
                  <a:gd name="connsiteX0" fmla="*/ 0 w 1282700"/>
                  <a:gd name="connsiteY0" fmla="*/ 927100 h 927100"/>
                  <a:gd name="connsiteX1" fmla="*/ 1282700 w 1282700"/>
                  <a:gd name="connsiteY1" fmla="*/ 0 h 927100"/>
                  <a:gd name="connsiteX2" fmla="*/ 254000 w 1282700"/>
                  <a:gd name="connsiteY2" fmla="*/ 222250 h 927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82700" h="927100">
                    <a:moveTo>
                      <a:pt x="0" y="927100"/>
                    </a:moveTo>
                    <a:lnTo>
                      <a:pt x="1282700" y="0"/>
                    </a:lnTo>
                    <a:lnTo>
                      <a:pt x="254000" y="222250"/>
                    </a:lnTo>
                  </a:path>
                </a:pathLst>
              </a:custGeom>
              <a:ln w="19050" cmpd="sng">
                <a:solidFill>
                  <a:srgbClr val="FF00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Freeform 38"/>
            <p:cNvSpPr/>
            <p:nvPr/>
          </p:nvSpPr>
          <p:spPr>
            <a:xfrm>
              <a:off x="4982303" y="5373442"/>
              <a:ext cx="850900" cy="866775"/>
            </a:xfrm>
            <a:custGeom>
              <a:avLst/>
              <a:gdLst>
                <a:gd name="connsiteX0" fmla="*/ 330200 w 850900"/>
                <a:gd name="connsiteY0" fmla="*/ 0 h 866775"/>
                <a:gd name="connsiteX1" fmla="*/ 717550 w 850900"/>
                <a:gd name="connsiteY1" fmla="*/ 158750 h 866775"/>
                <a:gd name="connsiteX2" fmla="*/ 850900 w 850900"/>
                <a:gd name="connsiteY2" fmla="*/ 717550 h 866775"/>
                <a:gd name="connsiteX3" fmla="*/ 460375 w 850900"/>
                <a:gd name="connsiteY3" fmla="*/ 866775 h 866775"/>
                <a:gd name="connsiteX4" fmla="*/ 0 w 850900"/>
                <a:gd name="connsiteY4" fmla="*/ 504825 h 866775"/>
                <a:gd name="connsiteX5" fmla="*/ 330200 w 850900"/>
                <a:gd name="connsiteY5" fmla="*/ 0 h 866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0900" h="866775">
                  <a:moveTo>
                    <a:pt x="330200" y="0"/>
                  </a:moveTo>
                  <a:lnTo>
                    <a:pt x="717550" y="158750"/>
                  </a:lnTo>
                  <a:lnTo>
                    <a:pt x="850900" y="717550"/>
                  </a:lnTo>
                  <a:lnTo>
                    <a:pt x="460375" y="866775"/>
                  </a:lnTo>
                  <a:lnTo>
                    <a:pt x="0" y="504825"/>
                  </a:lnTo>
                  <a:lnTo>
                    <a:pt x="330200" y="0"/>
                  </a:lnTo>
                  <a:close/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7751250" y="5033032"/>
            <a:ext cx="1202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Donor zone</a:t>
            </a:r>
          </a:p>
          <a:p>
            <a:r>
              <a:rPr lang="en-US" sz="1400" dirty="0" smtClean="0"/>
              <a:t>contributions</a:t>
            </a:r>
            <a:endParaRPr lang="en-US" sz="1400" dirty="0"/>
          </a:p>
        </p:txBody>
      </p:sp>
      <p:sp>
        <p:nvSpPr>
          <p:cNvPr id="49" name="TextBox 48"/>
          <p:cNvSpPr txBox="1"/>
          <p:nvPr/>
        </p:nvSpPr>
        <p:spPr>
          <a:xfrm>
            <a:off x="7896475" y="1920572"/>
            <a:ext cx="11977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Donor-target</a:t>
            </a:r>
          </a:p>
          <a:p>
            <a:r>
              <a:rPr lang="en-US" sz="1400" dirty="0" smtClean="0"/>
              <a:t>intersections</a:t>
            </a:r>
            <a:endParaRPr lang="en-US" sz="1400" dirty="0"/>
          </a:p>
        </p:txBody>
      </p:sp>
      <p:sp>
        <p:nvSpPr>
          <p:cNvPr id="47" name="TextBox 46"/>
          <p:cNvSpPr txBox="1"/>
          <p:nvPr/>
        </p:nvSpPr>
        <p:spPr>
          <a:xfrm>
            <a:off x="0" y="5956055"/>
            <a:ext cx="9144000" cy="369332"/>
          </a:xfrm>
          <a:prstGeom prst="rect">
            <a:avLst/>
          </a:prstGeom>
          <a:solidFill>
            <a:srgbClr val="17375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OVERLINK meets nearly all requirements for a staggered ReALE remap.</a:t>
            </a:r>
            <a:endParaRPr lang="en-US" sz="16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028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reRemapMeshOnly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8" t="43535" r="15079" b="1132"/>
          <a:stretch/>
        </p:blipFill>
        <p:spPr>
          <a:xfrm>
            <a:off x="5087055" y="2293049"/>
            <a:ext cx="2737556" cy="273755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9" name="Straight Connector 8"/>
          <p:cNvCxnSpPr/>
          <p:nvPr/>
        </p:nvCxnSpPr>
        <p:spPr>
          <a:xfrm>
            <a:off x="107298" y="725336"/>
            <a:ext cx="8666044" cy="0"/>
          </a:xfrm>
          <a:prstGeom prst="line">
            <a:avLst/>
          </a:prstGeom>
          <a:ln w="381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09111" y="13583"/>
            <a:ext cx="8554335" cy="718977"/>
          </a:xfrm>
        </p:spPr>
        <p:txBody>
          <a:bodyPr/>
          <a:lstStyle/>
          <a:p>
            <a:r>
              <a:rPr lang="en-US" sz="2000" dirty="0" smtClean="0"/>
              <a:t>ReALE uses the OVERLINK library to handle its remap stage.</a:t>
            </a:r>
            <a:endParaRPr lang="en-US" sz="2000" dirty="0"/>
          </a:p>
        </p:txBody>
      </p:sp>
      <p:pic>
        <p:nvPicPr>
          <p:cNvPr id="2" name="Picture 1" descr="PreRemapFieldsAndMesh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6" t="42653" r="15085" b="1749"/>
          <a:stretch/>
        </p:blipFill>
        <p:spPr>
          <a:xfrm>
            <a:off x="1114778" y="3605390"/>
            <a:ext cx="2751666" cy="275167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 descr="PreRemapMaterialsAndMesh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2" t="43599" r="14821" b="1131"/>
          <a:stretch/>
        </p:blipFill>
        <p:spPr>
          <a:xfrm>
            <a:off x="1128890" y="791257"/>
            <a:ext cx="2738608" cy="273233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4" name="Picture 13" descr="PostRemapRedMeshOnly.png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5" t="43822" r="14783" b="927"/>
          <a:stretch/>
        </p:blipFill>
        <p:spPr>
          <a:xfrm>
            <a:off x="5094110" y="2285995"/>
            <a:ext cx="2737556" cy="273755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8" name="Circular Arrow 17"/>
          <p:cNvSpPr/>
          <p:nvPr/>
        </p:nvSpPr>
        <p:spPr bwMode="auto">
          <a:xfrm>
            <a:off x="2293050" y="1262934"/>
            <a:ext cx="3379618" cy="2166055"/>
          </a:xfrm>
          <a:prstGeom prst="circularArrow">
            <a:avLst>
              <a:gd name="adj1" fmla="val 8023"/>
              <a:gd name="adj2" fmla="val 842251"/>
              <a:gd name="adj3" fmla="val 20476906"/>
              <a:gd name="adj4" fmla="val 15967136"/>
              <a:gd name="adj5" fmla="val 16619"/>
            </a:avLst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56668" y="846667"/>
            <a:ext cx="238719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Material Data</a:t>
            </a:r>
          </a:p>
          <a:p>
            <a:r>
              <a:rPr lang="en-US" sz="1600" dirty="0" smtClean="0"/>
              <a:t>volume concentrations</a:t>
            </a:r>
          </a:p>
          <a:p>
            <a:r>
              <a:rPr lang="en-US" sz="1600" dirty="0" smtClean="0"/>
              <a:t>reconstructed interfaces</a:t>
            </a:r>
            <a:endParaRPr lang="en-US" sz="1600" dirty="0"/>
          </a:p>
        </p:txBody>
      </p:sp>
      <p:sp>
        <p:nvSpPr>
          <p:cNvPr id="20" name="Circular Arrow 19"/>
          <p:cNvSpPr/>
          <p:nvPr/>
        </p:nvSpPr>
        <p:spPr bwMode="auto">
          <a:xfrm flipV="1">
            <a:off x="2290228" y="3817049"/>
            <a:ext cx="3375384" cy="2290223"/>
          </a:xfrm>
          <a:prstGeom prst="circularArrow">
            <a:avLst>
              <a:gd name="adj1" fmla="val 8023"/>
              <a:gd name="adj2" fmla="val 842251"/>
              <a:gd name="adj3" fmla="val 20476906"/>
              <a:gd name="adj4" fmla="val 15967136"/>
              <a:gd name="adj5" fmla="val 16619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96163" y="5592236"/>
            <a:ext cx="367430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Staggered Field Data</a:t>
            </a:r>
          </a:p>
          <a:p>
            <a:r>
              <a:rPr lang="en-US" sz="1600" dirty="0" smtClean="0"/>
              <a:t>Mass, internal energy from zones</a:t>
            </a:r>
          </a:p>
          <a:p>
            <a:r>
              <a:rPr lang="en-US" sz="1600" dirty="0"/>
              <a:t>M</a:t>
            </a:r>
            <a:r>
              <a:rPr lang="en-US" sz="1600" dirty="0" smtClean="0"/>
              <a:t>omentum, kinetic energy from nodes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310445" y="3245556"/>
            <a:ext cx="8133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Donor</a:t>
            </a:r>
          </a:p>
          <a:p>
            <a:pPr algn="ctr"/>
            <a:r>
              <a:rPr lang="en-US" dirty="0" smtClean="0"/>
              <a:t>Mesh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8085667" y="3245556"/>
            <a:ext cx="826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Target</a:t>
            </a:r>
          </a:p>
          <a:p>
            <a:pPr algn="ctr"/>
            <a:r>
              <a:rPr lang="en-US" dirty="0" smtClean="0"/>
              <a:t>Mesh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118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ultiMat13_Parallel_ReA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 bwMode="auto">
        <a:solidFill>
          <a:schemeClr val="bg1"/>
        </a:solidFill>
        <a:ln w="9525">
          <a:solidFill>
            <a:schemeClr val="tx1"/>
          </a:solidFill>
          <a:miter lim="800000"/>
          <a:headEnd/>
          <a:tailEnd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a:spPr>
      <a:bodyPr rtlCol="0" anchor="b">
        <a:prstTxWarp prst="textNoShape">
          <a:avLst/>
        </a:prstTxWarp>
      </a:bodyPr>
      <a:lstStyle>
        <a:defPPr algn="ctr">
          <a:spcBef>
            <a:spcPct val="0"/>
          </a:spcBef>
          <a:defRPr sz="1600" dirty="0">
            <a:solidFill>
              <a:srgbClr val="000000"/>
            </a:solidFill>
          </a:defRPr>
        </a:defPPr>
      </a:lstStyle>
    </a:spDef>
    <a:lnDef>
      <a:spPr>
        <a:ln w="31750" cmpd="sng"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No Background Colo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 bwMode="auto">
        <a:ln>
          <a:headEnd/>
          <a:tailEnd/>
        </a:ln>
      </a:spPr>
      <a:bodyPr rtlCol="0" anchor="b">
        <a:prstTxWarp prst="textNoShape">
          <a:avLst/>
        </a:prstTxWarp>
      </a:bodyPr>
      <a:lstStyle>
        <a:defPPr algn="ctr">
          <a:spcBef>
            <a:spcPct val="0"/>
          </a:spcBef>
          <a:defRPr sz="1600" dirty="0">
            <a:solidFill>
              <a:srgbClr val="000000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>
        <a:ln w="31750" cmpd="sng"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80124</TotalTime>
  <Words>1282</Words>
  <Application>Microsoft Macintosh PowerPoint</Application>
  <PresentationFormat>On-screen Show (4:3)</PresentationFormat>
  <Paragraphs>238</Paragraphs>
  <Slides>21</Slides>
  <Notes>20</Notes>
  <HiddenSlides>0</HiddenSlides>
  <MMClips>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MultiMat13_Parallel_ReALE</vt:lpstr>
      <vt:lpstr>1_No Background Color</vt:lpstr>
      <vt:lpstr>Conservative, Multimaterial ReALE Hydro on a Staggered Grid</vt:lpstr>
      <vt:lpstr>PowerPoint Presentation</vt:lpstr>
      <vt:lpstr>PowerPoint Presentation</vt:lpstr>
      <vt:lpstr>PowerPoint Presentation</vt:lpstr>
      <vt:lpstr>PowerPoint Presentation</vt:lpstr>
      <vt:lpstr>ReALE naturally extends the ALE cycle of Lagrange + Remap.</vt:lpstr>
      <vt:lpstr>PowerPoint Presentation</vt:lpstr>
      <vt:lpstr>ReALE uses the OVERLINK library to handle its remap stage.</vt:lpstr>
      <vt:lpstr>ReALE uses the OVERLINK library to handle its remap stage.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We’ve defined a pure-hydro test problem to approximate the laser-driven ablation of a surface.</vt:lpstr>
      <vt:lpstr>ReALE robustly models the blow-off of high-density material without tangling the mesh or resorting to excessive ALE dissipation.</vt:lpstr>
      <vt:lpstr>PowerPoint Presentation</vt:lpstr>
    </vt:vector>
  </TitlesOfParts>
  <Manager/>
  <Company>LLNL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Mike Owen</cp:lastModifiedBy>
  <cp:revision>609</cp:revision>
  <cp:lastPrinted>2015-08-31T17:42:04Z</cp:lastPrinted>
  <dcterms:created xsi:type="dcterms:W3CDTF">2013-03-26T18:23:20Z</dcterms:created>
  <dcterms:modified xsi:type="dcterms:W3CDTF">2015-09-09T11:39:47Z</dcterms:modified>
  <cp:category/>
</cp:coreProperties>
</file>