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67" r:id="rId1"/>
    <p:sldMasterId id="2147483813" r:id="rId2"/>
    <p:sldMasterId id="2147483850" r:id="rId3"/>
  </p:sldMasterIdLst>
  <p:notesMasterIdLst>
    <p:notesMasterId r:id="rId22"/>
  </p:notesMasterIdLst>
  <p:handoutMasterIdLst>
    <p:handoutMasterId r:id="rId23"/>
  </p:handoutMasterIdLst>
  <p:sldIdLst>
    <p:sldId id="780" r:id="rId4"/>
    <p:sldId id="781" r:id="rId5"/>
    <p:sldId id="722" r:id="rId6"/>
    <p:sldId id="723" r:id="rId7"/>
    <p:sldId id="772" r:id="rId8"/>
    <p:sldId id="725" r:id="rId9"/>
    <p:sldId id="770" r:id="rId10"/>
    <p:sldId id="726" r:id="rId11"/>
    <p:sldId id="727" r:id="rId12"/>
    <p:sldId id="728" r:id="rId13"/>
    <p:sldId id="768" r:id="rId14"/>
    <p:sldId id="729" r:id="rId15"/>
    <p:sldId id="797" r:id="rId16"/>
    <p:sldId id="730" r:id="rId17"/>
    <p:sldId id="731" r:id="rId18"/>
    <p:sldId id="732" r:id="rId19"/>
    <p:sldId id="734" r:id="rId20"/>
    <p:sldId id="735" r:id="rId21"/>
  </p:sldIdLst>
  <p:sldSz cx="9144000" cy="6858000" type="screen4x3"/>
  <p:notesSz cx="7010400" cy="92964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5898"/>
    <a:srgbClr val="000000"/>
    <a:srgbClr val="947E67"/>
    <a:srgbClr val="30788E"/>
    <a:srgbClr val="EAEAE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37" autoAdjust="0"/>
    <p:restoredTop sz="81769" autoAdjust="0"/>
  </p:normalViewPr>
  <p:slideViewPr>
    <p:cSldViewPr snapToGrid="0" showGuides="1">
      <p:cViewPr varScale="1">
        <p:scale>
          <a:sx n="100" d="100"/>
          <a:sy n="100" d="100"/>
        </p:scale>
        <p:origin x="-1608" y="-90"/>
      </p:cViewPr>
      <p:guideLst>
        <p:guide orient="horz" pos="1289"/>
        <p:guide pos="215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2" d="100"/>
        <a:sy n="122" d="100"/>
      </p:scale>
      <p:origin x="0" y="0"/>
    </p:cViewPr>
  </p:sorterViewPr>
  <p:notesViewPr>
    <p:cSldViewPr>
      <p:cViewPr>
        <p:scale>
          <a:sx n="98" d="100"/>
          <a:sy n="98" d="100"/>
        </p:scale>
        <p:origin x="-2904" y="25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gs" Target="tags/tag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96466B-5407-4323-86DD-6113DD599A5D}" type="datetimeFigureOut">
              <a:rPr lang="en-US" smtClean="0"/>
              <a:pPr/>
              <a:t>8/28/2015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469E10-3526-4727-94B1-A18DC8097B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5430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EBF5D6F-76FC-486C-8B88-18FBAC6A57E8}" type="datetimeFigureOut">
              <a:rPr lang="en-US" smtClean="0"/>
              <a:pPr/>
              <a:t>8/28/2015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9475BE8-20D0-4648-83FB-25A64A27E5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951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This slide illustrates the multi-physics aspect of many of our simulations.</a:t>
            </a:r>
          </a:p>
          <a:p>
            <a:r>
              <a:rPr lang="en-US" dirty="0" smtClean="0"/>
              <a:t>The different material models determine the outcome of all simulations, it is so obvious that it is often taken for granted that they work.</a:t>
            </a:r>
          </a:p>
          <a:p>
            <a:endParaRPr lang="en-US" dirty="0" smtClean="0"/>
          </a:p>
          <a:p>
            <a:r>
              <a:rPr lang="en-US" dirty="0" smtClean="0"/>
              <a:t>Simulations of high fidelity require very high quality material models – there is no way around it.</a:t>
            </a:r>
          </a:p>
          <a:p>
            <a:endParaRPr lang="en-US" dirty="0" smtClean="0"/>
          </a:p>
          <a:p>
            <a:r>
              <a:rPr lang="en-US" dirty="0" smtClean="0"/>
              <a:t>The goal of high-quality simulations is a relay between material models, algorithms, meshing, and computational resources.</a:t>
            </a:r>
          </a:p>
          <a:p>
            <a:r>
              <a:rPr lang="en-US" dirty="0" smtClean="0"/>
              <a:t>Having a validated, high-fidelity material model makes is possible to look for improvements elsewhere. </a:t>
            </a:r>
          </a:p>
          <a:p>
            <a:endParaRPr lang="en-US" dirty="0" smtClean="0"/>
          </a:p>
          <a:p>
            <a:r>
              <a:rPr lang="en-US" dirty="0" smtClean="0"/>
              <a:t>And the opposite is true too, using material models from 30 to 100 years ago (early sesame and Mie-</a:t>
            </a:r>
            <a:r>
              <a:rPr lang="en-US" dirty="0" err="1" smtClean="0"/>
              <a:t>Gruneisen</a:t>
            </a:r>
            <a:r>
              <a:rPr lang="en-US" dirty="0" smtClean="0"/>
              <a:t>, respectively) on today’s </a:t>
            </a:r>
            <a:r>
              <a:rPr lang="en-US" dirty="0" err="1" smtClean="0"/>
              <a:t>peta</a:t>
            </a:r>
            <a:r>
              <a:rPr lang="en-US" dirty="0" smtClean="0"/>
              <a:t> flop computers is not the way to do 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B7FA2-0F85-4C4F-BA3F-8C8FE10266B6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6202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75BE8-20D0-4648-83FB-25A64A27E585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50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Tracer 2 is in the center of the first</a:t>
            </a:r>
            <a:r>
              <a:rPr lang="en-US" baseline="0" dirty="0" smtClean="0"/>
              <a:t> plate</a:t>
            </a:r>
          </a:p>
          <a:p>
            <a:r>
              <a:rPr lang="en-US" baseline="0" dirty="0" smtClean="0"/>
              <a:t>Tracer 3 is at the center of the second plate</a:t>
            </a:r>
          </a:p>
          <a:p>
            <a:r>
              <a:rPr lang="en-US" baseline="0" dirty="0" smtClean="0"/>
              <a:t>Tracer 4 is at the back of the second plate</a:t>
            </a:r>
          </a:p>
          <a:p>
            <a:endParaRPr lang="en-US" baseline="0" dirty="0" smtClean="0"/>
          </a:p>
          <a:p>
            <a:r>
              <a:rPr lang="en-US" baseline="0" dirty="0" smtClean="0"/>
              <a:t>All are at the center (0.) x location.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75BE8-20D0-4648-83FB-25A64A27E585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50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75BE8-20D0-4648-83FB-25A64A27E585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5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particular problem is an aluminum plate at 1</a:t>
            </a:r>
            <a:r>
              <a:rPr lang="en-US" baseline="0" dirty="0" smtClean="0"/>
              <a:t> km/s</a:t>
            </a:r>
            <a:r>
              <a:rPr lang="en-US" dirty="0" smtClean="0"/>
              <a:t> hitting an aluminum target and the quantity</a:t>
            </a:r>
            <a:r>
              <a:rPr lang="en-US" baseline="0" dirty="0" smtClean="0"/>
              <a:t> plotted is the cumulative distribution function (CDF) of the free surface velocity. There is a 50% chance that the release velocity is less than 0.04 +1.000079e3 m/s. And about 90% chance it is below 0.055 + 1.00079e3 m/s.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75BE8-20D0-4648-83FB-25A64A27E585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baseline="0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Bayes’ rule terms:</a:t>
            </a:r>
          </a:p>
          <a:p>
            <a:r>
              <a:rPr lang="en-US" baseline="0" dirty="0" smtClean="0"/>
              <a:t>Prior – encodes prior information and expert opinion and is often “discovered” along the way</a:t>
            </a:r>
            <a:endParaRPr lang="en-US" dirty="0" smtClean="0"/>
          </a:p>
          <a:p>
            <a:r>
              <a:rPr lang="en-US" dirty="0" smtClean="0"/>
              <a:t>Likelihood</a:t>
            </a:r>
            <a:r>
              <a:rPr lang="en-US" baseline="0" dirty="0" smtClean="0"/>
              <a:t> – how li</a:t>
            </a:r>
            <a:r>
              <a:rPr lang="en-US" dirty="0" smtClean="0"/>
              <a:t>kely is</a:t>
            </a:r>
            <a:r>
              <a:rPr lang="en-US" baseline="0" dirty="0" smtClean="0"/>
              <a:t> data for given parameter values (encodes the uncertainty information of the data)</a:t>
            </a:r>
          </a:p>
          <a:p>
            <a:r>
              <a:rPr lang="en-US" baseline="0" dirty="0" smtClean="0"/>
              <a:t>Posterior – the probability of parameter values after updating with the data</a:t>
            </a:r>
          </a:p>
          <a:p>
            <a:endParaRPr lang="en-US" baseline="0" dirty="0" smtClean="0"/>
          </a:p>
          <a:p>
            <a:r>
              <a:rPr lang="en-US" baseline="0" dirty="0" smtClean="0"/>
              <a:t>MCMC is a serial process, but prior and likelihood evaluation can be parallelized to some degree</a:t>
            </a:r>
          </a:p>
          <a:p>
            <a:r>
              <a:rPr lang="en-US" baseline="0" dirty="0" smtClean="0"/>
              <a:t>Al model includes stability and smoothness conditions across the range of</a:t>
            </a:r>
          </a:p>
          <a:p>
            <a:r>
              <a:rPr lang="en-US" baseline="0" dirty="0" smtClean="0"/>
              <a:t>      interest in the prior, as well as 16 sets of data in the likelihood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75BE8-20D0-4648-83FB-25A64A27E585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2502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 smtClean="0"/>
              <a:t>Sound speed relation: c_s^2 = </a:t>
            </a:r>
            <a:r>
              <a:rPr lang="en-US" dirty="0" err="1" smtClean="0"/>
              <a:t>dP</a:t>
            </a:r>
            <a:r>
              <a:rPr lang="en-US" dirty="0" smtClean="0"/>
              <a:t>/</a:t>
            </a:r>
            <a:r>
              <a:rPr lang="en-US" dirty="0" err="1" smtClean="0"/>
              <a:t>drho|S</a:t>
            </a:r>
            <a:r>
              <a:rPr lang="en-US" dirty="0" smtClean="0"/>
              <a:t> = </a:t>
            </a:r>
            <a:r>
              <a:rPr lang="en-US" dirty="0" err="1" smtClean="0"/>
              <a:t>dP</a:t>
            </a:r>
            <a:r>
              <a:rPr lang="en-US" dirty="0" smtClean="0"/>
              <a:t>/</a:t>
            </a:r>
            <a:r>
              <a:rPr lang="en-US" dirty="0" err="1" smtClean="0"/>
              <a:t>drho|T</a:t>
            </a:r>
            <a:r>
              <a:rPr lang="en-US" dirty="0" smtClean="0"/>
              <a:t> + T/rho^2 (</a:t>
            </a:r>
            <a:r>
              <a:rPr lang="en-US" dirty="0" err="1" smtClean="0"/>
              <a:t>dP</a:t>
            </a:r>
            <a:r>
              <a:rPr lang="en-US" dirty="0" smtClean="0"/>
              <a:t>/</a:t>
            </a:r>
            <a:r>
              <a:rPr lang="en-US" dirty="0" err="1" smtClean="0"/>
              <a:t>dT|rho</a:t>
            </a:r>
            <a:r>
              <a:rPr lang="en-US" dirty="0" smtClean="0"/>
              <a:t>)^2/</a:t>
            </a:r>
            <a:r>
              <a:rPr lang="en-US" dirty="0" err="1" smtClean="0"/>
              <a:t>c_v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 the mixed phase regions the first </a:t>
            </a:r>
            <a:r>
              <a:rPr lang="en-US" dirty="0" err="1" smtClean="0"/>
              <a:t>dp</a:t>
            </a:r>
            <a:r>
              <a:rPr lang="en-US" dirty="0" smtClean="0"/>
              <a:t>/</a:t>
            </a:r>
            <a:r>
              <a:rPr lang="en-US" dirty="0" err="1" smtClean="0"/>
              <a:t>drho</a:t>
            </a:r>
            <a:r>
              <a:rPr lang="en-US" dirty="0" smtClean="0"/>
              <a:t> derivative is zero. In the vapor dome, the other terms are order one compared to </a:t>
            </a:r>
            <a:r>
              <a:rPr lang="en-US" dirty="0" err="1" smtClean="0"/>
              <a:t>dP</a:t>
            </a:r>
            <a:r>
              <a:rPr lang="en-US" dirty="0" smtClean="0"/>
              <a:t>/</a:t>
            </a:r>
            <a:r>
              <a:rPr lang="en-US" dirty="0" err="1" smtClean="0"/>
              <a:t>dT|rho</a:t>
            </a:r>
            <a:r>
              <a:rPr lang="en-US" dirty="0" smtClean="0"/>
              <a:t> which is on order of the pressure (which becomes very small, hence the sound speed also).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1024 bits of precision were used in the PCA for calculations on the aluminum model.</a:t>
            </a:r>
          </a:p>
          <a:p>
            <a:endParaRPr lang="en-US" baseline="0" dirty="0" smtClean="0"/>
          </a:p>
          <a:p>
            <a:r>
              <a:rPr lang="en-US" baseline="0" dirty="0" smtClean="0"/>
              <a:t>Both the tabulation and the PCA analysis are very costly in terms of time and memory.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75BE8-20D0-4648-83FB-25A64A27E585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26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58194-316E-46A6-AFB2-F806AD5C0B16}" type="datetime1">
              <a:rPr lang="en-US" smtClean="0"/>
              <a:t>8/28/2015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F404F-10F4-47D1-8E16-A9CFD60A8EA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851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7C87E-69A2-48A7-BE70-0277F67A4165}" type="datetime1">
              <a:rPr lang="en-US" smtClean="0"/>
              <a:t>8/28/2015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F404F-10F4-47D1-8E16-A9CFD60A8EA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852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EB08C-8A0D-4BBC-B1E3-19A3BB18A359}" type="datetime1">
              <a:rPr lang="en-US" smtClean="0"/>
              <a:t>8/28/2015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F404F-10F4-47D1-8E16-A9CFD60A8EA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718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 userDrawn="1"/>
        </p:nvSpPr>
        <p:spPr>
          <a:xfrm>
            <a:off x="0" y="1"/>
            <a:ext cx="9144000" cy="1151466"/>
          </a:xfrm>
          <a:prstGeom prst="rect">
            <a:avLst/>
          </a:prstGeom>
          <a:solidFill>
            <a:srgbClr val="102E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451600"/>
            <a:ext cx="9144000" cy="7620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5" name="Picture 12" descr="NNSAlogo_Blac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31925" y="6142038"/>
            <a:ext cx="871538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3" descr="NNSAlogo_Black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725" y="6119813"/>
            <a:ext cx="102393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2359" y="1261534"/>
            <a:ext cx="7772400" cy="1343040"/>
          </a:xfrm>
        </p:spPr>
        <p:txBody>
          <a:bodyPr/>
          <a:lstStyle>
            <a:lvl1pPr algn="ctr">
              <a:defRPr b="1" baseline="0">
                <a:solidFill>
                  <a:srgbClr val="9D8C7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47891" y="2896127"/>
            <a:ext cx="5641337" cy="2581806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b="1" baseline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endParaRPr lang="en-US" dirty="0" smtClean="0"/>
          </a:p>
        </p:txBody>
      </p:sp>
      <p:sp>
        <p:nvSpPr>
          <p:cNvPr id="25" name="TextBox 24"/>
          <p:cNvSpPr txBox="1"/>
          <p:nvPr userDrawn="1"/>
        </p:nvSpPr>
        <p:spPr>
          <a:xfrm>
            <a:off x="1790700" y="5571073"/>
            <a:ext cx="55626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457200">
              <a:defRPr/>
            </a:pPr>
            <a:r>
              <a:rPr lang="en-US" sz="1200" baseline="30000" dirty="0">
                <a:solidFill>
                  <a:srgbClr val="000000"/>
                </a:solidFill>
              </a:rPr>
              <a:t>Sandia National Laboratories is a multi-program laboratory managed and operated by Sandia Corporation, a wholly owned subsidiary of Lockheed Martin Corporation, for the U.S. Department of Energy’s National Nuclear Security Administration under contract DE-AC04-94AL85000. </a:t>
            </a:r>
          </a:p>
        </p:txBody>
      </p:sp>
      <p:pic>
        <p:nvPicPr>
          <p:cNvPr id="26" name="Picture 12" descr="NNSAlogo_Black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431925" y="6142038"/>
            <a:ext cx="871538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13" descr="NNSAlogo_Black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12725" y="6119813"/>
            <a:ext cx="102393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6" descr="SNL_Stacked_White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353300" y="260302"/>
            <a:ext cx="1524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5"/>
          <p:cNvSpPr txBox="1">
            <a:spLocks noChangeArrowheads="1"/>
          </p:cNvSpPr>
          <p:nvPr userDrawn="1"/>
        </p:nvSpPr>
        <p:spPr bwMode="auto">
          <a:xfrm>
            <a:off x="3119589" y="0"/>
            <a:ext cx="2895600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prstClr val="white"/>
                </a:solidFill>
              </a:rPr>
              <a:t>Official Use Only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1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405" y="6519332"/>
            <a:ext cx="2895600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defTabSz="457200"/>
            <a:r>
              <a:rPr lang="en-US" dirty="0" smtClean="0"/>
              <a:t>Official Use Only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4799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0"/>
            <a:ext cx="8319477" cy="9916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2300" y="6166934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fld id="{5100B6A3-B839-A64D-B31D-F5C14315712D}" type="datetime1">
              <a:rPr lang="en-US" smtClean="0">
                <a:solidFill>
                  <a:srgbClr val="000000"/>
                </a:solidFill>
              </a:rPr>
              <a:pPr/>
              <a:t>8/28/2015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689300" y="6166934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5206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010400" y="6561818"/>
            <a:ext cx="2133600" cy="26143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C1F8F585-F0CF-B24A-89C1-6D92DB3C8C20}" type="datetime1">
              <a:rPr lang="en-US" smtClean="0">
                <a:solidFill>
                  <a:srgbClr val="000000"/>
                </a:solidFill>
              </a:rPr>
              <a:pPr/>
              <a:t>8/28/2015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776274" y="6166934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9793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7010400" y="6561818"/>
            <a:ext cx="2133600" cy="26143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678F0D27-2A77-1445-8595-6C6EE8CF6148}" type="datetime1">
              <a:rPr lang="en-US" smtClean="0">
                <a:solidFill>
                  <a:srgbClr val="000000"/>
                </a:solidFill>
              </a:rPr>
              <a:pPr/>
              <a:t>8/28/2015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776274" y="6166934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917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010400" y="6561818"/>
            <a:ext cx="2133600" cy="26143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51032589-3FBB-A343-9378-CBA5B0159896}" type="datetime1">
              <a:rPr lang="en-US" smtClean="0">
                <a:solidFill>
                  <a:srgbClr val="000000"/>
                </a:solidFill>
              </a:rPr>
              <a:pPr/>
              <a:t>8/28/2015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776274" y="6166934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5771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1325"/>
            <a:ext cx="8469086" cy="686875"/>
          </a:xfrm>
        </p:spPr>
        <p:txBody>
          <a:bodyPr/>
          <a:lstStyle>
            <a:lvl1pPr>
              <a:defRPr sz="2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010400" y="6561818"/>
            <a:ext cx="2133600" cy="26143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543780DB-0DF8-6244-8585-84BE0DBE5C2B}" type="datetime1">
              <a:rPr lang="en-US" smtClean="0">
                <a:solidFill>
                  <a:srgbClr val="000000"/>
                </a:solidFill>
              </a:rPr>
              <a:pPr/>
              <a:t>8/28/2015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776274" y="6166934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2316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010400" y="6561818"/>
            <a:ext cx="2133600" cy="26143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5E80CB4C-5765-2047-AF3E-FD7F42467A74}" type="datetime1">
              <a:rPr lang="en-US" smtClean="0">
                <a:solidFill>
                  <a:srgbClr val="000000"/>
                </a:solidFill>
              </a:rPr>
              <a:pPr/>
              <a:t>8/28/2015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776274" y="6166934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8369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7010400" y="6561818"/>
            <a:ext cx="2133600" cy="26143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32040904-56AE-8E46-B543-E713CA468325}" type="datetime1">
              <a:rPr lang="en-US" smtClean="0">
                <a:solidFill>
                  <a:srgbClr val="000000"/>
                </a:solidFill>
              </a:rPr>
              <a:pPr/>
              <a:t>8/28/2015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776274" y="6166934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0E4600-0381-4CF3-88F2-7ED7D2E3F9C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623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5E2E7-43A4-430E-B690-8E848FB5B6D5}" type="datetime1">
              <a:rPr lang="en-US" smtClean="0"/>
              <a:t>8/28/2015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F404F-10F4-47D1-8E16-A9CFD60A8EA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7648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7010400" y="6561818"/>
            <a:ext cx="2133600" cy="26143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7EF71D69-8C46-3B49-93B0-DB080194ABC5}" type="datetime1">
              <a:rPr lang="en-US" smtClean="0">
                <a:solidFill>
                  <a:srgbClr val="000000"/>
                </a:solidFill>
              </a:rPr>
              <a:pPr/>
              <a:t>8/28/2015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776274" y="6166934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1070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010400" y="6561818"/>
            <a:ext cx="2133600" cy="26143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633C6DF8-0D87-F04B-A423-ABDEBA8D16DF}" type="datetime1">
              <a:rPr lang="en-US" smtClean="0">
                <a:solidFill>
                  <a:srgbClr val="000000"/>
                </a:solidFill>
              </a:rPr>
              <a:pPr/>
              <a:t>8/28/2015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776274" y="6166934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4158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010400" y="6561818"/>
            <a:ext cx="2133600" cy="26143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CD14EEDE-96B2-784A-AF5D-BE894DA34F92}" type="datetime1">
              <a:rPr lang="en-US" smtClean="0">
                <a:solidFill>
                  <a:srgbClr val="000000"/>
                </a:solidFill>
              </a:rPr>
              <a:pPr/>
              <a:t>8/28/2015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776274" y="6166934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4881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7010400" y="6561818"/>
            <a:ext cx="2133600" cy="26143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EAC21EE-BD28-4B47-B437-2D3310652971}" type="datetime1">
              <a:rPr lang="en-US" smtClean="0">
                <a:solidFill>
                  <a:srgbClr val="000000"/>
                </a:solidFill>
              </a:rPr>
              <a:pPr/>
              <a:t>8/28/2015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776274" y="6166934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3476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16A42A8-8C15-4D3D-987E-002BFE3E207A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  <a:prstGeom prst="rect">
            <a:avLst/>
          </a:prstGeom>
        </p:spPr>
        <p:txBody>
          <a:bodyPr/>
          <a:lstStyle>
            <a:lvl1pPr marL="174625" indent="-174625">
              <a:defRPr sz="2000" b="1"/>
            </a:lvl1pPr>
            <a:lvl2pPr marL="404813" indent="-173038">
              <a:spcBef>
                <a:spcPts val="0"/>
              </a:spcBef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571500" indent="-169863">
              <a:spcBef>
                <a:spcPts val="0"/>
              </a:spcBef>
              <a:defRPr sz="16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719514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  <a:prstGeom prst="rect">
            <a:avLst/>
          </a:prstGeom>
        </p:spPr>
        <p:txBody>
          <a:bodyPr/>
          <a:lstStyle>
            <a:lvl1pPr marL="174625" indent="-174625">
              <a:defRPr sz="2000" b="1"/>
            </a:lvl1pPr>
            <a:lvl2pPr marL="404813" indent="-173038">
              <a:spcBef>
                <a:spcPts val="0"/>
              </a:spcBef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571500" indent="-169863">
              <a:spcBef>
                <a:spcPts val="0"/>
              </a:spcBef>
              <a:defRPr sz="16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534400" y="6114730"/>
            <a:ext cx="609600" cy="374650"/>
          </a:xfrm>
          <a:ln/>
        </p:spPr>
        <p:txBody>
          <a:bodyPr/>
          <a:lstStyle>
            <a:lvl1pPr>
              <a:defRPr/>
            </a:lvl1pPr>
          </a:lstStyle>
          <a:p>
            <a:fld id="{73C8E616-FAB1-4A02-85EC-5E7543187A1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240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>
          <a:xfrm>
            <a:off x="0" y="-1"/>
            <a:ext cx="9144000" cy="3369731"/>
          </a:xfrm>
          <a:prstGeom prst="rect">
            <a:avLst/>
          </a:prstGeom>
          <a:solidFill>
            <a:srgbClr val="102E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0" y="3369731"/>
            <a:ext cx="9144000" cy="3089807"/>
          </a:xfrm>
          <a:prstGeom prst="rect">
            <a:avLst/>
          </a:prstGeom>
          <a:solidFill>
            <a:srgbClr val="9E8C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451600"/>
            <a:ext cx="9144000" cy="7620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31178" y="6172200"/>
            <a:ext cx="5562600" cy="287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457200">
              <a:defRPr/>
            </a:pPr>
            <a:r>
              <a:rPr lang="en-US" sz="950" baseline="30000" dirty="0">
                <a:solidFill>
                  <a:srgbClr val="000000"/>
                </a:solidFill>
              </a:rPr>
              <a:t>Sandia National Laboratories is a multi-program laboratory managed and operated by Sandia Corporation, a wholly owned subsidiary of Lockheed Martin Corporation, for the U.S. Department of Energy’s National Nuclear Security Administration under contract DE-AC04-94AL85000. </a:t>
            </a:r>
          </a:p>
        </p:txBody>
      </p:sp>
      <p:pic>
        <p:nvPicPr>
          <p:cNvPr id="15" name="Picture 12" descr="NNSAlogo_Black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380066" y="6115572"/>
            <a:ext cx="850737" cy="27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3" descr="NNSAlogo_Black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725" y="6119813"/>
            <a:ext cx="102393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20646" y="3678173"/>
            <a:ext cx="7772400" cy="898198"/>
          </a:xfrm>
        </p:spPr>
        <p:txBody>
          <a:bodyPr/>
          <a:lstStyle>
            <a:lvl1pPr algn="r">
              <a:defRPr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4352" y="4591567"/>
            <a:ext cx="5641337" cy="593737"/>
          </a:xfrm>
        </p:spPr>
        <p:txBody>
          <a:bodyPr/>
          <a:lstStyle>
            <a:lvl1pPr marL="0" indent="0" algn="r">
              <a:buNone/>
              <a:defRPr sz="2000" baseline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Author</a:t>
            </a:r>
            <a:endParaRPr lang="en-US" dirty="0"/>
          </a:p>
        </p:txBody>
      </p:sp>
      <p:pic>
        <p:nvPicPr>
          <p:cNvPr id="27" name="Picture 6" descr="SNL_Stacked_Whi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4200" y="533559"/>
            <a:ext cx="1524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7" descr="SNL_Motto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7138" y="711359"/>
            <a:ext cx="5394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GDPstructure.png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81201" y="1436243"/>
            <a:ext cx="1845104" cy="1837309"/>
          </a:xfrm>
          <a:prstGeom prst="rect">
            <a:avLst/>
          </a:prstGeom>
        </p:spPr>
      </p:pic>
      <p:pic>
        <p:nvPicPr>
          <p:cNvPr id="12290" name="Picture 2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164" y="1494260"/>
            <a:ext cx="2833687" cy="1779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4509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-13149" y="6528249"/>
            <a:ext cx="733884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Thomas R. Mattsson, </a:t>
            </a:r>
            <a:r>
              <a:rPr lang="en-US" i="1" dirty="0" smtClean="0">
                <a:solidFill>
                  <a:srgbClr val="000000"/>
                </a:solidFill>
              </a:rPr>
              <a:t>DFT modeling of chemistry on the Z machine</a:t>
            </a:r>
            <a:r>
              <a:rPr lang="en-US" dirty="0" smtClean="0">
                <a:solidFill>
                  <a:srgbClr val="000000"/>
                </a:solidFill>
              </a:rPr>
              <a:t>, SCCM-AIRAPT 2013, Seattle.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515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6280" y="1541463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n-US" dirty="0" smtClean="0"/>
              <a:t>Click to enter section header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t" anchorCtr="0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-13149" y="6528249"/>
            <a:ext cx="733884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Thomas R. Mattsson, </a:t>
            </a:r>
            <a:r>
              <a:rPr lang="en-US" i="1" dirty="0" smtClean="0">
                <a:solidFill>
                  <a:srgbClr val="000000"/>
                </a:solidFill>
              </a:rPr>
              <a:t>DFT modeling of chemistry on the Z machine</a:t>
            </a:r>
            <a:r>
              <a:rPr lang="en-US" dirty="0" smtClean="0">
                <a:solidFill>
                  <a:srgbClr val="000000"/>
                </a:solidFill>
              </a:rPr>
              <a:t>, SCCM-AIRAPT 2013, Seattle.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990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71576"/>
            <a:ext cx="4038600" cy="513397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71576"/>
            <a:ext cx="4038600" cy="513397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-13149" y="6528249"/>
            <a:ext cx="733884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Thomas R. Mattsson, </a:t>
            </a:r>
            <a:r>
              <a:rPr lang="en-US" i="1" dirty="0" smtClean="0">
                <a:solidFill>
                  <a:srgbClr val="000000"/>
                </a:solidFill>
              </a:rPr>
              <a:t>DFT modeling of chemistry on the Z machine</a:t>
            </a:r>
            <a:r>
              <a:rPr lang="en-US" dirty="0" smtClean="0">
                <a:solidFill>
                  <a:srgbClr val="000000"/>
                </a:solidFill>
              </a:rPr>
              <a:t>, SCCM-AIRAPT 2013, Seattle.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489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9F71A-B27F-4177-A08C-7019FC170471}" type="datetime1">
              <a:rPr lang="en-US" smtClean="0"/>
              <a:t>8/28/2015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F404F-10F4-47D1-8E16-A9CFD60A8EA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3104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154113"/>
            <a:ext cx="404018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enter column header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46275"/>
            <a:ext cx="4040188" cy="43497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154113"/>
            <a:ext cx="4041775" cy="639762"/>
          </a:xfrm>
        </p:spPr>
        <p:txBody>
          <a:bodyPr anchor="b"/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enter column header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46275"/>
            <a:ext cx="4041775" cy="43497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-13149" y="6528249"/>
            <a:ext cx="733884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Thomas R. Mattsson, </a:t>
            </a:r>
            <a:r>
              <a:rPr lang="en-US" i="1" dirty="0" smtClean="0">
                <a:solidFill>
                  <a:srgbClr val="000000"/>
                </a:solidFill>
              </a:rPr>
              <a:t>DFT modeling of chemistry on the Z machine</a:t>
            </a:r>
            <a:r>
              <a:rPr lang="en-US" dirty="0" smtClean="0">
                <a:solidFill>
                  <a:srgbClr val="000000"/>
                </a:solidFill>
              </a:rPr>
              <a:t>, SCCM-AIRAPT 2013, Seattle.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661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-13149" y="6528249"/>
            <a:ext cx="733884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Thomas R. Mattsson, </a:t>
            </a:r>
            <a:r>
              <a:rPr lang="en-US" i="1" dirty="0" smtClean="0">
                <a:solidFill>
                  <a:srgbClr val="000000"/>
                </a:solidFill>
              </a:rPr>
              <a:t>DFT modeling of chemistry on the Z machine</a:t>
            </a:r>
            <a:r>
              <a:rPr lang="en-US" dirty="0" smtClean="0">
                <a:solidFill>
                  <a:srgbClr val="000000"/>
                </a:solidFill>
              </a:rPr>
              <a:t>, SCCM-AIRAPT 2013, Seattle.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343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-13149" y="6528249"/>
            <a:ext cx="733884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Thomas R. Mattsson, </a:t>
            </a:r>
            <a:r>
              <a:rPr lang="en-US" i="1" dirty="0" smtClean="0">
                <a:solidFill>
                  <a:srgbClr val="000000"/>
                </a:solidFill>
              </a:rPr>
              <a:t>DFT modeling of chemistry on the Z machine</a:t>
            </a:r>
            <a:r>
              <a:rPr lang="en-US" dirty="0" smtClean="0">
                <a:solidFill>
                  <a:srgbClr val="000000"/>
                </a:solidFill>
              </a:rPr>
              <a:t>, SCCM-AIRAPT 2013, Seattle.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884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 baseline="0"/>
            </a:lvl1pPr>
          </a:lstStyle>
          <a:p>
            <a:r>
              <a:rPr lang="en-US" dirty="0" smtClean="0"/>
              <a:t>Click to enter photo/image caption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enter photo/image narrative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-13149" y="6528249"/>
            <a:ext cx="733884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Thomas R. Mattsson, </a:t>
            </a:r>
            <a:r>
              <a:rPr lang="en-US" i="1" dirty="0" smtClean="0">
                <a:solidFill>
                  <a:srgbClr val="000000"/>
                </a:solidFill>
              </a:rPr>
              <a:t>DFT modeling of chemistry on the Z machine</a:t>
            </a:r>
            <a:r>
              <a:rPr lang="en-US" dirty="0" smtClean="0">
                <a:solidFill>
                  <a:srgbClr val="000000"/>
                </a:solidFill>
              </a:rPr>
              <a:t>, SCCM-AIRAPT 2013, Seattle.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544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6ABE4-3779-4D45-BFB5-A03D27681DDC}" type="datetime1">
              <a:rPr lang="en-US" smtClean="0"/>
              <a:t>8/28/2015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F404F-10F4-47D1-8E16-A9CFD60A8EA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628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06C4C-4DFB-4136-9C24-207EBECB6717}" type="datetime1">
              <a:rPr lang="en-US" smtClean="0"/>
              <a:t>8/28/2015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F404F-10F4-47D1-8E16-A9CFD60A8EA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49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CD50-921C-462F-A662-47C14DEC1BB2}" type="datetime1">
              <a:rPr lang="en-US" smtClean="0"/>
              <a:t>8/28/2015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F404F-10F4-47D1-8E16-A9CFD60A8EA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337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0170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7C6FF-0B5C-4891-8261-E1FDECD2E931}" type="datetime1">
              <a:rPr lang="en-US" smtClean="0"/>
              <a:t>8/28/2015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F404F-10F4-47D1-8E16-A9CFD60A8EA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414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244D1-47BA-4C3E-92D3-D86E0F06191F}" type="datetime1">
              <a:rPr lang="en-US" smtClean="0"/>
              <a:t>8/28/2015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F404F-10F4-47D1-8E16-A9CFD60A8EA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989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29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BAD439-DD41-4E81-8E73-803F2E4C5FCF}" type="datetime1">
              <a:rPr lang="en-US" smtClean="0"/>
              <a:t>8/28/2015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EF404F-10F4-47D1-8E16-A9CFD60A8EA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337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9E8C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6451600"/>
            <a:ext cx="9144000" cy="7620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469086" cy="99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17600"/>
            <a:ext cx="8229600" cy="5008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199" y="6581071"/>
            <a:ext cx="983343" cy="242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Calibri"/>
                <a:cs typeface="Calibri"/>
              </a:defRPr>
            </a:lvl1pPr>
          </a:lstStyle>
          <a:p>
            <a:pPr defTabSz="457200"/>
            <a:fld id="{A5E55A7B-7854-E145-92D9-B491DF4BAE2D}" type="slidenum">
              <a:rPr lang="en-US" smtClean="0">
                <a:solidFill>
                  <a:srgbClr val="000000"/>
                </a:solidFill>
              </a:rPr>
              <a:pPr defTabSz="457200"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130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  <p:sldLayoutId id="2147483826" r:id="rId13"/>
    <p:sldLayoutId id="2147483828" r:id="rId14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102E54"/>
          </a:solidFill>
          <a:latin typeface="Calibri"/>
          <a:ea typeface="ＭＳ Ｐゴシック" charset="-128"/>
          <a:cs typeface="Calibri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102E54"/>
          </a:solidFill>
          <a:latin typeface="Calibri" charset="0"/>
          <a:ea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102E54"/>
          </a:solidFill>
          <a:latin typeface="Calibri" charset="0"/>
          <a:ea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102E54"/>
          </a:solidFill>
          <a:latin typeface="Calibri" charset="0"/>
          <a:ea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102E54"/>
          </a:solidFill>
          <a:latin typeface="Calibri" charset="0"/>
          <a:ea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102E54"/>
        </a:buClr>
        <a:buFont typeface="Wingdings" pitchFamily="-111" charset="2"/>
        <a:buChar char="§"/>
        <a:defRPr sz="2400">
          <a:solidFill>
            <a:schemeClr val="tx1"/>
          </a:solidFill>
          <a:latin typeface="Calibri"/>
          <a:ea typeface="ＭＳ Ｐゴシック" charset="-128"/>
          <a:cs typeface="Calibri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Wingdings" pitchFamily="-111" charset="2"/>
        <a:buChar char="§"/>
        <a:defRPr sz="2000">
          <a:solidFill>
            <a:schemeClr val="tx1"/>
          </a:solidFill>
          <a:latin typeface="Calibri"/>
          <a:ea typeface="ＭＳ Ｐゴシック" pitchFamily="-112" charset="-128"/>
          <a:cs typeface="Calibri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9E8C78"/>
        </a:buClr>
        <a:buFont typeface="Wingdings" pitchFamily="-111" charset="2"/>
        <a:buChar char="§"/>
        <a:defRPr>
          <a:solidFill>
            <a:schemeClr val="tx1"/>
          </a:solidFill>
          <a:latin typeface="Calibri"/>
          <a:ea typeface="ＭＳ Ｐゴシック" pitchFamily="-112" charset="-128"/>
          <a:cs typeface="Calibri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Calibri"/>
          <a:ea typeface="ＭＳ Ｐゴシック" pitchFamily="-112" charset="-128"/>
          <a:cs typeface="Calibri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Calibri"/>
          <a:ea typeface="ＭＳ Ｐゴシック" pitchFamily="-112" charset="-128"/>
          <a:cs typeface="Calibri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9E8C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2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451600"/>
            <a:ext cx="9144000" cy="7620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028" name="Picture 8" descr="SNL_color_stack.png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1000" y="228600"/>
            <a:ext cx="936625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"/>
            <a:ext cx="8229600" cy="845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73480"/>
            <a:ext cx="8229600" cy="4952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-13149" y="6528249"/>
            <a:ext cx="733884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457200"/>
            <a:r>
              <a:rPr lang="en-US" dirty="0" smtClean="0">
                <a:solidFill>
                  <a:srgbClr val="000000"/>
                </a:solidFill>
              </a:rPr>
              <a:t>Thomas R. Mattsson, </a:t>
            </a:r>
            <a:r>
              <a:rPr lang="en-US" i="1" dirty="0" smtClean="0">
                <a:solidFill>
                  <a:srgbClr val="000000"/>
                </a:solidFill>
              </a:rPr>
              <a:t>Molecular systems under shock compression..</a:t>
            </a:r>
            <a:r>
              <a:rPr lang="en-US" dirty="0" smtClean="0">
                <a:solidFill>
                  <a:srgbClr val="000000"/>
                </a:solidFill>
              </a:rPr>
              <a:t>. APS-DPP 2013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88680" y="6528435"/>
            <a:ext cx="609600" cy="28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457200"/>
            <a:fld id="{A5E55A7B-7854-E145-92D9-B491DF4BAE2D}" type="slidenum">
              <a:rPr lang="en-US" smtClean="0">
                <a:solidFill>
                  <a:srgbClr val="000000"/>
                </a:solidFill>
              </a:rPr>
              <a:pPr defTabSz="457200"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426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102E54"/>
          </a:solidFill>
          <a:latin typeface="Arial" pitchFamily="34" charset="0"/>
          <a:ea typeface="ＭＳ Ｐゴシック" charset="-128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102E54"/>
          </a:solidFill>
          <a:latin typeface="Calibri" charset="0"/>
          <a:ea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102E54"/>
          </a:solidFill>
          <a:latin typeface="Calibri" charset="0"/>
          <a:ea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102E54"/>
          </a:solidFill>
          <a:latin typeface="Calibri" charset="0"/>
          <a:ea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102E54"/>
          </a:solidFill>
          <a:latin typeface="Calibri" charset="0"/>
          <a:ea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9pPr>
    </p:titleStyle>
    <p:bodyStyle>
      <a:lvl1pPr marL="228600" indent="-228600" algn="l" rtl="0" eaLnBrk="1" fontAlgn="base" hangingPunct="1">
        <a:spcBef>
          <a:spcPct val="20000"/>
        </a:spcBef>
        <a:spcAft>
          <a:spcPct val="0"/>
        </a:spcAft>
        <a:buClr>
          <a:srgbClr val="102E54"/>
        </a:buClr>
        <a:buFont typeface="Wingdings" pitchFamily="-111" charset="2"/>
        <a:buChar char="§"/>
        <a:defRPr sz="1800" b="1">
          <a:solidFill>
            <a:schemeClr val="tx1"/>
          </a:solidFill>
          <a:latin typeface="Arial" pitchFamily="34" charset="0"/>
          <a:ea typeface="ＭＳ Ｐゴシック" charset="-128"/>
          <a:cs typeface="Arial" pitchFamily="34" charset="0"/>
        </a:defRPr>
      </a:lvl1pPr>
      <a:lvl2pPr marL="4572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Wingdings" pitchFamily="-111" charset="2"/>
        <a:buChar char="§"/>
        <a:defRPr sz="1600" b="1">
          <a:solidFill>
            <a:schemeClr val="tx1"/>
          </a:solidFill>
          <a:latin typeface="Arial" pitchFamily="34" charset="0"/>
          <a:ea typeface="ＭＳ Ｐゴシック" pitchFamily="-112" charset="-128"/>
          <a:cs typeface="Arial" pitchFamily="34" charset="0"/>
        </a:defRPr>
      </a:lvl2pPr>
      <a:lvl3pPr marL="685800" indent="-228600" algn="l" rtl="0" eaLnBrk="1" fontAlgn="base" hangingPunct="1">
        <a:spcBef>
          <a:spcPct val="20000"/>
        </a:spcBef>
        <a:spcAft>
          <a:spcPct val="0"/>
        </a:spcAft>
        <a:buClr>
          <a:srgbClr val="9E8C78"/>
        </a:buClr>
        <a:buFont typeface="Wingdings" pitchFamily="-111" charset="2"/>
        <a:buChar char="§"/>
        <a:defRPr sz="1400" b="1">
          <a:solidFill>
            <a:schemeClr val="tx1"/>
          </a:solidFill>
          <a:latin typeface="Arial" pitchFamily="34" charset="0"/>
          <a:ea typeface="ＭＳ Ｐゴシック" pitchFamily="-112" charset="-128"/>
          <a:cs typeface="Arial" pitchFamily="34" charset="0"/>
        </a:defRPr>
      </a:lvl3pPr>
      <a:lvl4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002060"/>
        </a:buClr>
        <a:buFont typeface="Wingdings" pitchFamily="2" charset="2"/>
        <a:buChar char="§"/>
        <a:defRPr sz="1400" b="1">
          <a:solidFill>
            <a:schemeClr val="tx1"/>
          </a:solidFill>
          <a:latin typeface="Arial" pitchFamily="34" charset="0"/>
          <a:ea typeface="ＭＳ Ｐゴシック" pitchFamily="-112" charset="-128"/>
          <a:cs typeface="Arial" pitchFamily="34" charset="0"/>
        </a:defRPr>
      </a:lvl4pPr>
      <a:lvl5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990033"/>
        </a:buClr>
        <a:buFont typeface="Wingdings" pitchFamily="2" charset="2"/>
        <a:buChar char="§"/>
        <a:tabLst/>
        <a:defRPr sz="1400" b="1">
          <a:solidFill>
            <a:schemeClr val="tx1"/>
          </a:solidFill>
          <a:latin typeface="Arial" pitchFamily="34" charset="0"/>
          <a:ea typeface="ＭＳ Ｐゴシック" pitchFamily="-112" charset="-128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ctrTitle"/>
          </p:nvPr>
        </p:nvSpPr>
        <p:spPr>
          <a:xfrm>
            <a:off x="1046808" y="3385628"/>
            <a:ext cx="7768913" cy="1133219"/>
          </a:xfrm>
        </p:spPr>
        <p:txBody>
          <a:bodyPr/>
          <a:lstStyle/>
          <a:p>
            <a:pPr algn="ctr"/>
            <a:r>
              <a:rPr lang="en-US" dirty="0"/>
              <a:t>A UQ Enabled </a:t>
            </a:r>
            <a:r>
              <a:rPr lang="en-US" dirty="0" smtClean="0"/>
              <a:t>Aluminum Tabular </a:t>
            </a:r>
            <a:r>
              <a:rPr lang="en-US" dirty="0"/>
              <a:t>Multiphase Equation-of-State Model</a:t>
            </a:r>
          </a:p>
        </p:txBody>
      </p:sp>
      <p:sp>
        <p:nvSpPr>
          <p:cNvPr id="19" name="Subtitle 18"/>
          <p:cNvSpPr>
            <a:spLocks noGrp="1"/>
          </p:cNvSpPr>
          <p:nvPr>
            <p:ph type="subTitle" idx="1"/>
          </p:nvPr>
        </p:nvSpPr>
        <p:spPr>
          <a:xfrm>
            <a:off x="294640" y="4447727"/>
            <a:ext cx="8768080" cy="768509"/>
          </a:xfrm>
        </p:spPr>
        <p:txBody>
          <a:bodyPr/>
          <a:lstStyle/>
          <a:p>
            <a:pPr algn="ctr"/>
            <a:r>
              <a:rPr lang="en-US" dirty="0" smtClean="0"/>
              <a:t> </a:t>
            </a:r>
            <a:r>
              <a:rPr lang="en-US" u="sng" dirty="0" smtClean="0"/>
              <a:t>Allen </a:t>
            </a:r>
            <a:r>
              <a:rPr lang="en-US" u="sng" dirty="0"/>
              <a:t>C. Robinson</a:t>
            </a:r>
            <a:r>
              <a:rPr lang="en-US" dirty="0"/>
              <a:t>, </a:t>
            </a:r>
            <a:r>
              <a:rPr lang="en-US" dirty="0" smtClean="0"/>
              <a:t>John H. Carpenter, Bert Debusschere</a:t>
            </a:r>
          </a:p>
          <a:p>
            <a:pPr algn="ctr"/>
            <a:r>
              <a:rPr lang="en-US" dirty="0" smtClean="0"/>
              <a:t>Sandia National Laboratories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99954" y="5251835"/>
            <a:ext cx="43140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b="1" dirty="0" err="1" smtClean="0">
                <a:solidFill>
                  <a:srgbClr val="000000"/>
                </a:solidFill>
              </a:rPr>
              <a:t>MultiMat</a:t>
            </a:r>
            <a:r>
              <a:rPr lang="en-US" b="1" dirty="0" smtClean="0">
                <a:solidFill>
                  <a:srgbClr val="000000"/>
                </a:solidFill>
              </a:rPr>
              <a:t> 2015</a:t>
            </a:r>
          </a:p>
          <a:p>
            <a:pPr algn="ctr">
              <a:defRPr/>
            </a:pPr>
            <a:r>
              <a:rPr lang="en-US" b="1" dirty="0" smtClean="0">
                <a:solidFill>
                  <a:srgbClr val="000000"/>
                </a:solidFill>
              </a:rPr>
              <a:t>Sept 7-11, 2015, </a:t>
            </a:r>
            <a:r>
              <a:rPr lang="en-US" b="1" dirty="0" err="1" smtClean="0">
                <a:solidFill>
                  <a:srgbClr val="000000"/>
                </a:solidFill>
              </a:rPr>
              <a:t>Würzburg</a:t>
            </a:r>
            <a:r>
              <a:rPr lang="en-US" b="1" dirty="0" smtClean="0">
                <a:solidFill>
                  <a:srgbClr val="000000"/>
                </a:solidFill>
              </a:rPr>
              <a:t>, Germany</a:t>
            </a:r>
          </a:p>
        </p:txBody>
      </p:sp>
    </p:spTree>
    <p:extLst>
      <p:ext uri="{BB962C8B-B14F-4D97-AF65-F5344CB8AC3E}">
        <p14:creationId xmlns:p14="http://schemas.microsoft.com/office/powerpoint/2010/main" val="30227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60" y="-9728"/>
            <a:ext cx="8575040" cy="6858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395898"/>
                </a:solidFill>
                <a:latin typeface="+mj-lt"/>
              </a:rPr>
              <a:t>Tabular EOS UQ representation</a:t>
            </a:r>
            <a:endParaRPr lang="en-US" sz="3200" dirty="0">
              <a:solidFill>
                <a:srgbClr val="395898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7020" y="754591"/>
            <a:ext cx="5196643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Principal Component Analysis (PCA) is used to look for a tabular representation with reduced dimensionality: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N tables from previous meshing step are starting point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Export a truncated set of mode tables that capture most of the details (i.e. eigenspectrum energy)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B0F0"/>
                </a:solidFill>
              </a:rPr>
              <a:t>Multi-precision floating point is necessary due to dynamic range of multi-phase tables.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B0F0"/>
                </a:solidFill>
              </a:rPr>
              <a:t>Log density and log energy used in PCA analysis (also ensures positivity)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B0F0"/>
                </a:solidFill>
              </a:rPr>
              <a:t>Parallel processing of SVD matrix creation is important.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Random </a:t>
            </a:r>
            <a:r>
              <a:rPr lang="en-US" dirty="0">
                <a:solidFill>
                  <a:srgbClr val="000000"/>
                </a:solidFill>
              </a:rPr>
              <a:t>variables ξ are uncorrelated, with zero mean and unit standard deviation, but not necessarily </a:t>
            </a:r>
            <a:r>
              <a:rPr lang="en-US" dirty="0" smtClean="0">
                <a:solidFill>
                  <a:srgbClr val="000000"/>
                </a:solidFill>
              </a:rPr>
              <a:t>independent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PCA solver currently scales as </a:t>
            </a:r>
            <a:r>
              <a:rPr lang="en-US" dirty="0" smtClean="0">
                <a:solidFill>
                  <a:srgbClr val="000000"/>
                </a:solidFill>
              </a:rPr>
              <a:t>MN</a:t>
            </a:r>
            <a:r>
              <a:rPr lang="en-US" baseline="30000" dirty="0" smtClean="0">
                <a:solidFill>
                  <a:srgbClr val="000000"/>
                </a:solidFill>
              </a:rPr>
              <a:t>2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so this  limits the practical number of samples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213" y="1208398"/>
            <a:ext cx="2057400" cy="3644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213" y="1889815"/>
            <a:ext cx="2789917" cy="36443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315" y="4556982"/>
            <a:ext cx="2124981" cy="647154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29537" y="3032794"/>
            <a:ext cx="2968625" cy="445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Slide Number Placeholder 2"/>
          <p:cNvSpPr txBox="1">
            <a:spLocks/>
          </p:cNvSpPr>
          <p:nvPr/>
        </p:nvSpPr>
        <p:spPr bwMode="auto">
          <a:xfrm>
            <a:off x="8534400" y="6114730"/>
            <a:ext cx="6096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3C8E616-FAB1-4A02-85EC-5E7543187A17}" type="slidenum">
              <a:rPr lang="en-US" smtClean="0">
                <a:solidFill>
                  <a:srgbClr val="000000"/>
                </a:solidFill>
              </a:rPr>
              <a:pPr/>
              <a:t>10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924" y="2669397"/>
            <a:ext cx="1602768" cy="363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7207806" y="3610917"/>
            <a:ext cx="0" cy="659747"/>
          </a:xfrm>
          <a:prstGeom prst="straightConnector1">
            <a:avLst/>
          </a:prstGeom>
          <a:ln w="50800">
            <a:solidFill>
              <a:schemeClr val="tx1"/>
            </a:solidFill>
            <a:headEnd type="stealth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978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457199" y="0"/>
            <a:ext cx="8585201" cy="991675"/>
          </a:xfrm>
        </p:spPr>
        <p:txBody>
          <a:bodyPr/>
          <a:lstStyle/>
          <a:p>
            <a:r>
              <a:rPr lang="en-US" b="1" dirty="0" smtClean="0">
                <a:solidFill>
                  <a:srgbClr val="395898"/>
                </a:solidFill>
                <a:latin typeface="+mj-lt"/>
              </a:rPr>
              <a:t>Multiphase Tabular Generation and Representation: AL UQ enabled table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>
          <a:xfrm>
            <a:off x="326618" y="1522335"/>
            <a:ext cx="4536327" cy="4639474"/>
          </a:xfrm>
        </p:spPr>
        <p:txBody>
          <a:bodyPr/>
          <a:lstStyle/>
          <a:p>
            <a:r>
              <a:rPr lang="en-US" sz="2000" b="0" dirty="0" smtClean="0">
                <a:latin typeface="+mn-lt"/>
              </a:rPr>
              <a:t>Current wide range UQ AL EOS with </a:t>
            </a:r>
            <a:r>
              <a:rPr lang="en-US" sz="2000" b="0" dirty="0">
                <a:latin typeface="+mn-lt"/>
              </a:rPr>
              <a:t>6</a:t>
            </a:r>
            <a:r>
              <a:rPr lang="en-US" sz="2000" b="0" dirty="0" smtClean="0">
                <a:latin typeface="+mn-lt"/>
              </a:rPr>
              <a:t> phase regions in the density-energy table.</a:t>
            </a:r>
          </a:p>
          <a:p>
            <a:r>
              <a:rPr lang="en-US" sz="2000" b="0" dirty="0" smtClean="0">
                <a:latin typeface="+mn-lt"/>
              </a:rPr>
              <a:t>With the current multi-phase model there are 37 free parameters.  </a:t>
            </a:r>
            <a:r>
              <a:rPr lang="en-US" sz="2000" dirty="0" smtClean="0">
                <a:latin typeface="+mn-lt"/>
              </a:rPr>
              <a:t>12</a:t>
            </a:r>
            <a:r>
              <a:rPr lang="en-US" sz="2000" b="0" dirty="0" smtClean="0">
                <a:latin typeface="+mn-lt"/>
              </a:rPr>
              <a:t> parameters were fixed due to insufficient constraining data. The MCMC inference samples </a:t>
            </a:r>
            <a:r>
              <a:rPr lang="en-US" sz="2000" dirty="0" smtClean="0">
                <a:latin typeface="+mn-lt"/>
              </a:rPr>
              <a:t>25</a:t>
            </a:r>
            <a:r>
              <a:rPr lang="en-US" sz="2000" b="0" dirty="0" smtClean="0">
                <a:latin typeface="+mn-lt"/>
              </a:rPr>
              <a:t> parameters.</a:t>
            </a:r>
          </a:p>
          <a:p>
            <a:r>
              <a:rPr lang="en-US" sz="2000" b="0" dirty="0" smtClean="0">
                <a:latin typeface="+mn-lt"/>
              </a:rPr>
              <a:t>We took </a:t>
            </a:r>
            <a:r>
              <a:rPr lang="en-US" sz="2000" dirty="0" smtClean="0">
                <a:latin typeface="+mn-lt"/>
              </a:rPr>
              <a:t>442</a:t>
            </a:r>
            <a:r>
              <a:rPr lang="en-US" sz="2000" b="0" dirty="0" smtClean="0">
                <a:latin typeface="+mn-lt"/>
              </a:rPr>
              <a:t> samples from the chain. </a:t>
            </a:r>
            <a:r>
              <a:rPr lang="en-US" sz="2000" dirty="0" smtClean="0">
                <a:latin typeface="+mn-lt"/>
              </a:rPr>
              <a:t>There were 7 </a:t>
            </a:r>
            <a:r>
              <a:rPr lang="en-US" sz="2000" b="0" dirty="0" smtClean="0">
                <a:latin typeface="+mn-lt"/>
              </a:rPr>
              <a:t>modes at 1e-3 cutoff in the PCA analysis. </a:t>
            </a:r>
          </a:p>
          <a:p>
            <a:r>
              <a:rPr lang="en-US" sz="2000" b="0" dirty="0" smtClean="0">
                <a:latin typeface="+mn-lt"/>
              </a:rPr>
              <a:t>Accuracy of the tables is set at a relative tolerance of 0.01.</a:t>
            </a:r>
            <a:endParaRPr lang="en-US" sz="20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230" y="1000124"/>
            <a:ext cx="4552950" cy="371475"/>
          </a:xfrm>
          <a:prstGeom prst="rect">
            <a:avLst/>
          </a:prstGeom>
        </p:spPr>
      </p:pic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34400" y="6114730"/>
            <a:ext cx="609600" cy="374650"/>
          </a:xfrm>
        </p:spPr>
        <p:txBody>
          <a:bodyPr/>
          <a:lstStyle/>
          <a:p>
            <a:fld id="{73C8E616-FAB1-4A02-85EC-5E7543187A17}" type="slidenum">
              <a:rPr lang="en-US" smtClean="0">
                <a:solidFill>
                  <a:srgbClr val="000000"/>
                </a:solidFill>
              </a:rPr>
              <a:pPr/>
              <a:t>11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596" y="1652153"/>
            <a:ext cx="3124070" cy="428087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746059" y="5933030"/>
            <a:ext cx="4795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Isobars of mean table in density-energy plane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92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0" y="93550"/>
            <a:ext cx="10007599" cy="991675"/>
          </a:xfrm>
        </p:spPr>
        <p:txBody>
          <a:bodyPr/>
          <a:lstStyle/>
          <a:p>
            <a:r>
              <a:rPr lang="en-US" sz="2800" b="1" dirty="0" smtClean="0">
                <a:solidFill>
                  <a:srgbClr val="395898"/>
                </a:solidFill>
                <a:latin typeface="+mj-lt"/>
              </a:rPr>
              <a:t>Develop surrogate random variable distributions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299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0331" y="1480497"/>
                <a:ext cx="8458457" cy="4690458"/>
              </a:xfrm>
            </p:spPr>
            <p:txBody>
              <a:bodyPr/>
              <a:lstStyle/>
              <a:p>
                <a:r>
                  <a:rPr lang="en-US" sz="2000" dirty="0" smtClean="0">
                    <a:latin typeface="+mn-lt"/>
                  </a:rPr>
                  <a:t>We keep K ordered modes and expect the end user to sample </a:t>
                </a:r>
                <a:r>
                  <a:rPr lang="en-US" sz="2000" dirty="0"/>
                  <a:t>K</a:t>
                </a:r>
                <a:r>
                  <a:rPr lang="en-US" sz="2000" baseline="-25000" dirty="0"/>
                  <a:t>u </a:t>
                </a:r>
                <a:r>
                  <a:rPr lang="en-US" sz="2000" dirty="0"/>
                  <a:t>(</a:t>
                </a:r>
                <a:r>
                  <a:rPr lang="en-US" sz="2000" dirty="0" smtClean="0">
                    <a:latin typeface="+mn-lt"/>
                  </a:rPr>
                  <a:t>0 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mbria Math"/>
                      </a:rPr>
                      <m:t>≤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smtClean="0">
                    <a:latin typeface="+mn-lt"/>
                  </a:rPr>
                  <a:t>K</a:t>
                </a:r>
                <a:r>
                  <a:rPr lang="en-US" sz="2000" baseline="-25000" dirty="0" smtClean="0">
                    <a:latin typeface="+mn-lt"/>
                  </a:rPr>
                  <a:t>u</a:t>
                </a:r>
                <a:r>
                  <a:rPr lang="en-US" sz="2000" dirty="0" smtClean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/>
                        <a:ea typeface="Cambria Math"/>
                      </a:rPr>
                      <m:t>≤</m:t>
                    </m:r>
                  </m:oMath>
                </a14:m>
                <a:r>
                  <a:rPr lang="en-US" sz="2000" dirty="0" smtClean="0">
                    <a:latin typeface="+mn-lt"/>
                  </a:rPr>
                  <a:t> K) of them in some way at their discretion.</a:t>
                </a:r>
              </a:p>
              <a:p>
                <a:r>
                  <a:rPr lang="en-US" sz="2000" dirty="0" smtClean="0">
                    <a:latin typeface="+mn-lt"/>
                  </a:rPr>
                  <a:t>The PCA provides a set of samples for the random variables      which are zero mean and unit co-variance (Not necessarily independent)</a:t>
                </a:r>
              </a:p>
              <a:p>
                <a:r>
                  <a:rPr lang="en-US" sz="2000" dirty="0" smtClean="0">
                    <a:latin typeface="+mn-lt"/>
                  </a:rPr>
                  <a:t>One can </a:t>
                </a:r>
                <a:r>
                  <a:rPr lang="en-US" sz="2000" u="sng" dirty="0" smtClean="0">
                    <a:latin typeface="+mn-lt"/>
                  </a:rPr>
                  <a:t>assume</a:t>
                </a:r>
                <a:r>
                  <a:rPr lang="en-US" sz="2000" dirty="0" smtClean="0">
                    <a:latin typeface="+mn-lt"/>
                  </a:rPr>
                  <a:t> independence (not justifiable) OR </a:t>
                </a:r>
              </a:p>
              <a:p>
                <a:r>
                  <a:rPr lang="en-US" sz="2000" dirty="0">
                    <a:latin typeface="+mn-lt"/>
                  </a:rPr>
                  <a:t>M</a:t>
                </a:r>
                <a:r>
                  <a:rPr lang="en-US" sz="2000" dirty="0" smtClean="0">
                    <a:latin typeface="+mn-lt"/>
                  </a:rPr>
                  <a:t>odel the distribution of these random variables using a kernel density estimator and use a Rosenblatt transformation to create a </a:t>
                </a:r>
                <a:r>
                  <a:rPr lang="en-US" sz="2000" dirty="0" err="1" smtClean="0">
                    <a:latin typeface="+mn-lt"/>
                  </a:rPr>
                  <a:t>Hermite</a:t>
                </a:r>
                <a:r>
                  <a:rPr lang="en-US" sz="2000" dirty="0" smtClean="0">
                    <a:latin typeface="+mn-lt"/>
                  </a:rPr>
                  <a:t> PCE representation in which the random variables are </a:t>
                </a:r>
                <a:r>
                  <a:rPr lang="en-US" sz="2000" u="sng" dirty="0" smtClean="0">
                    <a:latin typeface="+mn-lt"/>
                  </a:rPr>
                  <a:t>independent </a:t>
                </a:r>
                <a:r>
                  <a:rPr lang="en-US" sz="2000" dirty="0" smtClean="0">
                    <a:latin typeface="+mn-lt"/>
                  </a:rPr>
                  <a:t>but still preserve ordered dependencies.  </a:t>
                </a:r>
              </a:p>
              <a:p>
                <a:endParaRPr lang="en-US" sz="2000" dirty="0"/>
              </a:p>
              <a:p>
                <a:endParaRPr lang="en-US" sz="2000" dirty="0" smtClean="0"/>
              </a:p>
              <a:p>
                <a:endParaRPr lang="en-US" sz="2000" dirty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55299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0331" y="1480497"/>
                <a:ext cx="8458457" cy="4690458"/>
              </a:xfrm>
              <a:blipFill rotWithShape="1">
                <a:blip r:embed="rId3"/>
                <a:stretch>
                  <a:fillRect l="-576" t="-780" r="-15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085" y="907752"/>
            <a:ext cx="4552950" cy="371475"/>
          </a:xfrm>
          <a:prstGeom prst="rect">
            <a:avLst/>
          </a:prstGeom>
        </p:spPr>
      </p:pic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34400" y="6114730"/>
            <a:ext cx="609600" cy="374650"/>
          </a:xfrm>
        </p:spPr>
        <p:txBody>
          <a:bodyPr/>
          <a:lstStyle/>
          <a:p>
            <a:fld id="{73C8E616-FAB1-4A02-85EC-5E7543187A17}" type="slidenum">
              <a:rPr lang="en-US" smtClean="0">
                <a:solidFill>
                  <a:srgbClr val="000000"/>
                </a:solidFill>
              </a:rPr>
              <a:pPr/>
              <a:t>12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085" y="4611754"/>
            <a:ext cx="4323240" cy="1559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556" y="2163265"/>
            <a:ext cx="247650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821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338148" y="135081"/>
            <a:ext cx="8619959" cy="740248"/>
          </a:xfrm>
        </p:spPr>
        <p:txBody>
          <a:bodyPr/>
          <a:lstStyle/>
          <a:p>
            <a:r>
              <a:rPr lang="en-US" sz="2800" b="1" dirty="0" smtClean="0">
                <a:solidFill>
                  <a:srgbClr val="395898"/>
                </a:solidFill>
                <a:latin typeface="+mj-lt"/>
              </a:rPr>
              <a:t>Rosenblatt transformation needs more samples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>
          <a:xfrm>
            <a:off x="369322" y="1127206"/>
            <a:ext cx="8458457" cy="4690458"/>
          </a:xfrm>
        </p:spPr>
        <p:txBody>
          <a:bodyPr/>
          <a:lstStyle/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dirty="0" smtClean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34400" y="6114730"/>
            <a:ext cx="609600" cy="374650"/>
          </a:xfrm>
        </p:spPr>
        <p:txBody>
          <a:bodyPr/>
          <a:lstStyle/>
          <a:p>
            <a:fld id="{73C8E616-FAB1-4A02-85EC-5E7543187A17}" type="slidenum">
              <a:rPr lang="en-US" smtClean="0">
                <a:solidFill>
                  <a:srgbClr val="000000"/>
                </a:solidFill>
              </a:rPr>
              <a:pPr/>
              <a:t>13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38148" y="875329"/>
            <a:ext cx="8458457" cy="2979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02E54"/>
              </a:buClr>
              <a:buFont typeface="Wingdings" pitchFamily="-111" charset="2"/>
              <a:buChar char="§"/>
              <a:defRPr sz="24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itchFamily="-111" charset="2"/>
              <a:buChar char="§"/>
              <a:defRPr sz="2000">
                <a:solidFill>
                  <a:schemeClr val="tx1"/>
                </a:solidFill>
                <a:latin typeface="Calibri"/>
                <a:ea typeface="ＭＳ Ｐゴシック" pitchFamily="-112" charset="-128"/>
                <a:cs typeface="Calibri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8C78"/>
              </a:buClr>
              <a:buFont typeface="Wingdings" pitchFamily="-111" charset="2"/>
              <a:buChar char="§"/>
              <a:defRPr>
                <a:solidFill>
                  <a:schemeClr val="tx1"/>
                </a:solidFill>
                <a:latin typeface="Calibri"/>
                <a:ea typeface="ＭＳ Ｐゴシック" pitchFamily="-112" charset="-128"/>
                <a:cs typeface="Calibri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Calibri"/>
                <a:ea typeface="ＭＳ Ｐゴシック" pitchFamily="-112" charset="-128"/>
                <a:cs typeface="Calibri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/>
                <a:ea typeface="ＭＳ Ｐゴシック" pitchFamily="-112" charset="-128"/>
                <a:cs typeface="Calibri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r>
              <a:rPr lang="en-US" sz="1800" kern="0" dirty="0"/>
              <a:t>The Rosenblatt transformation seems to do quite well in the main components. I.e. relating the first mode to the first PCE dimension. </a:t>
            </a:r>
            <a:endParaRPr lang="en-US" sz="1800" kern="0" dirty="0" smtClean="0"/>
          </a:p>
          <a:p>
            <a:r>
              <a:rPr lang="en-US" sz="1800" kern="0" dirty="0" smtClean="0"/>
              <a:t>However</a:t>
            </a:r>
            <a:r>
              <a:rPr lang="en-US" sz="1800" kern="0" dirty="0"/>
              <a:t>, the coupling terms between the different modes are much more nonlinear, and seem a bit noisy. </a:t>
            </a:r>
            <a:r>
              <a:rPr lang="en-US" sz="1800" kern="0" dirty="0" smtClean="0"/>
              <a:t>  Even 15</a:t>
            </a:r>
            <a:r>
              <a:rPr lang="en-US" sz="1800" kern="0" baseline="30000" dirty="0" smtClean="0"/>
              <a:t>th</a:t>
            </a:r>
            <a:r>
              <a:rPr lang="en-US" sz="1800" kern="0" dirty="0" smtClean="0"/>
              <a:t> order PCE does not seem to be sufficient.</a:t>
            </a:r>
            <a:endParaRPr lang="en-US" sz="1800" kern="0" dirty="0"/>
          </a:p>
          <a:p>
            <a:r>
              <a:rPr lang="en-US" sz="1800" kern="0" dirty="0" smtClean="0"/>
              <a:t>We need </a:t>
            </a:r>
            <a:r>
              <a:rPr lang="en-US" sz="1800" kern="0" dirty="0"/>
              <a:t>more samples, and higher order PCEs (or another mapping approach</a:t>
            </a:r>
            <a:r>
              <a:rPr lang="en-US" sz="1800" kern="0" dirty="0" smtClean="0"/>
              <a:t>).</a:t>
            </a:r>
          </a:p>
          <a:p>
            <a:r>
              <a:rPr lang="en-US" sz="1800" kern="0" dirty="0" smtClean="0"/>
              <a:t>We are now going for 10,000 sample tables!  With this many tables we are now hitting conditions where the meshing near </a:t>
            </a:r>
            <a:r>
              <a:rPr lang="en-US" sz="1800" kern="0" dirty="0"/>
              <a:t>the critical point </a:t>
            </a:r>
            <a:r>
              <a:rPr lang="en-US" sz="1800" kern="0" dirty="0" smtClean="0"/>
              <a:t>is failing</a:t>
            </a:r>
            <a:r>
              <a:rPr lang="en-US" sz="1800" kern="0" dirty="0"/>
              <a:t>. This has to do with the constraints on the model and possibly some small inconsistencies in how the critical point is computed. </a:t>
            </a:r>
            <a:r>
              <a:rPr lang="en-US" sz="1800" kern="0" dirty="0" smtClean="0"/>
              <a:t>  This is the next major item to be fixed in the automatic table generation process.</a:t>
            </a:r>
            <a:endParaRPr lang="en-US" sz="3200" kern="0" dirty="0" smtClean="0"/>
          </a:p>
          <a:p>
            <a:endParaRPr lang="en-US" sz="2000" kern="0" dirty="0" smtClean="0"/>
          </a:p>
          <a:p>
            <a:endParaRPr lang="en-US" sz="2000" kern="0" dirty="0" smtClean="0"/>
          </a:p>
          <a:p>
            <a:endParaRPr lang="en-US" kern="0" dirty="0" smtClean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46" y="3956036"/>
            <a:ext cx="2914937" cy="217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804" y="3956036"/>
            <a:ext cx="2903146" cy="217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897" y="3956036"/>
            <a:ext cx="2887655" cy="217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462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97141" y="1464280"/>
            <a:ext cx="3820055" cy="3754992"/>
            <a:chOff x="19050" y="1052245"/>
            <a:chExt cx="4622800" cy="4348430"/>
          </a:xfrm>
        </p:grpSpPr>
        <p:grpSp>
          <p:nvGrpSpPr>
            <p:cNvPr id="14" name="Group 27"/>
            <p:cNvGrpSpPr>
              <a:grpSpLocks/>
            </p:cNvGrpSpPr>
            <p:nvPr/>
          </p:nvGrpSpPr>
          <p:grpSpPr bwMode="auto">
            <a:xfrm>
              <a:off x="815975" y="1052245"/>
              <a:ext cx="2984500" cy="1408381"/>
              <a:chOff x="815383" y="890011"/>
              <a:chExt cx="2985329" cy="1408382"/>
            </a:xfrm>
          </p:grpSpPr>
          <p:pic>
            <p:nvPicPr>
              <p:cNvPr id="17" name="Picture 26" descr="DAKOTA.jp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815061" y="890011"/>
                <a:ext cx="684771" cy="635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0" name="AutoShape 4"/>
              <p:cNvSpPr>
                <a:spLocks noChangeArrowheads="1"/>
              </p:cNvSpPr>
              <p:nvPr/>
            </p:nvSpPr>
            <p:spPr bwMode="auto">
              <a:xfrm>
                <a:off x="815383" y="1068080"/>
                <a:ext cx="2985329" cy="1230313"/>
              </a:xfrm>
              <a:prstGeom prst="roundRect">
                <a:avLst>
                  <a:gd name="adj" fmla="val 16667"/>
                </a:avLst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1429" tIns="45714" rIns="91429" bIns="45714" anchor="ctr"/>
              <a:lstStyle/>
              <a:p>
                <a:r>
                  <a:rPr lang="en-US" b="1" u="sng" dirty="0" smtClean="0">
                    <a:solidFill>
                      <a:srgbClr val="003399"/>
                    </a:solidFill>
                  </a:rPr>
                  <a:t>DAKOTA</a:t>
                </a:r>
                <a:r>
                  <a:rPr lang="en-US" u="sng" dirty="0">
                    <a:solidFill>
                      <a:prstClr val="black"/>
                    </a:solidFill>
                  </a:rPr>
                  <a:t/>
                </a:r>
                <a:br>
                  <a:rPr lang="en-US" u="sng" dirty="0">
                    <a:solidFill>
                      <a:prstClr val="black"/>
                    </a:solidFill>
                  </a:rPr>
                </a:br>
                <a:r>
                  <a:rPr lang="en-US" sz="1400" dirty="0">
                    <a:solidFill>
                      <a:prstClr val="black"/>
                    </a:solidFill>
                  </a:rPr>
                  <a:t>optimization, calibration,</a:t>
                </a:r>
                <a:br>
                  <a:rPr lang="en-US" sz="1400" dirty="0">
                    <a:solidFill>
                      <a:prstClr val="black"/>
                    </a:solidFill>
                  </a:rPr>
                </a:br>
                <a:r>
                  <a:rPr lang="en-US" sz="1400" dirty="0">
                    <a:solidFill>
                      <a:prstClr val="black"/>
                    </a:solidFill>
                  </a:rPr>
                  <a:t>sensitivity analysis,</a:t>
                </a:r>
                <a:br>
                  <a:rPr lang="en-US" sz="1400" dirty="0">
                    <a:solidFill>
                      <a:prstClr val="black"/>
                    </a:solidFill>
                  </a:rPr>
                </a:br>
                <a:r>
                  <a:rPr lang="en-US" sz="1400" dirty="0">
                    <a:solidFill>
                      <a:prstClr val="black"/>
                    </a:solidFill>
                  </a:rPr>
                  <a:t>uncertainty quantification</a:t>
                </a:r>
              </a:p>
            </p:txBody>
          </p:sp>
        </p:grpSp>
        <p:sp>
          <p:nvSpPr>
            <p:cNvPr id="21" name="AutoShape 5"/>
            <p:cNvSpPr>
              <a:spLocks noChangeArrowheads="1"/>
            </p:cNvSpPr>
            <p:nvPr/>
          </p:nvSpPr>
          <p:spPr bwMode="auto">
            <a:xfrm>
              <a:off x="1524000" y="4114800"/>
              <a:ext cx="1828800" cy="1285875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lIns="91429" tIns="45714" rIns="91429" bIns="45714" anchor="ctr"/>
            <a:lstStyle/>
            <a:p>
              <a:pPr marL="111125" indent="-111125"/>
              <a:r>
                <a:rPr lang="en-US" b="1" u="sng" dirty="0" smtClean="0">
                  <a:solidFill>
                    <a:srgbClr val="003399"/>
                  </a:solidFill>
                </a:rPr>
                <a:t>ALEGRA</a:t>
              </a:r>
              <a:endParaRPr lang="en-US" b="1" u="sng" dirty="0">
                <a:solidFill>
                  <a:srgbClr val="003399"/>
                </a:solidFill>
              </a:endParaRPr>
            </a:p>
          </p:txBody>
        </p:sp>
        <p:sp>
          <p:nvSpPr>
            <p:cNvPr id="22" name="Oval 6"/>
            <p:cNvSpPr>
              <a:spLocks noChangeArrowheads="1"/>
            </p:cNvSpPr>
            <p:nvPr/>
          </p:nvSpPr>
          <p:spPr bwMode="auto">
            <a:xfrm>
              <a:off x="3362325" y="2979738"/>
              <a:ext cx="1279525" cy="914400"/>
            </a:xfrm>
            <a:prstGeom prst="ellipse">
              <a:avLst/>
            </a:prstGeom>
            <a:solidFill>
              <a:srgbClr val="00B050">
                <a:alpha val="39999"/>
              </a:srgb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29" tIns="45714" rIns="91429" bIns="45714" anchor="ctr"/>
            <a:lstStyle/>
            <a:p>
              <a:pPr algn="ctr"/>
              <a:r>
                <a:rPr lang="en-US" sz="1400" dirty="0">
                  <a:solidFill>
                    <a:prstClr val="black"/>
                  </a:solidFill>
                </a:rPr>
                <a:t>responses</a:t>
              </a:r>
              <a:br>
                <a:rPr lang="en-US" sz="1400" dirty="0">
                  <a:solidFill>
                    <a:prstClr val="black"/>
                  </a:solidFill>
                </a:rPr>
              </a:br>
              <a:r>
                <a:rPr lang="en-US" sz="1400" dirty="0">
                  <a:solidFill>
                    <a:prstClr val="black"/>
                  </a:solidFill>
                </a:rPr>
                <a:t>file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3" name="Oval 7"/>
            <p:cNvSpPr>
              <a:spLocks noChangeArrowheads="1"/>
            </p:cNvSpPr>
            <p:nvPr/>
          </p:nvSpPr>
          <p:spPr bwMode="auto">
            <a:xfrm>
              <a:off x="19050" y="2992438"/>
              <a:ext cx="1279525" cy="914400"/>
            </a:xfrm>
            <a:prstGeom prst="ellipse">
              <a:avLst/>
            </a:prstGeom>
            <a:solidFill>
              <a:srgbClr val="FFFF00">
                <a:alpha val="39999"/>
              </a:srgb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29" tIns="45714" rIns="91429" bIns="45714" anchor="ctr"/>
            <a:lstStyle/>
            <a:p>
              <a:pPr algn="ctr"/>
              <a:r>
                <a:rPr lang="en-US" sz="1400" dirty="0">
                  <a:solidFill>
                    <a:prstClr val="black"/>
                  </a:solidFill>
                </a:rPr>
                <a:t>parameters</a:t>
              </a:r>
              <a:br>
                <a:rPr lang="en-US" sz="1400" dirty="0">
                  <a:solidFill>
                    <a:prstClr val="black"/>
                  </a:solidFill>
                </a:rPr>
              </a:br>
              <a:r>
                <a:rPr lang="en-US" sz="1400" dirty="0">
                  <a:solidFill>
                    <a:prstClr val="black"/>
                  </a:solidFill>
                </a:rPr>
                <a:t>file</a:t>
              </a:r>
            </a:p>
          </p:txBody>
        </p:sp>
        <p:cxnSp>
          <p:nvCxnSpPr>
            <p:cNvPr id="24" name="AutoShape 8"/>
            <p:cNvCxnSpPr>
              <a:cxnSpLocks noChangeShapeType="1"/>
              <a:stCxn id="23" idx="4"/>
              <a:endCxn id="21" idx="1"/>
            </p:cNvCxnSpPr>
            <p:nvPr/>
          </p:nvCxnSpPr>
          <p:spPr bwMode="auto">
            <a:xfrm rot="16200000" flipH="1">
              <a:off x="665956" y="3899694"/>
              <a:ext cx="850900" cy="865187"/>
            </a:xfrm>
            <a:prstGeom prst="bentConnector2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25" name="AutoShape 9"/>
            <p:cNvCxnSpPr>
              <a:cxnSpLocks noChangeShapeType="1"/>
              <a:stCxn id="22" idx="0"/>
            </p:cNvCxnSpPr>
            <p:nvPr/>
          </p:nvCxnSpPr>
          <p:spPr bwMode="auto">
            <a:xfrm rot="16200000" flipV="1">
              <a:off x="3334544" y="2312194"/>
              <a:ext cx="1133475" cy="201613"/>
            </a:xfrm>
            <a:prstGeom prst="bentConnector2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26" name="AutoShape 10"/>
            <p:cNvCxnSpPr>
              <a:cxnSpLocks noChangeShapeType="1"/>
              <a:endCxn id="23" idx="0"/>
            </p:cNvCxnSpPr>
            <p:nvPr/>
          </p:nvCxnSpPr>
          <p:spPr bwMode="auto">
            <a:xfrm rot="10800000" flipV="1">
              <a:off x="658813" y="1846263"/>
              <a:ext cx="157162" cy="1146175"/>
            </a:xfrm>
            <a:prstGeom prst="bentConnector2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27" name="AutoShape 11"/>
            <p:cNvCxnSpPr>
              <a:cxnSpLocks noChangeShapeType="1"/>
              <a:stCxn id="21" idx="3"/>
              <a:endCxn id="22" idx="4"/>
            </p:cNvCxnSpPr>
            <p:nvPr/>
          </p:nvCxnSpPr>
          <p:spPr bwMode="auto">
            <a:xfrm flipV="1">
              <a:off x="3352800" y="3894138"/>
              <a:ext cx="649288" cy="863600"/>
            </a:xfrm>
            <a:prstGeom prst="bentConnector2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28" name="TextBox 44"/>
            <p:cNvSpPr txBox="1">
              <a:spLocks noChangeArrowheads="1"/>
            </p:cNvSpPr>
            <p:nvPr/>
          </p:nvSpPr>
          <p:spPr bwMode="auto">
            <a:xfrm>
              <a:off x="1454147" y="2502593"/>
              <a:ext cx="1708150" cy="16258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 b="1" i="1" dirty="0">
                  <a:solidFill>
                    <a:srgbClr val="4F81BD"/>
                  </a:solidFill>
                </a:rPr>
                <a:t>loose coupling: </a:t>
              </a:r>
              <a:br>
                <a:rPr lang="en-US" sz="1400" b="1" i="1" dirty="0">
                  <a:solidFill>
                    <a:srgbClr val="4F81BD"/>
                  </a:solidFill>
                </a:rPr>
              </a:br>
              <a:r>
                <a:rPr lang="en-US" sz="1400" b="1" i="1" dirty="0">
                  <a:solidFill>
                    <a:prstClr val="black"/>
                  </a:solidFill>
                </a:rPr>
                <a:t>file system interface with separate executables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229225" y="1114425"/>
            <a:ext cx="3708400" cy="4378325"/>
            <a:chOff x="5229225" y="1114425"/>
            <a:chExt cx="3708400" cy="4378325"/>
          </a:xfrm>
        </p:grpSpPr>
        <p:sp>
          <p:nvSpPr>
            <p:cNvPr id="29" name="AutoShape 4"/>
            <p:cNvSpPr>
              <a:spLocks noChangeArrowheads="1"/>
            </p:cNvSpPr>
            <p:nvPr/>
          </p:nvSpPr>
          <p:spPr bwMode="auto">
            <a:xfrm>
              <a:off x="5229225" y="1114425"/>
              <a:ext cx="3708400" cy="4378325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29" tIns="0" rIns="91429" bIns="45714" anchorCtr="1"/>
            <a:lstStyle/>
            <a:p>
              <a:pPr algn="ctr"/>
              <a:r>
                <a:rPr lang="en-US" b="1" u="sng" dirty="0" smtClean="0">
                  <a:solidFill>
                    <a:srgbClr val="003399"/>
                  </a:solidFill>
                </a:rPr>
                <a:t>DAKOTA is embedded in </a:t>
              </a:r>
            </a:p>
            <a:p>
              <a:pPr algn="ctr"/>
              <a:r>
                <a:rPr lang="en-US" b="1" u="sng" dirty="0" smtClean="0">
                  <a:solidFill>
                    <a:srgbClr val="003399"/>
                  </a:solidFill>
                </a:rPr>
                <a:t>ALEGRA Executable</a:t>
              </a:r>
              <a:endParaRPr lang="en-US" b="1" dirty="0">
                <a:solidFill>
                  <a:prstClr val="black"/>
                </a:solidFill>
              </a:endParaRPr>
            </a:p>
          </p:txBody>
        </p:sp>
        <p:sp>
          <p:nvSpPr>
            <p:cNvPr id="30" name="AutoShape 4"/>
            <p:cNvSpPr>
              <a:spLocks noChangeArrowheads="1"/>
            </p:cNvSpPr>
            <p:nvPr/>
          </p:nvSpPr>
          <p:spPr bwMode="auto">
            <a:xfrm>
              <a:off x="5808663" y="1965325"/>
              <a:ext cx="2582862" cy="396875"/>
            </a:xfrm>
            <a:prstGeom prst="roundRect">
              <a:avLst>
                <a:gd name="adj" fmla="val 16667"/>
              </a:avLst>
            </a:prstGeom>
            <a:solidFill>
              <a:srgbClr val="0070C0">
                <a:alpha val="48000"/>
              </a:srgb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29" tIns="45714" rIns="91429" bIns="45714" anchor="ctr"/>
            <a:lstStyle/>
            <a:p>
              <a:pPr algn="ctr"/>
              <a:r>
                <a:rPr lang="en-US" b="1" dirty="0">
                  <a:solidFill>
                    <a:srgbClr val="003399"/>
                  </a:solidFill>
                </a:rPr>
                <a:t>DAKOTA</a:t>
              </a:r>
              <a:endParaRPr lang="en-US" b="1" dirty="0">
                <a:solidFill>
                  <a:prstClr val="black"/>
                </a:solidFill>
              </a:endParaRPr>
            </a:p>
          </p:txBody>
        </p:sp>
        <p:sp>
          <p:nvSpPr>
            <p:cNvPr id="31" name="AutoShape 4"/>
            <p:cNvSpPr>
              <a:spLocks noChangeArrowheads="1"/>
            </p:cNvSpPr>
            <p:nvPr/>
          </p:nvSpPr>
          <p:spPr bwMode="auto">
            <a:xfrm>
              <a:off x="5819775" y="4295775"/>
              <a:ext cx="2562225" cy="581025"/>
            </a:xfrm>
            <a:prstGeom prst="roundRect">
              <a:avLst>
                <a:gd name="adj" fmla="val 16667"/>
              </a:avLst>
            </a:prstGeom>
            <a:solidFill>
              <a:srgbClr val="0070C0">
                <a:alpha val="50195"/>
              </a:srgb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29" tIns="45714" rIns="91429" bIns="45714" anchor="ctr"/>
            <a:lstStyle/>
            <a:p>
              <a:pPr algn="ctr"/>
              <a:r>
                <a:rPr lang="en-US" b="1" dirty="0" smtClean="0">
                  <a:solidFill>
                    <a:srgbClr val="003399"/>
                  </a:solidFill>
                </a:rPr>
                <a:t>ALEGRA </a:t>
              </a:r>
              <a:endParaRPr lang="en-US" b="1" dirty="0">
                <a:solidFill>
                  <a:prstClr val="black"/>
                </a:solidFill>
              </a:endParaRPr>
            </a:p>
          </p:txBody>
        </p:sp>
        <p:sp>
          <p:nvSpPr>
            <p:cNvPr id="38" name="Pentagon 62"/>
            <p:cNvSpPr>
              <a:spLocks noChangeArrowheads="1"/>
            </p:cNvSpPr>
            <p:nvPr/>
          </p:nvSpPr>
          <p:spPr bwMode="auto">
            <a:xfrm rot="5400000">
              <a:off x="5292725" y="3163887"/>
              <a:ext cx="1528763" cy="373063"/>
            </a:xfrm>
            <a:prstGeom prst="homePlate">
              <a:avLst>
                <a:gd name="adj" fmla="val 50047"/>
              </a:avLst>
            </a:prstGeom>
            <a:solidFill>
              <a:srgbClr val="FFFF00">
                <a:alpha val="39999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1600" dirty="0">
                  <a:solidFill>
                    <a:prstClr val="black"/>
                  </a:solidFill>
                </a:rPr>
                <a:t>parameters</a:t>
              </a:r>
            </a:p>
          </p:txBody>
        </p:sp>
        <p:sp>
          <p:nvSpPr>
            <p:cNvPr id="39" name="Pentagon 69"/>
            <p:cNvSpPr>
              <a:spLocks noChangeArrowheads="1"/>
            </p:cNvSpPr>
            <p:nvPr/>
          </p:nvSpPr>
          <p:spPr bwMode="auto">
            <a:xfrm rot="-5400000">
              <a:off x="7319169" y="3163094"/>
              <a:ext cx="1530350" cy="373062"/>
            </a:xfrm>
            <a:prstGeom prst="homePlate">
              <a:avLst>
                <a:gd name="adj" fmla="val 50080"/>
              </a:avLst>
            </a:prstGeom>
            <a:solidFill>
              <a:srgbClr val="00B050">
                <a:alpha val="39999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1600" dirty="0">
                  <a:solidFill>
                    <a:prstClr val="black"/>
                  </a:solidFill>
                </a:rPr>
                <a:t>responses</a:t>
              </a:r>
            </a:p>
          </p:txBody>
        </p:sp>
        <p:sp>
          <p:nvSpPr>
            <p:cNvPr id="40" name="TextBox 70"/>
            <p:cNvSpPr txBox="1">
              <a:spLocks noChangeArrowheads="1"/>
            </p:cNvSpPr>
            <p:nvPr/>
          </p:nvSpPr>
          <p:spPr bwMode="auto">
            <a:xfrm>
              <a:off x="6324600" y="2590800"/>
              <a:ext cx="1465262" cy="13849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 b="1" i="1" dirty="0" smtClean="0">
                  <a:solidFill>
                    <a:prstClr val="black"/>
                  </a:solidFill>
                </a:rPr>
                <a:t>Internal API</a:t>
              </a:r>
              <a:r>
                <a:rPr lang="en-US" sz="1400" b="1" i="1" dirty="0">
                  <a:solidFill>
                    <a:prstClr val="black"/>
                  </a:solidFill>
                </a:rPr>
                <a:t> </a:t>
              </a:r>
              <a:r>
                <a:rPr lang="en-US" sz="1400" b="1" i="1" dirty="0" smtClean="0">
                  <a:solidFill>
                    <a:prstClr val="black"/>
                  </a:solidFill>
                </a:rPr>
                <a:t>integrated with physics input and response functions; single input file</a:t>
              </a:r>
              <a:endParaRPr lang="en-US" sz="1400" b="1" i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086729" y="5638800"/>
            <a:ext cx="6593984" cy="663880"/>
            <a:chOff x="1086729" y="5638800"/>
            <a:chExt cx="6593984" cy="663880"/>
          </a:xfrm>
        </p:grpSpPr>
        <p:sp>
          <p:nvSpPr>
            <p:cNvPr id="11" name="Right Arrow 10"/>
            <p:cNvSpPr/>
            <p:nvPr/>
          </p:nvSpPr>
          <p:spPr bwMode="auto">
            <a:xfrm>
              <a:off x="1086729" y="5716103"/>
              <a:ext cx="6593984" cy="437881"/>
            </a:xfrm>
            <a:prstGeom prst="rightArrow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Text Placeholder 3"/>
            <p:cNvSpPr txBox="1">
              <a:spLocks/>
            </p:cNvSpPr>
            <p:nvPr/>
          </p:nvSpPr>
          <p:spPr bwMode="auto">
            <a:xfrm>
              <a:off x="1485900" y="5638800"/>
              <a:ext cx="5704172" cy="66388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 w="12700">
              <a:noFill/>
              <a:miter lim="800000"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vert="horz" wrap="square" lIns="90487" tIns="44450" rIns="90487" bIns="4445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Aft>
                  <a:spcPct val="0"/>
                </a:spcAft>
                <a:buSzPct val="100000"/>
                <a:buFont typeface="Arial" charset="0"/>
                <a:buNone/>
                <a:defRPr/>
              </a:pPr>
              <a:r>
                <a:rPr lang="en-US" sz="1600" b="1" kern="0" dirty="0" smtClean="0">
                  <a:solidFill>
                    <a:srgbClr val="000000"/>
                  </a:solidFill>
                  <a:cs typeface="ＭＳ Ｐゴシック" charset="-128"/>
                </a:rPr>
                <a:t>It helps users to have </a:t>
              </a:r>
              <a:r>
                <a:rPr lang="en-US" sz="1600" b="1" kern="0" dirty="0" smtClean="0">
                  <a:solidFill>
                    <a:srgbClr val="000000"/>
                  </a:solidFill>
                  <a:ea typeface="ＭＳ Ｐゴシック" charset="-128"/>
                  <a:cs typeface="ＭＳ Ｐゴシック" charset="-128"/>
                </a:rPr>
                <a:t>a unified, user-friendly and regularly tested capability</a:t>
              </a:r>
              <a:endParaRPr lang="en-US" sz="1600" b="1" kern="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01748" y="6153150"/>
            <a:ext cx="609600" cy="374650"/>
          </a:xfrm>
        </p:spPr>
        <p:txBody>
          <a:bodyPr/>
          <a:lstStyle/>
          <a:p>
            <a:fld id="{73C8E616-FAB1-4A02-85EC-5E7543187A17}" type="slidenum">
              <a:rPr lang="en-US" smtClean="0">
                <a:solidFill>
                  <a:srgbClr val="000000"/>
                </a:solidFill>
              </a:rPr>
              <a:pPr/>
              <a:t>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2" name="Right Arrow 31"/>
          <p:cNvSpPr/>
          <p:nvPr/>
        </p:nvSpPr>
        <p:spPr bwMode="auto">
          <a:xfrm>
            <a:off x="4124923" y="3146896"/>
            <a:ext cx="937846" cy="687228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pPr eaLnBrk="0" hangingPunct="0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3" name="Rectangle 2"/>
          <p:cNvSpPr txBox="1">
            <a:spLocks noChangeArrowheads="1"/>
          </p:cNvSpPr>
          <p:nvPr/>
        </p:nvSpPr>
        <p:spPr bwMode="auto">
          <a:xfrm>
            <a:off x="210948" y="283825"/>
            <a:ext cx="8667408" cy="645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02E54"/>
                </a:solidFill>
                <a:latin typeface="Calibri"/>
                <a:ea typeface="ＭＳ Ｐゴシック" charset="-128"/>
                <a:cs typeface="Calibri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102E54"/>
                </a:solidFill>
                <a:latin typeface="Calibri" charset="0"/>
                <a:ea typeface="ＭＳ Ｐゴシック" charset="-128"/>
                <a:cs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102E54"/>
                </a:solidFill>
                <a:latin typeface="Calibri" charset="0"/>
                <a:ea typeface="ＭＳ Ｐゴシック" charset="-128"/>
                <a:cs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102E54"/>
                </a:solidFill>
                <a:latin typeface="Calibri" charset="0"/>
                <a:ea typeface="ＭＳ Ｐゴシック" charset="-128"/>
                <a:cs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102E54"/>
                </a:solidFill>
                <a:latin typeface="Calibri" charset="0"/>
                <a:ea typeface="ＭＳ Ｐゴシック" charset="-128"/>
                <a:cs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</a:defRPr>
            </a:lvl9pPr>
          </a:lstStyle>
          <a:p>
            <a:pPr algn="ctr"/>
            <a:r>
              <a:rPr lang="en-US" kern="0" dirty="0" smtClean="0">
                <a:solidFill>
                  <a:srgbClr val="395898"/>
                </a:solidFill>
                <a:latin typeface="+mj-lt"/>
              </a:rPr>
              <a:t>Meta-analysis approach for enabling users</a:t>
            </a:r>
            <a:endParaRPr lang="en-US" kern="0" dirty="0">
              <a:solidFill>
                <a:srgbClr val="395898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0049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036" y="242256"/>
            <a:ext cx="8444454" cy="871810"/>
          </a:xfrm>
        </p:spPr>
        <p:txBody>
          <a:bodyPr/>
          <a:lstStyle/>
          <a:p>
            <a:r>
              <a:rPr lang="en-US" dirty="0" smtClean="0">
                <a:solidFill>
                  <a:srgbClr val="395898"/>
                </a:solidFill>
                <a:latin typeface="Calibri" pitchFamily="34" charset="0"/>
                <a:cs typeface="Calibri" pitchFamily="34" charset="0"/>
              </a:rPr>
              <a:t>2mm diameter Al ball impacting spaced Al plates at 20 km/s in air background.  Termination at 1.5 </a:t>
            </a:r>
            <a:r>
              <a:rPr lang="en-US" dirty="0" err="1" smtClean="0">
                <a:solidFill>
                  <a:srgbClr val="395898"/>
                </a:solidFill>
                <a:latin typeface="Calibri" pitchFamily="34" charset="0"/>
                <a:cs typeface="Calibri" pitchFamily="34" charset="0"/>
              </a:rPr>
              <a:t>microsec</a:t>
            </a:r>
            <a:endParaRPr lang="en-US" dirty="0">
              <a:solidFill>
                <a:srgbClr val="395898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851669" y="6155883"/>
            <a:ext cx="450962" cy="242181"/>
          </a:xfrm>
        </p:spPr>
        <p:txBody>
          <a:bodyPr/>
          <a:lstStyle/>
          <a:p>
            <a:fld id="{A5E55A7B-7854-E145-92D9-B491DF4BAE2D}" type="slidenum">
              <a:rPr lang="en-US" smtClean="0">
                <a:solidFill>
                  <a:srgbClr val="000000"/>
                </a:solidFill>
              </a:rPr>
              <a:pPr/>
              <a:t>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778431" y="5196462"/>
            <a:ext cx="77334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Phase boundary lines of PCA source EOS files are shown along with phase space trajectory of tracers (mean table, </a:t>
            </a:r>
            <a:r>
              <a:rPr lang="en-US" dirty="0" err="1" smtClean="0">
                <a:solidFill>
                  <a:srgbClr val="000000"/>
                </a:solidFill>
              </a:rPr>
              <a:t>csmin</a:t>
            </a:r>
            <a:r>
              <a:rPr lang="en-US" dirty="0" smtClean="0">
                <a:solidFill>
                  <a:srgbClr val="000000"/>
                </a:solidFill>
              </a:rPr>
              <a:t>=0, </a:t>
            </a:r>
            <a:r>
              <a:rPr lang="en-US" dirty="0" err="1" smtClean="0">
                <a:solidFill>
                  <a:srgbClr val="000000"/>
                </a:solidFill>
              </a:rPr>
              <a:t>mfac</a:t>
            </a:r>
            <a:r>
              <a:rPr lang="en-US" dirty="0" smtClean="0">
                <a:solidFill>
                  <a:srgbClr val="000000"/>
                </a:solidFill>
              </a:rPr>
              <a:t>=4).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(The results on this slide are from the Aluminum EOS as of Fall 2014 )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486" y="1232369"/>
            <a:ext cx="4991677" cy="3494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SphereImpactDensitymincs0mfac4eval2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76953" y="1347406"/>
            <a:ext cx="3279966" cy="3264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933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172720" y="76791"/>
            <a:ext cx="8950960" cy="68048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395898"/>
                </a:solidFill>
                <a:latin typeface="+mj-lt"/>
              </a:rPr>
              <a:t>Looking at UQ Results via ALEGRA-DAKOTA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>
          <a:xfrm>
            <a:off x="100455" y="703639"/>
            <a:ext cx="9143999" cy="1663641"/>
          </a:xfrm>
        </p:spPr>
        <p:txBody>
          <a:bodyPr/>
          <a:lstStyle/>
          <a:p>
            <a:r>
              <a:rPr lang="fr-FR" sz="1800" dirty="0" smtClean="0">
                <a:latin typeface="+mn-lt"/>
              </a:rPr>
              <a:t>3 </a:t>
            </a:r>
            <a:r>
              <a:rPr lang="fr-FR" sz="1800" dirty="0">
                <a:latin typeface="+mn-lt"/>
              </a:rPr>
              <a:t>PCE (polynomial chaos expansion) quadrature points and 1 </a:t>
            </a:r>
            <a:r>
              <a:rPr lang="fr-FR" sz="1800" dirty="0" err="1">
                <a:latin typeface="+mn-lt"/>
              </a:rPr>
              <a:t>tabular</a:t>
            </a:r>
            <a:r>
              <a:rPr lang="fr-FR" sz="1800" dirty="0">
                <a:latin typeface="+mn-lt"/>
              </a:rPr>
              <a:t> </a:t>
            </a:r>
            <a:r>
              <a:rPr lang="fr-FR" sz="1800" dirty="0" smtClean="0">
                <a:latin typeface="+mn-lt"/>
              </a:rPr>
              <a:t>mode</a:t>
            </a:r>
            <a:r>
              <a:rPr lang="fr-FR" sz="1800" dirty="0">
                <a:latin typeface="+mn-lt"/>
              </a:rPr>
              <a:t> </a:t>
            </a:r>
            <a:r>
              <a:rPr lang="fr-FR" sz="1800" dirty="0" err="1" smtClean="0">
                <a:latin typeface="+mn-lt"/>
              </a:rPr>
              <a:t>with</a:t>
            </a:r>
            <a:r>
              <a:rPr lang="fr-FR" sz="1800" dirty="0" smtClean="0">
                <a:latin typeface="+mn-lt"/>
              </a:rPr>
              <a:t> K=3 and r=6  </a:t>
            </a:r>
            <a:r>
              <a:rPr lang="fr-FR" sz="1800" dirty="0" err="1" smtClean="0">
                <a:latin typeface="+mn-lt"/>
              </a:rPr>
              <a:t>Rosenblatt</a:t>
            </a:r>
            <a:r>
              <a:rPr lang="fr-FR" sz="1800" dirty="0" smtClean="0">
                <a:latin typeface="+mn-lt"/>
              </a:rPr>
              <a:t> transformation. (eval_2 </a:t>
            </a:r>
            <a:r>
              <a:rPr lang="fr-FR" sz="1800" dirty="0" err="1" smtClean="0">
                <a:latin typeface="+mn-lt"/>
              </a:rPr>
              <a:t>centered</a:t>
            </a:r>
            <a:r>
              <a:rPr lang="fr-FR" sz="1800" dirty="0" smtClean="0">
                <a:latin typeface="+mn-lt"/>
              </a:rPr>
              <a:t> quadrature point)</a:t>
            </a:r>
          </a:p>
          <a:p>
            <a:r>
              <a:rPr lang="fr-FR" sz="1800" dirty="0" err="1" smtClean="0">
                <a:latin typeface="+mn-lt"/>
              </a:rPr>
              <a:t>Showing</a:t>
            </a:r>
            <a:r>
              <a:rPr lang="fr-FR" sz="1800" dirty="0" smtClean="0">
                <a:latin typeface="+mn-lt"/>
              </a:rPr>
              <a:t> </a:t>
            </a:r>
            <a:r>
              <a:rPr lang="fr-FR" sz="1800" dirty="0" err="1" smtClean="0">
                <a:latin typeface="+mn-lt"/>
              </a:rPr>
              <a:t>here</a:t>
            </a:r>
            <a:r>
              <a:rPr lang="fr-FR" sz="1800" dirty="0" smtClean="0">
                <a:latin typeface="+mn-lt"/>
              </a:rPr>
              <a:t> </a:t>
            </a:r>
            <a:r>
              <a:rPr lang="fr-FR" sz="1800" dirty="0" err="1" smtClean="0">
                <a:latin typeface="+mn-lt"/>
              </a:rPr>
              <a:t>material</a:t>
            </a:r>
            <a:r>
              <a:rPr lang="fr-FR" sz="1800" dirty="0" smtClean="0">
                <a:latin typeface="+mn-lt"/>
              </a:rPr>
              <a:t> </a:t>
            </a:r>
            <a:r>
              <a:rPr lang="fr-FR" sz="1800" dirty="0" err="1" smtClean="0">
                <a:latin typeface="+mn-lt"/>
              </a:rPr>
              <a:t>momentums</a:t>
            </a:r>
            <a:r>
              <a:rPr lang="fr-FR" sz="1800" dirty="0" smtClean="0">
                <a:latin typeface="+mn-lt"/>
              </a:rPr>
              <a:t> plots at factor of 1 and 4 times </a:t>
            </a:r>
            <a:r>
              <a:rPr lang="fr-FR" sz="1800" dirty="0" err="1" smtClean="0">
                <a:latin typeface="+mn-lt"/>
              </a:rPr>
              <a:t>resolution</a:t>
            </a:r>
            <a:r>
              <a:rPr lang="fr-FR" sz="1800" dirty="0" smtClean="0">
                <a:latin typeface="+mn-lt"/>
              </a:rPr>
              <a:t>. </a:t>
            </a:r>
          </a:p>
          <a:p>
            <a:r>
              <a:rPr lang="en-US" sz="1800" dirty="0" smtClean="0">
                <a:latin typeface="+mn-lt"/>
              </a:rPr>
              <a:t>Sample output time histories are a good way to gain perspective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smtClean="0">
                <a:latin typeface="+mn-lt"/>
              </a:rPr>
              <a:t>on what might be important.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34400" y="6114730"/>
            <a:ext cx="609600" cy="374650"/>
          </a:xfrm>
        </p:spPr>
        <p:txBody>
          <a:bodyPr/>
          <a:lstStyle/>
          <a:p>
            <a:fld id="{73C8E616-FAB1-4A02-85EC-5E7543187A17}" type="slidenum">
              <a:rPr lang="en-US" smtClean="0">
                <a:solidFill>
                  <a:srgbClr val="000000"/>
                </a:solidFill>
              </a:rPr>
              <a:pPr/>
              <a:t>16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5" y="2540000"/>
            <a:ext cx="4200415" cy="34848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072" y="2495981"/>
            <a:ext cx="4727288" cy="35729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82782" y="6068899"/>
            <a:ext cx="1635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Low resolution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77262" y="6084224"/>
            <a:ext cx="2173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4 times resolution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93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360" y="1139419"/>
            <a:ext cx="4960233" cy="37201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29" y="0"/>
            <a:ext cx="8930354" cy="1077541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395898"/>
                </a:solidFill>
                <a:latin typeface="+mj-lt"/>
                <a:cs typeface="Calibri" pitchFamily="34" charset="0"/>
              </a:rPr>
              <a:t>U</a:t>
            </a:r>
            <a:r>
              <a:rPr lang="en-US" dirty="0" smtClean="0">
                <a:solidFill>
                  <a:srgbClr val="395898"/>
                </a:solidFill>
                <a:latin typeface="+mj-lt"/>
                <a:cs typeface="Calibri" pitchFamily="34" charset="0"/>
              </a:rPr>
              <a:t>ncertainty analysis using UQ enabled AL EOS</a:t>
            </a:r>
            <a:r>
              <a:rPr lang="en-US" dirty="0" smtClean="0">
                <a:solidFill>
                  <a:srgbClr val="395898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solidFill>
                  <a:srgbClr val="395898"/>
                </a:solidFill>
                <a:latin typeface="Calibri" pitchFamily="34" charset="0"/>
                <a:cs typeface="Calibri" pitchFamily="34" charset="0"/>
              </a:rPr>
            </a:br>
            <a:endParaRPr lang="en-US" dirty="0">
              <a:solidFill>
                <a:srgbClr val="395898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851669" y="6155883"/>
            <a:ext cx="450962" cy="242181"/>
          </a:xfrm>
        </p:spPr>
        <p:txBody>
          <a:bodyPr/>
          <a:lstStyle/>
          <a:p>
            <a:fld id="{A5E55A7B-7854-E145-92D9-B491DF4BAE2D}" type="slidenum">
              <a:rPr lang="en-US" smtClean="0">
                <a:solidFill>
                  <a:srgbClr val="000000"/>
                </a:solidFill>
              </a:rPr>
              <a:pPr/>
              <a:t>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424657" y="4859594"/>
            <a:ext cx="808549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AutoNum type="arabicParenR"/>
            </a:pPr>
            <a:r>
              <a:rPr lang="en-US" sz="1600" dirty="0" smtClean="0">
                <a:solidFill>
                  <a:srgbClr val="000000"/>
                </a:solidFill>
              </a:rPr>
              <a:t>Effects of EOS uncertainty can be comparable or smaller than other model uncertainty (e.g. mesh resolution (</a:t>
            </a:r>
            <a:r>
              <a:rPr lang="en-US" sz="1600" dirty="0" err="1" smtClean="0">
                <a:solidFill>
                  <a:srgbClr val="000000"/>
                </a:solidFill>
              </a:rPr>
              <a:t>mfac</a:t>
            </a:r>
            <a:r>
              <a:rPr lang="en-US" sz="1600" dirty="0" smtClean="0">
                <a:solidFill>
                  <a:srgbClr val="000000"/>
                </a:solidFill>
              </a:rPr>
              <a:t>), numerical or modeling constants (</a:t>
            </a:r>
            <a:r>
              <a:rPr lang="en-US" sz="1600" dirty="0" err="1" smtClean="0">
                <a:solidFill>
                  <a:srgbClr val="000000"/>
                </a:solidFill>
              </a:rPr>
              <a:t>mincs</a:t>
            </a:r>
            <a:r>
              <a:rPr lang="en-US" sz="1600" dirty="0" smtClean="0">
                <a:solidFill>
                  <a:srgbClr val="000000"/>
                </a:solidFill>
              </a:rPr>
              <a:t>))</a:t>
            </a:r>
          </a:p>
          <a:p>
            <a:pPr marL="342900" indent="-342900">
              <a:buFontTx/>
              <a:buAutoNum type="arabicParenR"/>
            </a:pPr>
            <a:r>
              <a:rPr lang="en-US" sz="1600" dirty="0" smtClean="0">
                <a:solidFill>
                  <a:srgbClr val="000000"/>
                </a:solidFill>
              </a:rPr>
              <a:t>Conclusions will depends on where you look!  QOI is fundamental.</a:t>
            </a:r>
          </a:p>
          <a:p>
            <a:pPr marL="342900" indent="-342900">
              <a:buFontTx/>
              <a:buAutoNum type="arabicParenR"/>
            </a:pPr>
            <a:r>
              <a:rPr lang="en-US" sz="1600" dirty="0" smtClean="0">
                <a:solidFill>
                  <a:srgbClr val="000000"/>
                </a:solidFill>
              </a:rPr>
              <a:t>Availability of the formal UQ material model approach encourages a UQ viewpoint on the whole modeling process.</a:t>
            </a:r>
          </a:p>
          <a:p>
            <a:pPr marL="342900" indent="-342900">
              <a:buFontTx/>
              <a:buAutoNum type="arabicParenR"/>
            </a:pPr>
            <a:r>
              <a:rPr lang="en-US" sz="1600" dirty="0">
                <a:solidFill>
                  <a:srgbClr val="000000"/>
                </a:solidFill>
              </a:rPr>
              <a:t>UQ enabled table capability tends to drive useful verification and numerical work</a:t>
            </a:r>
          </a:p>
          <a:p>
            <a:pPr marL="342900" indent="-342900">
              <a:buFontTx/>
              <a:buAutoNum type="arabicParenR"/>
            </a:pPr>
            <a:endParaRPr lang="en-US" sz="1600" dirty="0" smtClean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1386" y="507052"/>
            <a:ext cx="86974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rgbClr val="000000"/>
                </a:solidFill>
              </a:rPr>
              <a:t>3 PCE (</a:t>
            </a:r>
            <a:r>
              <a:rPr lang="fr-FR" dirty="0" smtClean="0">
                <a:solidFill>
                  <a:srgbClr val="000000"/>
                </a:solidFill>
              </a:rPr>
              <a:t>polynomial </a:t>
            </a:r>
            <a:r>
              <a:rPr lang="fr-FR" dirty="0">
                <a:solidFill>
                  <a:srgbClr val="000000"/>
                </a:solidFill>
              </a:rPr>
              <a:t>chaos expansion) quadrature points and 1 </a:t>
            </a:r>
            <a:r>
              <a:rPr lang="fr-FR" dirty="0" err="1" smtClean="0">
                <a:solidFill>
                  <a:srgbClr val="000000"/>
                </a:solidFill>
              </a:rPr>
              <a:t>tabular</a:t>
            </a:r>
            <a:r>
              <a:rPr lang="fr-FR" dirty="0" smtClean="0">
                <a:solidFill>
                  <a:srgbClr val="000000"/>
                </a:solidFill>
              </a:rPr>
              <a:t> mode </a:t>
            </a:r>
            <a:r>
              <a:rPr lang="fr-FR" dirty="0" err="1" smtClean="0">
                <a:solidFill>
                  <a:srgbClr val="000000"/>
                </a:solidFill>
              </a:rPr>
              <a:t>with</a:t>
            </a:r>
            <a:r>
              <a:rPr lang="fr-FR" dirty="0" smtClean="0">
                <a:solidFill>
                  <a:srgbClr val="000000"/>
                </a:solidFill>
              </a:rPr>
              <a:t> 3 mode (K=3,r=6) </a:t>
            </a:r>
            <a:r>
              <a:rPr lang="fr-FR" dirty="0" err="1" smtClean="0">
                <a:solidFill>
                  <a:srgbClr val="000000"/>
                </a:solidFill>
              </a:rPr>
              <a:t>Rosenblatt</a:t>
            </a:r>
            <a:r>
              <a:rPr lang="fr-FR" dirty="0" smtClean="0">
                <a:solidFill>
                  <a:srgbClr val="000000"/>
                </a:solidFill>
              </a:rPr>
              <a:t> transformation.</a:t>
            </a:r>
            <a:endParaRPr lang="en-US" dirty="0" smtClean="0">
              <a:solidFill>
                <a:srgbClr val="00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5686646" y="1644134"/>
            <a:ext cx="699547" cy="4784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460621" y="1459468"/>
            <a:ext cx="1939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Higher resolution (diamonds)</a:t>
            </a:r>
            <a:endParaRPr lang="en-US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14016" y="2049687"/>
            <a:ext cx="1939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</a:t>
            </a: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incs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= 0 (red)</a:t>
            </a:r>
            <a:endParaRPr lang="en-US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1" name="Straight Arrow Connector 10"/>
          <p:cNvCxnSpPr>
            <a:stCxn id="12" idx="1"/>
          </p:cNvCxnSpPr>
          <p:nvPr/>
        </p:nvCxnSpPr>
        <p:spPr>
          <a:xfrm flipH="1">
            <a:off x="5705942" y="2234353"/>
            <a:ext cx="808074" cy="1846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570921" y="2510987"/>
            <a:ext cx="1939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Lower resolution (circles)</a:t>
            </a:r>
            <a:endParaRPr lang="en-US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5227983" y="2647174"/>
            <a:ext cx="123263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3180522" y="2647174"/>
            <a:ext cx="3205672" cy="2331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2971800" y="1644134"/>
            <a:ext cx="3414393" cy="1384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119562" y="3747350"/>
            <a:ext cx="305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2</a:t>
            </a:r>
            <a:endParaRPr lang="en-US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728565" y="3747350"/>
            <a:ext cx="233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956854" y="3776961"/>
            <a:ext cx="350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4</a:t>
            </a:r>
            <a:endParaRPr lang="en-US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839849" y="3776961"/>
            <a:ext cx="1939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Tracer Id</a:t>
            </a:r>
            <a:endParaRPr lang="en-US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6162865" y="3961627"/>
            <a:ext cx="45365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757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810" y="0"/>
            <a:ext cx="8444454" cy="871810"/>
          </a:xfrm>
        </p:spPr>
        <p:txBody>
          <a:bodyPr/>
          <a:lstStyle/>
          <a:p>
            <a:pPr algn="ctr"/>
            <a:r>
              <a:rPr lang="en-US" sz="3600" dirty="0" smtClean="0">
                <a:solidFill>
                  <a:srgbClr val="000000"/>
                </a:solidFill>
                <a:latin typeface="+mj-lt"/>
                <a:cs typeface="Calibri" pitchFamily="34" charset="0"/>
              </a:rPr>
              <a:t> </a:t>
            </a:r>
            <a:r>
              <a:rPr lang="en-US" sz="3600" dirty="0" smtClean="0">
                <a:solidFill>
                  <a:srgbClr val="395898"/>
                </a:solidFill>
                <a:latin typeface="+mj-lt"/>
                <a:cs typeface="Calibri" pitchFamily="34" charset="0"/>
              </a:rPr>
              <a:t>Conclusion</a:t>
            </a:r>
            <a:endParaRPr lang="en-US" sz="3600" dirty="0">
              <a:solidFill>
                <a:srgbClr val="395898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851669" y="6155883"/>
            <a:ext cx="450962" cy="242181"/>
          </a:xfrm>
        </p:spPr>
        <p:txBody>
          <a:bodyPr/>
          <a:lstStyle/>
          <a:p>
            <a:fld id="{A5E55A7B-7854-E145-92D9-B491DF4BAE2D}" type="slidenum">
              <a:rPr lang="en-US" smtClean="0">
                <a:solidFill>
                  <a:srgbClr val="000000"/>
                </a:solidFill>
              </a:rPr>
              <a:pPr/>
              <a:t>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328810" y="815007"/>
            <a:ext cx="851039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A multiphase EOS table approach with embedded UQ provides the following value: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</a:rPr>
              <a:t>More precise EOS surface representation including phase boundaries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</a:rPr>
              <a:t>Embedded UQ information in EOS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</a:rPr>
              <a:t>Usable EOS representation for UQ enabled continuum analysis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</a:rPr>
              <a:t>Quantitatively improves clarity for the end user on issues of model and model data uncertainty relative to other V&amp;V issues.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endParaRPr lang="en-US" sz="2000" dirty="0" smtClean="0">
              <a:solidFill>
                <a:srgbClr val="000000"/>
              </a:solidFill>
            </a:endParaRPr>
          </a:p>
          <a:p>
            <a:r>
              <a:rPr lang="en-US" sz="2400" dirty="0" smtClean="0">
                <a:solidFill>
                  <a:srgbClr val="000000"/>
                </a:solidFill>
              </a:rPr>
              <a:t>What is next: 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Build a representation based on 10,000 sample tables to provide a satisfactory usable representation.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Implement other closure models (i.e. conductivity) into the same consistent framework.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Eventually, work toward providing UQ enabled strength modeling.</a:t>
            </a:r>
          </a:p>
        </p:txBody>
      </p:sp>
    </p:spTree>
    <p:extLst>
      <p:ext uri="{BB962C8B-B14F-4D97-AF65-F5344CB8AC3E}">
        <p14:creationId xmlns:p14="http://schemas.microsoft.com/office/powerpoint/2010/main" val="179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icture 125" descr="magnetic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720" y="1272533"/>
            <a:ext cx="1545312" cy="1129971"/>
          </a:xfrm>
          <a:prstGeom prst="rect">
            <a:avLst/>
          </a:prstGeom>
        </p:spPr>
      </p:pic>
      <p:pic>
        <p:nvPicPr>
          <p:cNvPr id="124" name="Picture 123" descr="PE_DFT_geometry_1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18236" y="4071704"/>
            <a:ext cx="1405822" cy="962109"/>
          </a:xfrm>
          <a:prstGeom prst="rect">
            <a:avLst/>
          </a:prstGeom>
        </p:spPr>
      </p:pic>
      <p:pic>
        <p:nvPicPr>
          <p:cNvPr id="119" name="Picture 118" descr="gdp_visit_ref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911" y="3731252"/>
            <a:ext cx="1380189" cy="1316840"/>
          </a:xfrm>
          <a:prstGeom prst="rect">
            <a:avLst/>
          </a:prstGeom>
        </p:spPr>
      </p:pic>
      <p:pic>
        <p:nvPicPr>
          <p:cNvPr id="106" name="Picture 105" descr="econ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778" y="1741161"/>
            <a:ext cx="2219942" cy="2225555"/>
          </a:xfrm>
          <a:prstGeom prst="rect">
            <a:avLst/>
          </a:prstGeom>
        </p:spPr>
      </p:pic>
      <p:pic>
        <p:nvPicPr>
          <p:cNvPr id="105" name="Picture 104" descr="eos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093" y="1658193"/>
            <a:ext cx="2238591" cy="22357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40893"/>
            <a:ext cx="8229600" cy="896584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395898"/>
                </a:solidFill>
              </a:rPr>
              <a:t>Material models determine the outcome of radiation- magneto-hydrodynamic simulations</a:t>
            </a:r>
            <a:endParaRPr lang="en-US" sz="2400" dirty="0">
              <a:solidFill>
                <a:srgbClr val="395898"/>
              </a:solidFill>
            </a:endParaRPr>
          </a:p>
        </p:txBody>
      </p:sp>
      <p:pic>
        <p:nvPicPr>
          <p:cNvPr id="9" name="Picture 8" descr="aluminum_opacity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473" y="3486636"/>
            <a:ext cx="2281610" cy="2255302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73748" y="997550"/>
            <a:ext cx="1639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 smtClean="0">
                <a:solidFill>
                  <a:srgbClr val="000000"/>
                </a:solidFill>
              </a:rPr>
              <a:t>Hydrodynamics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58326" y="1366882"/>
            <a:ext cx="1804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 smtClean="0">
                <a:solidFill>
                  <a:srgbClr val="000000"/>
                </a:solidFill>
              </a:rPr>
              <a:t>Equation of State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55166" y="1423521"/>
            <a:ext cx="1358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 smtClean="0">
                <a:solidFill>
                  <a:srgbClr val="000000"/>
                </a:solidFill>
              </a:rPr>
              <a:t>Conductivity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281334" y="997550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 smtClean="0">
                <a:solidFill>
                  <a:srgbClr val="000000"/>
                </a:solidFill>
              </a:rPr>
              <a:t>Magnetics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151016" y="4311334"/>
            <a:ext cx="1262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 smtClean="0">
                <a:solidFill>
                  <a:srgbClr val="000000"/>
                </a:solidFill>
              </a:rPr>
              <a:t>Conduction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243633" y="4946217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 smtClean="0">
                <a:solidFill>
                  <a:srgbClr val="000000"/>
                </a:solidFill>
              </a:rPr>
              <a:t>Opacity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039667" y="4183426"/>
            <a:ext cx="1077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 smtClean="0">
                <a:solidFill>
                  <a:srgbClr val="000000"/>
                </a:solidFill>
              </a:rPr>
              <a:t>Radiation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9" name="Curved Left Arrow 48"/>
          <p:cNvSpPr/>
          <p:nvPr/>
        </p:nvSpPr>
        <p:spPr>
          <a:xfrm>
            <a:off x="8574391" y="1366882"/>
            <a:ext cx="443746" cy="4417834"/>
          </a:xfrm>
          <a:prstGeom prst="curvedLeftArrow">
            <a:avLst>
              <a:gd name="adj1" fmla="val 30405"/>
              <a:gd name="adj2" fmla="val 56282"/>
              <a:gd name="adj3" fmla="val 3568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000000"/>
              </a:solidFill>
            </a:endParaRPr>
          </a:p>
        </p:txBody>
      </p:sp>
      <p:sp>
        <p:nvSpPr>
          <p:cNvPr id="50" name="Curved Left Arrow 49"/>
          <p:cNvSpPr/>
          <p:nvPr/>
        </p:nvSpPr>
        <p:spPr>
          <a:xfrm rot="5400000">
            <a:off x="4370353" y="3118009"/>
            <a:ext cx="560550" cy="6263299"/>
          </a:xfrm>
          <a:prstGeom prst="curvedLeftArrow">
            <a:avLst>
              <a:gd name="adj1" fmla="val 31767"/>
              <a:gd name="adj2" fmla="val 74503"/>
              <a:gd name="adj3" fmla="val 3184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000000"/>
              </a:solidFill>
            </a:endParaRPr>
          </a:p>
        </p:txBody>
      </p:sp>
      <p:sp>
        <p:nvSpPr>
          <p:cNvPr id="51" name="Curved Left Arrow 50"/>
          <p:cNvSpPr/>
          <p:nvPr/>
        </p:nvSpPr>
        <p:spPr>
          <a:xfrm rot="16200000">
            <a:off x="4531169" y="-2276039"/>
            <a:ext cx="497071" cy="6265692"/>
          </a:xfrm>
          <a:prstGeom prst="curvedLeftArrow">
            <a:avLst>
              <a:gd name="adj1" fmla="val 31767"/>
              <a:gd name="adj2" fmla="val 74503"/>
              <a:gd name="adj3" fmla="val 3184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000000"/>
              </a:solidFill>
            </a:endParaRPr>
          </a:p>
        </p:txBody>
      </p:sp>
      <p:sp>
        <p:nvSpPr>
          <p:cNvPr id="52" name="Curved Left Arrow 51"/>
          <p:cNvSpPr/>
          <p:nvPr/>
        </p:nvSpPr>
        <p:spPr>
          <a:xfrm rot="10800000">
            <a:off x="320029" y="1366882"/>
            <a:ext cx="443746" cy="4417834"/>
          </a:xfrm>
          <a:prstGeom prst="curvedLeftArrow">
            <a:avLst>
              <a:gd name="adj1" fmla="val 30405"/>
              <a:gd name="adj2" fmla="val 56282"/>
              <a:gd name="adj3" fmla="val 3568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782692" y="1366882"/>
            <a:ext cx="1515885" cy="1268412"/>
            <a:chOff x="5867400" y="2358190"/>
            <a:chExt cx="2667000" cy="1985210"/>
          </a:xfrm>
        </p:grpSpPr>
        <p:pic>
          <p:nvPicPr>
            <p:cNvPr id="56" name="Picture 4" descr="Piston-Foam-Dens-Comp10"/>
            <p:cNvPicPr>
              <a:picLocks noChangeAspect="1" noChangeArrowheads="1"/>
            </p:cNvPicPr>
            <p:nvPr/>
          </p:nvPicPr>
          <p:blipFill>
            <a:blip r:embed="rId9"/>
            <a:srcRect l="20390" t="41743" r="56028" b="32509"/>
            <a:stretch>
              <a:fillRect/>
            </a:stretch>
          </p:blipFill>
          <p:spPr>
            <a:xfrm>
              <a:off x="5867400" y="2358190"/>
              <a:ext cx="2667000" cy="1985210"/>
            </a:xfrm>
            <a:prstGeom prst="rect">
              <a:avLst/>
            </a:prstGeom>
          </p:spPr>
        </p:pic>
        <p:grpSp>
          <p:nvGrpSpPr>
            <p:cNvPr id="57" name="Group 56"/>
            <p:cNvGrpSpPr/>
            <p:nvPr/>
          </p:nvGrpSpPr>
          <p:grpSpPr>
            <a:xfrm>
              <a:off x="6400800" y="2891590"/>
              <a:ext cx="1066800" cy="1041400"/>
              <a:chOff x="6477000" y="4292600"/>
              <a:chExt cx="1066800" cy="1041400"/>
            </a:xfrm>
          </p:grpSpPr>
          <p:cxnSp>
            <p:nvCxnSpPr>
              <p:cNvPr id="58" name="Straight Connector 57"/>
              <p:cNvCxnSpPr/>
              <p:nvPr/>
            </p:nvCxnSpPr>
            <p:spPr bwMode="auto">
              <a:xfrm rot="5400000">
                <a:off x="6490494" y="4812506"/>
                <a:ext cx="1041400" cy="1588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9" name="Straight Connector 58"/>
              <p:cNvCxnSpPr/>
              <p:nvPr/>
            </p:nvCxnSpPr>
            <p:spPr bwMode="auto">
              <a:xfrm rot="5400000">
                <a:off x="6566694" y="4812506"/>
                <a:ext cx="1041400" cy="1588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0" name="Straight Connector 59"/>
              <p:cNvCxnSpPr/>
              <p:nvPr/>
            </p:nvCxnSpPr>
            <p:spPr bwMode="auto">
              <a:xfrm rot="5400000">
                <a:off x="6641305" y="4812506"/>
                <a:ext cx="1041400" cy="1588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1" name="Straight Connector 60"/>
              <p:cNvCxnSpPr/>
              <p:nvPr/>
            </p:nvCxnSpPr>
            <p:spPr bwMode="auto">
              <a:xfrm rot="5400000">
                <a:off x="6717505" y="4812506"/>
                <a:ext cx="1041400" cy="1588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2" name="Straight Connector 61"/>
              <p:cNvCxnSpPr/>
              <p:nvPr/>
            </p:nvCxnSpPr>
            <p:spPr bwMode="auto">
              <a:xfrm rot="5400000">
                <a:off x="6793705" y="4812506"/>
                <a:ext cx="1041400" cy="1588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3" name="Straight Connector 62"/>
              <p:cNvCxnSpPr/>
              <p:nvPr/>
            </p:nvCxnSpPr>
            <p:spPr bwMode="auto">
              <a:xfrm rot="5400000">
                <a:off x="6869905" y="4812506"/>
                <a:ext cx="1041400" cy="1588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4" name="Straight Connector 63"/>
              <p:cNvCxnSpPr/>
              <p:nvPr/>
            </p:nvCxnSpPr>
            <p:spPr bwMode="auto">
              <a:xfrm rot="5400000">
                <a:off x="6414294" y="4812506"/>
                <a:ext cx="1041400" cy="1588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5" name="Straight Connector 64"/>
              <p:cNvCxnSpPr/>
              <p:nvPr/>
            </p:nvCxnSpPr>
            <p:spPr bwMode="auto">
              <a:xfrm rot="5400000">
                <a:off x="6336506" y="4812506"/>
                <a:ext cx="1041400" cy="1588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6" name="Straight Connector 65"/>
              <p:cNvCxnSpPr/>
              <p:nvPr/>
            </p:nvCxnSpPr>
            <p:spPr bwMode="auto">
              <a:xfrm rot="5400000">
                <a:off x="6261894" y="4812506"/>
                <a:ext cx="1041400" cy="1588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7" name="Straight Connector 66"/>
              <p:cNvCxnSpPr/>
              <p:nvPr/>
            </p:nvCxnSpPr>
            <p:spPr bwMode="auto">
              <a:xfrm rot="5400000">
                <a:off x="6185694" y="4812506"/>
                <a:ext cx="1041400" cy="1588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8" name="Straight Connector 67"/>
              <p:cNvCxnSpPr/>
              <p:nvPr/>
            </p:nvCxnSpPr>
            <p:spPr bwMode="auto">
              <a:xfrm rot="5400000">
                <a:off x="6107906" y="4812506"/>
                <a:ext cx="1041400" cy="1588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9" name="Straight Connector 68"/>
              <p:cNvCxnSpPr/>
              <p:nvPr/>
            </p:nvCxnSpPr>
            <p:spPr bwMode="auto">
              <a:xfrm>
                <a:off x="6477000" y="4572000"/>
                <a:ext cx="1041400" cy="1588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0" name="Straight Connector 69"/>
              <p:cNvCxnSpPr/>
              <p:nvPr/>
            </p:nvCxnSpPr>
            <p:spPr bwMode="auto">
              <a:xfrm>
                <a:off x="6477000" y="4648200"/>
                <a:ext cx="1041400" cy="1588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1" name="Straight Connector 70"/>
              <p:cNvCxnSpPr/>
              <p:nvPr/>
            </p:nvCxnSpPr>
            <p:spPr bwMode="auto">
              <a:xfrm>
                <a:off x="6477000" y="4724400"/>
                <a:ext cx="1041400" cy="1588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2" name="Straight Connector 71"/>
              <p:cNvCxnSpPr/>
              <p:nvPr/>
            </p:nvCxnSpPr>
            <p:spPr bwMode="auto">
              <a:xfrm>
                <a:off x="6477000" y="4799012"/>
                <a:ext cx="1041400" cy="1588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3" name="Straight Connector 72"/>
              <p:cNvCxnSpPr/>
              <p:nvPr/>
            </p:nvCxnSpPr>
            <p:spPr bwMode="auto">
              <a:xfrm>
                <a:off x="6477000" y="4875212"/>
                <a:ext cx="1041400" cy="1588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4" name="Straight Connector 73"/>
              <p:cNvCxnSpPr/>
              <p:nvPr/>
            </p:nvCxnSpPr>
            <p:spPr bwMode="auto">
              <a:xfrm>
                <a:off x="6477000" y="4951412"/>
                <a:ext cx="1041400" cy="1588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5" name="Straight Connector 74"/>
              <p:cNvCxnSpPr/>
              <p:nvPr/>
            </p:nvCxnSpPr>
            <p:spPr bwMode="auto">
              <a:xfrm>
                <a:off x="6477000" y="5027612"/>
                <a:ext cx="1041400" cy="1588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6" name="Straight Connector 75"/>
              <p:cNvCxnSpPr/>
              <p:nvPr/>
            </p:nvCxnSpPr>
            <p:spPr bwMode="auto">
              <a:xfrm>
                <a:off x="6477000" y="5103812"/>
                <a:ext cx="1041400" cy="1588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7" name="Straight Connector 76"/>
              <p:cNvCxnSpPr/>
              <p:nvPr/>
            </p:nvCxnSpPr>
            <p:spPr bwMode="auto">
              <a:xfrm>
                <a:off x="6477000" y="5180012"/>
                <a:ext cx="1041400" cy="1588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8" name="Straight Connector 77"/>
              <p:cNvCxnSpPr/>
              <p:nvPr/>
            </p:nvCxnSpPr>
            <p:spPr bwMode="auto">
              <a:xfrm>
                <a:off x="6477000" y="5256212"/>
                <a:ext cx="1041400" cy="1588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9" name="Straight Connector 78"/>
              <p:cNvCxnSpPr/>
              <p:nvPr/>
            </p:nvCxnSpPr>
            <p:spPr bwMode="auto">
              <a:xfrm>
                <a:off x="6477000" y="4419600"/>
                <a:ext cx="1041400" cy="1588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0" name="Straight Connector 79"/>
              <p:cNvCxnSpPr/>
              <p:nvPr/>
            </p:nvCxnSpPr>
            <p:spPr bwMode="auto">
              <a:xfrm>
                <a:off x="6502400" y="4343400"/>
                <a:ext cx="1041400" cy="1588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1" name="Straight Connector 80"/>
              <p:cNvCxnSpPr/>
              <p:nvPr/>
            </p:nvCxnSpPr>
            <p:spPr bwMode="auto">
              <a:xfrm>
                <a:off x="6477000" y="4495800"/>
                <a:ext cx="1041400" cy="1588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pic>
        <p:nvPicPr>
          <p:cNvPr id="82" name="Picture 81" descr="IMC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13" y="4552758"/>
            <a:ext cx="1326126" cy="1311472"/>
          </a:xfrm>
          <a:prstGeom prst="rect">
            <a:avLst/>
          </a:prstGeom>
        </p:spPr>
      </p:pic>
      <p:cxnSp>
        <p:nvCxnSpPr>
          <p:cNvPr id="90" name="Straight Arrow Connector 89"/>
          <p:cNvCxnSpPr/>
          <p:nvPr/>
        </p:nvCxnSpPr>
        <p:spPr>
          <a:xfrm flipH="1" flipV="1">
            <a:off x="2181139" y="1182216"/>
            <a:ext cx="841659" cy="3693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 flipV="1">
            <a:off x="6561667" y="1252116"/>
            <a:ext cx="818444" cy="2994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>
            <a:off x="6713719" y="3635673"/>
            <a:ext cx="949755" cy="7539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stCxn id="41" idx="1"/>
          </p:cNvCxnSpPr>
          <p:nvPr/>
        </p:nvCxnSpPr>
        <p:spPr>
          <a:xfrm flipH="1" flipV="1">
            <a:off x="2116668" y="4389672"/>
            <a:ext cx="2126965" cy="7412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" name="Picture 10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63993" y="4614287"/>
            <a:ext cx="1436570" cy="1256999"/>
          </a:xfrm>
          <a:prstGeom prst="rect">
            <a:avLst/>
          </a:prstGeom>
        </p:spPr>
      </p:pic>
      <p:sp>
        <p:nvSpPr>
          <p:cNvPr id="114" name="TextBox 113"/>
          <p:cNvSpPr txBox="1"/>
          <p:nvPr/>
        </p:nvSpPr>
        <p:spPr>
          <a:xfrm>
            <a:off x="2458081" y="905288"/>
            <a:ext cx="22180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000" dirty="0" smtClean="0">
                <a:solidFill>
                  <a:srgbClr val="000000"/>
                </a:solidFill>
              </a:rPr>
              <a:t>The hydrodynamics moves material based on the material properties.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6996407" y="2766643"/>
            <a:ext cx="20217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000" dirty="0" smtClean="0">
                <a:solidFill>
                  <a:srgbClr val="000000"/>
                </a:solidFill>
              </a:rPr>
              <a:t>Conductivity determines magnetic</a:t>
            </a:r>
          </a:p>
          <a:p>
            <a:pPr defTabSz="457200"/>
            <a:r>
              <a:rPr lang="en-US" sz="1000" dirty="0">
                <a:solidFill>
                  <a:srgbClr val="000000"/>
                </a:solidFill>
              </a:rPr>
              <a:t>f</a:t>
            </a:r>
            <a:r>
              <a:rPr lang="en-US" sz="1000" dirty="0" smtClean="0">
                <a:solidFill>
                  <a:srgbClr val="000000"/>
                </a:solidFill>
              </a:rPr>
              <a:t>ield diffusion.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4388440" y="5749658"/>
            <a:ext cx="30814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000" dirty="0" smtClean="0">
                <a:solidFill>
                  <a:srgbClr val="000000"/>
                </a:solidFill>
              </a:rPr>
              <a:t>Thermal conduction is used to augment the movement of energy in a simulation.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2181139" y="5586205"/>
            <a:ext cx="19077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000" dirty="0">
                <a:solidFill>
                  <a:srgbClr val="000000"/>
                </a:solidFill>
              </a:rPr>
              <a:t>R</a:t>
            </a:r>
            <a:r>
              <a:rPr lang="en-US" sz="1000" dirty="0" smtClean="0">
                <a:solidFill>
                  <a:srgbClr val="000000"/>
                </a:solidFill>
              </a:rPr>
              <a:t>adiation is an important energy transfer mechanism for hot systems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602303" y="2837653"/>
            <a:ext cx="19181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000" dirty="0" smtClean="0">
                <a:solidFill>
                  <a:srgbClr val="000000"/>
                </a:solidFill>
              </a:rPr>
              <a:t>Most simulation codes will tally the total energy in each cell and, based on that energy and  the density, compute a new pressure and temperature in preparation for the next hydrodynamic step.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1040100" y="5857890"/>
            <a:ext cx="99257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800" dirty="0" smtClean="0">
                <a:solidFill>
                  <a:srgbClr val="000000"/>
                </a:solidFill>
              </a:rPr>
              <a:t>Tom Brunner, LLNL</a:t>
            </a:r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1117627" y="2635294"/>
            <a:ext cx="78739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800" dirty="0" smtClean="0">
                <a:solidFill>
                  <a:srgbClr val="000000"/>
                </a:solidFill>
              </a:rPr>
              <a:t>Tom </a:t>
            </a:r>
            <a:r>
              <a:rPr lang="en-US" sz="800" dirty="0" err="1" smtClean="0">
                <a:solidFill>
                  <a:srgbClr val="000000"/>
                </a:solidFill>
              </a:rPr>
              <a:t>Haill</a:t>
            </a:r>
            <a:r>
              <a:rPr lang="en-US" sz="800" dirty="0" smtClean="0">
                <a:solidFill>
                  <a:srgbClr val="000000"/>
                </a:solidFill>
              </a:rPr>
              <a:t>, SNL</a:t>
            </a:r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7388580" y="2373071"/>
            <a:ext cx="88998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800" dirty="0" smtClean="0">
                <a:solidFill>
                  <a:srgbClr val="000000"/>
                </a:solidFill>
              </a:rPr>
              <a:t>Chris </a:t>
            </a:r>
            <a:r>
              <a:rPr lang="en-US" sz="800" dirty="0" err="1" smtClean="0">
                <a:solidFill>
                  <a:srgbClr val="000000"/>
                </a:solidFill>
              </a:rPr>
              <a:t>Garasi</a:t>
            </a:r>
            <a:r>
              <a:rPr lang="en-US" sz="800" dirty="0" smtClean="0">
                <a:solidFill>
                  <a:srgbClr val="000000"/>
                </a:solidFill>
              </a:rPr>
              <a:t>, SNL</a:t>
            </a:r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-33840" y="5792289"/>
            <a:ext cx="1659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800" dirty="0">
                <a:solidFill>
                  <a:srgbClr val="000000"/>
                </a:solidFill>
              </a:rPr>
              <a:t>Nuclear Mathematical and Computational Sciences: A Century in </a:t>
            </a:r>
            <a:r>
              <a:rPr lang="en-US" sz="800" dirty="0" smtClean="0">
                <a:solidFill>
                  <a:srgbClr val="000000"/>
                </a:solidFill>
              </a:rPr>
              <a:t>Review, A Century anew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91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86" y="0"/>
            <a:ext cx="8992514" cy="991675"/>
          </a:xfrm>
        </p:spPr>
        <p:txBody>
          <a:bodyPr/>
          <a:lstStyle/>
          <a:p>
            <a:r>
              <a:rPr lang="en-US" sz="2800" b="1" dirty="0" smtClean="0">
                <a:solidFill>
                  <a:srgbClr val="395898"/>
                </a:solidFill>
              </a:rPr>
              <a:t>During  modeling process, information on closure property uncertainty must be captured and propagated.</a:t>
            </a:r>
            <a:endParaRPr lang="en-US" sz="2800" b="1" dirty="0">
              <a:solidFill>
                <a:srgbClr val="395898"/>
              </a:solidFill>
            </a:endParaRPr>
          </a:p>
        </p:txBody>
      </p:sp>
      <p:pic>
        <p:nvPicPr>
          <p:cNvPr id="4" name="Picture 3" descr="multiscal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685800"/>
            <a:ext cx="5791200" cy="43434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 rot="840000">
            <a:off x="275480" y="2360695"/>
            <a:ext cx="6128429" cy="1777548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6" name="Straight Connector 5"/>
          <p:cNvCxnSpPr>
            <a:stCxn id="5" idx="4"/>
            <a:endCxn id="7" idx="0"/>
          </p:cNvCxnSpPr>
          <p:nvPr/>
        </p:nvCxnSpPr>
        <p:spPr>
          <a:xfrm>
            <a:off x="3124681" y="4111843"/>
            <a:ext cx="918848" cy="156642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19458" y="5678269"/>
            <a:ext cx="6848142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We wish to propagate uncertainty due to statistically equivalent possible EOS fits to the same data, to the analyst.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751" y="3471863"/>
            <a:ext cx="2686049" cy="2014537"/>
          </a:xfrm>
          <a:prstGeom prst="rect">
            <a:avLst/>
          </a:prstGeom>
          <a:ln>
            <a:solidFill>
              <a:srgbClr val="FF0000"/>
            </a:solidFill>
          </a:ln>
        </p:spPr>
      </p:pic>
      <p:cxnSp>
        <p:nvCxnSpPr>
          <p:cNvPr id="10" name="Straight Connector 9"/>
          <p:cNvCxnSpPr>
            <a:stCxn id="9" idx="1"/>
            <a:endCxn id="7" idx="0"/>
          </p:cNvCxnSpPr>
          <p:nvPr/>
        </p:nvCxnSpPr>
        <p:spPr>
          <a:xfrm rot="10800000" flipV="1">
            <a:off x="4043529" y="4479131"/>
            <a:ext cx="2338222" cy="119913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527903" y="1045029"/>
            <a:ext cx="2425596" cy="1846659"/>
          </a:xfrm>
          <a:prstGeom prst="rec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Goal: The analyst running the continuum code should easily get </a:t>
            </a:r>
            <a:r>
              <a:rPr lang="en-US" sz="1600" dirty="0" err="1" smtClean="0">
                <a:solidFill>
                  <a:srgbClr val="000000"/>
                </a:solidFill>
              </a:rPr>
              <a:t>distributionally</a:t>
            </a:r>
            <a:r>
              <a:rPr lang="en-US" sz="1600" dirty="0" smtClean="0">
                <a:solidFill>
                  <a:srgbClr val="000000"/>
                </a:solidFill>
              </a:rPr>
              <a:t> based information on any chosen Quantity of Interest (QOI)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3" name="Straight Arrow Connector 12"/>
          <p:cNvCxnSpPr>
            <a:stCxn id="11" idx="2"/>
            <a:endCxn id="9" idx="0"/>
          </p:cNvCxnSpPr>
          <p:nvPr/>
        </p:nvCxnSpPr>
        <p:spPr>
          <a:xfrm flipH="1">
            <a:off x="7724776" y="2891688"/>
            <a:ext cx="15925" cy="580175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51486" y="4162961"/>
            <a:ext cx="3201314" cy="1569660"/>
          </a:xfrm>
          <a:prstGeom prst="rec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G</a:t>
            </a:r>
            <a:r>
              <a:rPr lang="en-US" sz="1600" dirty="0" smtClean="0">
                <a:solidFill>
                  <a:srgbClr val="000000"/>
                </a:solidFill>
              </a:rPr>
              <a:t>oal: All pathways should be  connected in a unified engineering process and iteratively improved. Upscaling bridges must be built with embedded UQ information.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8E616-FAB1-4A02-85EC-5E7543187A17}" type="slidenum">
              <a:rPr lang="en-US" smtClean="0">
                <a:solidFill>
                  <a:srgbClr val="000000"/>
                </a:solidFill>
              </a:rPr>
              <a:pPr/>
              <a:t>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98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478634" y="-112402"/>
            <a:ext cx="8330666" cy="744554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395898"/>
                </a:solidFill>
              </a:rPr>
              <a:t>Our approach to solving this problem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9010572"/>
              </p:ext>
            </p:extLst>
          </p:nvPr>
        </p:nvGraphicFramePr>
        <p:xfrm>
          <a:off x="516077" y="1504255"/>
          <a:ext cx="7924800" cy="4066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4228"/>
                <a:gridCol w="3970572"/>
              </a:tblGrid>
              <a:tr h="56203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Software Package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Output</a:t>
                      </a:r>
                      <a:endParaRPr lang="en-US" dirty="0"/>
                    </a:p>
                  </a:txBody>
                  <a:tcPr/>
                </a:tc>
              </a:tr>
              <a:tr h="65225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EOS model library</a:t>
                      </a:r>
                      <a:r>
                        <a:rPr lang="en-US" baseline="0" dirty="0" smtClean="0"/>
                        <a:t> and data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Proposal Model</a:t>
                      </a:r>
                    </a:p>
                    <a:p>
                      <a:pPr algn="ctr"/>
                      <a:r>
                        <a:rPr lang="en-US" dirty="0" smtClean="0"/>
                        <a:t>(XML input deck)</a:t>
                      </a:r>
                      <a:endParaRPr lang="en-US" dirty="0"/>
                    </a:p>
                  </a:txBody>
                  <a:tcPr/>
                </a:tc>
              </a:tr>
              <a:tr h="93178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Bayesian</a:t>
                      </a:r>
                      <a:r>
                        <a:rPr lang="en-US" baseline="0" dirty="0" smtClean="0"/>
                        <a:t> Inference using Markov Chain Monte Carlo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Extensive sampling of the posterior</a:t>
                      </a:r>
                      <a:r>
                        <a:rPr lang="en-US" baseline="0" dirty="0" smtClean="0"/>
                        <a:t> distribution function (PDF)</a:t>
                      </a:r>
                      <a:endParaRPr lang="en-US" dirty="0"/>
                    </a:p>
                  </a:txBody>
                  <a:tcPr/>
                </a:tc>
              </a:tr>
              <a:tr h="56203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EOS Table Building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Topologically</a:t>
                      </a:r>
                      <a:r>
                        <a:rPr lang="en-US" baseline="0" dirty="0" smtClean="0"/>
                        <a:t> equivalent tables for each sample</a:t>
                      </a:r>
                      <a:endParaRPr lang="en-US" dirty="0"/>
                    </a:p>
                  </a:txBody>
                  <a:tcPr/>
                </a:tc>
              </a:tr>
              <a:tr h="56203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PCA  Analysis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Mean EOS table</a:t>
                      </a:r>
                      <a:r>
                        <a:rPr lang="en-US" baseline="0" dirty="0" smtClean="0"/>
                        <a:t> + most significant perturbations</a:t>
                      </a:r>
                      <a:endParaRPr lang="en-US" dirty="0"/>
                    </a:p>
                  </a:txBody>
                  <a:tcPr/>
                </a:tc>
              </a:tr>
              <a:tr h="562032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Hydrocode</a:t>
                      </a:r>
                      <a:r>
                        <a:rPr lang="en-US" dirty="0" smtClean="0"/>
                        <a:t> +</a:t>
                      </a:r>
                      <a:r>
                        <a:rPr lang="en-US" baseline="0" dirty="0" smtClean="0"/>
                        <a:t> Dakota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Cumulative</a:t>
                      </a:r>
                      <a:r>
                        <a:rPr lang="en-US" baseline="0" dirty="0" smtClean="0"/>
                        <a:t> Distribution Function (CDF) for quantities of interest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33400" y="474599"/>
            <a:ext cx="80957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Robinson, Berry, Carpenter, Debusschere, Drake, Mattsson, Rider, “Fundamental 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issues in the representation and propagation of uncertain equation of state information in shock hydrodynamics”,  Computers and Fluids, 83, (2013) p. 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187–193.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34400" y="6114730"/>
            <a:ext cx="609600" cy="374650"/>
          </a:xfrm>
        </p:spPr>
        <p:txBody>
          <a:bodyPr/>
          <a:lstStyle/>
          <a:p>
            <a:fld id="{73C8E616-FAB1-4A02-85EC-5E7543187A17}" type="slidenum">
              <a:rPr lang="en-US" smtClean="0">
                <a:solidFill>
                  <a:srgbClr val="000000"/>
                </a:solidFill>
              </a:rPr>
              <a:pPr/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0642" y="5594593"/>
            <a:ext cx="87612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History and Context:  This work has been supported at Sandia since FY11 and the basic ideas have not changed much from the beginning but working out the </a:t>
            </a:r>
            <a:r>
              <a:rPr lang="en-US" b="1" u="sng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operational , </a:t>
            </a:r>
            <a:r>
              <a:rPr lang="en-US" b="1" u="sng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production quality details</a:t>
            </a:r>
            <a:r>
              <a:rPr lang="en-US" u="sng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for multiphase EOS has been very challenging. </a:t>
            </a:r>
          </a:p>
        </p:txBody>
      </p:sp>
    </p:spTree>
    <p:extLst>
      <p:ext uri="{BB962C8B-B14F-4D97-AF65-F5344CB8AC3E}">
        <p14:creationId xmlns:p14="http://schemas.microsoft.com/office/powerpoint/2010/main" val="66602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95898"/>
                </a:solidFill>
              </a:rPr>
              <a:t>Multiphase EOS </a:t>
            </a:r>
            <a:r>
              <a:rPr lang="en-US" dirty="0">
                <a:solidFill>
                  <a:srgbClr val="395898"/>
                </a:solidFill>
              </a:rPr>
              <a:t>model </a:t>
            </a:r>
            <a:r>
              <a:rPr lang="en-US" dirty="0" smtClean="0">
                <a:solidFill>
                  <a:srgbClr val="395898"/>
                </a:solidFill>
              </a:rPr>
              <a:t>for Aluminum</a:t>
            </a:r>
            <a:endParaRPr lang="en-US" dirty="0">
              <a:solidFill>
                <a:srgbClr val="395898"/>
              </a:solidFill>
            </a:endParaRP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>
          <a:xfrm>
            <a:off x="262703" y="817138"/>
            <a:ext cx="8709682" cy="5008564"/>
          </a:xfrm>
        </p:spPr>
        <p:txBody>
          <a:bodyPr/>
          <a:lstStyle/>
          <a:p>
            <a:r>
              <a:rPr lang="en-US" sz="2000" dirty="0"/>
              <a:t> </a:t>
            </a:r>
            <a:r>
              <a:rPr lang="en-US" sz="2000" b="1" dirty="0" smtClean="0"/>
              <a:t>Key Requirement:</a:t>
            </a:r>
          </a:p>
          <a:p>
            <a:pPr lvl="1"/>
            <a:r>
              <a:rPr lang="en-US" sz="1800" dirty="0" smtClean="0"/>
              <a:t>All expert </a:t>
            </a:r>
            <a:r>
              <a:rPr lang="en-US" sz="1800" dirty="0"/>
              <a:t>knowledge of EOS construction and proper behavior must be encoded into the </a:t>
            </a:r>
            <a:r>
              <a:rPr lang="en-US" sz="1800" dirty="0" smtClean="0"/>
              <a:t>xml input file and associated software. (Reproducible!)</a:t>
            </a:r>
          </a:p>
          <a:p>
            <a:pPr lvl="1"/>
            <a:r>
              <a:rPr lang="en-US" sz="1800" dirty="0" smtClean="0"/>
              <a:t>This enables </a:t>
            </a:r>
            <a:r>
              <a:rPr lang="en-US" sz="1800" dirty="0"/>
              <a:t>later steps to </a:t>
            </a:r>
            <a:r>
              <a:rPr lang="en-US" sz="1800" dirty="0" smtClean="0"/>
              <a:t>complete since these assume correct EOS behavior</a:t>
            </a:r>
          </a:p>
          <a:p>
            <a:r>
              <a:rPr lang="en-US" sz="2000" dirty="0" smtClean="0"/>
              <a:t>Wide range </a:t>
            </a:r>
            <a:r>
              <a:rPr lang="en-US" sz="2000" dirty="0"/>
              <a:t>AL </a:t>
            </a:r>
            <a:r>
              <a:rPr lang="en-US" sz="2000" dirty="0" smtClean="0"/>
              <a:t>EOS is built from semi-empirical </a:t>
            </a:r>
            <a:r>
              <a:rPr lang="en-US" sz="2000" dirty="0"/>
              <a:t>models, </a:t>
            </a:r>
            <a:r>
              <a:rPr lang="en-US" sz="2000" dirty="0" smtClean="0"/>
              <a:t>with solid and liquid phases including melt/vaporization/sublimation.</a:t>
            </a:r>
          </a:p>
          <a:p>
            <a:r>
              <a:rPr lang="en-US" sz="2000" dirty="0" smtClean="0"/>
              <a:t>37 </a:t>
            </a:r>
            <a:r>
              <a:rPr lang="en-US" sz="2000" dirty="0"/>
              <a:t>total parameters, </a:t>
            </a:r>
            <a:r>
              <a:rPr lang="en-US" sz="2000" dirty="0" smtClean="0"/>
              <a:t>25 </a:t>
            </a:r>
            <a:r>
              <a:rPr lang="en-US" sz="2000" dirty="0"/>
              <a:t>constrained well enough by data for inferring UQ </a:t>
            </a:r>
            <a:r>
              <a:rPr lang="en-US" sz="2000" dirty="0" smtClean="0"/>
              <a:t>information.</a:t>
            </a:r>
          </a:p>
          <a:p>
            <a:r>
              <a:rPr lang="en-US" sz="2000" dirty="0" smtClean="0"/>
              <a:t>16 Data Sources from: </a:t>
            </a:r>
          </a:p>
          <a:p>
            <a:pPr lvl="1"/>
            <a:r>
              <a:rPr lang="en-US" sz="1600" dirty="0" err="1" smtClean="0"/>
              <a:t>Hugoniot</a:t>
            </a:r>
            <a:r>
              <a:rPr lang="en-US" sz="1600" dirty="0" smtClean="0"/>
              <a:t> experiments and calculations</a:t>
            </a:r>
          </a:p>
          <a:p>
            <a:pPr lvl="1"/>
            <a:r>
              <a:rPr lang="en-US" sz="1600" dirty="0" smtClean="0"/>
              <a:t>Isobaric and </a:t>
            </a:r>
            <a:r>
              <a:rPr lang="en-US" sz="1600" dirty="0" err="1" smtClean="0"/>
              <a:t>thermophysical</a:t>
            </a:r>
            <a:r>
              <a:rPr lang="en-US" sz="1600" dirty="0" smtClean="0"/>
              <a:t> expansion data</a:t>
            </a:r>
          </a:p>
          <a:p>
            <a:pPr lvl="1"/>
            <a:r>
              <a:rPr lang="en-US" sz="1600" dirty="0" smtClean="0"/>
              <a:t>DFT-MD isotherms near critical point</a:t>
            </a:r>
          </a:p>
          <a:p>
            <a:pPr lvl="1"/>
            <a:r>
              <a:rPr lang="en-US" sz="1600" dirty="0" smtClean="0"/>
              <a:t>Diamond Anvil Cell </a:t>
            </a:r>
            <a:r>
              <a:rPr lang="en-US" sz="1600" dirty="0"/>
              <a:t>c</a:t>
            </a:r>
            <a:r>
              <a:rPr lang="en-US" sz="1600" dirty="0" smtClean="0"/>
              <a:t>ompression data </a:t>
            </a:r>
          </a:p>
          <a:p>
            <a:pPr lvl="1"/>
            <a:r>
              <a:rPr lang="en-US" sz="1600" dirty="0" smtClean="0"/>
              <a:t>DFT </a:t>
            </a:r>
            <a:r>
              <a:rPr lang="en-US" sz="1600" dirty="0"/>
              <a:t>cold </a:t>
            </a:r>
            <a:r>
              <a:rPr lang="en-US" sz="1600" dirty="0" smtClean="0"/>
              <a:t>curve </a:t>
            </a:r>
          </a:p>
          <a:p>
            <a:pPr lvl="1"/>
            <a:r>
              <a:rPr lang="en-US" sz="1600" dirty="0"/>
              <a:t>M</a:t>
            </a:r>
            <a:r>
              <a:rPr lang="en-US" sz="1600" dirty="0" smtClean="0"/>
              <a:t>elt and vaporization </a:t>
            </a:r>
            <a:r>
              <a:rPr lang="en-US" sz="1600" dirty="0"/>
              <a:t>experiments and calculations</a:t>
            </a:r>
          </a:p>
          <a:p>
            <a:r>
              <a:rPr lang="en-US" sz="2000" dirty="0" smtClean="0"/>
              <a:t>Constraints </a:t>
            </a:r>
            <a:r>
              <a:rPr lang="en-US" sz="2000" dirty="0"/>
              <a:t>on physicality: smoothness and convexity change limitations along phase </a:t>
            </a:r>
            <a:r>
              <a:rPr lang="en-US" sz="2000" dirty="0" smtClean="0"/>
              <a:t>boundaries; </a:t>
            </a:r>
            <a:r>
              <a:rPr lang="en-US" sz="2000" dirty="0"/>
              <a:t>thermodynamic stability checks across </a:t>
            </a:r>
            <a:r>
              <a:rPr lang="en-US" sz="2000" dirty="0" smtClean="0"/>
              <a:t>range </a:t>
            </a:r>
            <a:r>
              <a:rPr lang="en-US" sz="2000" dirty="0"/>
              <a:t>of </a:t>
            </a:r>
            <a:r>
              <a:rPr lang="en-US" sz="2000" dirty="0" smtClean="0"/>
              <a:t>interest</a:t>
            </a:r>
          </a:p>
          <a:p>
            <a:pPr marL="0" indent="0">
              <a:buNone/>
            </a:pPr>
            <a:endParaRPr lang="en-US" sz="2000" dirty="0" smtClean="0"/>
          </a:p>
          <a:p>
            <a:endParaRPr lang="en-US" sz="2000" dirty="0"/>
          </a:p>
          <a:p>
            <a:endParaRPr lang="en-US" dirty="0" smtClean="0"/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8305800" y="6153150"/>
            <a:ext cx="6096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400" kern="120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3C8E616-FAB1-4A02-85EC-5E7543187A1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93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91" y="525120"/>
            <a:ext cx="3583806" cy="3493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521148" cy="834736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rgbClr val="395898"/>
                </a:solidFill>
              </a:rPr>
              <a:t>Al EOS Model Parameter Bayesian Inference</a:t>
            </a:r>
            <a:br>
              <a:rPr lang="en-US" sz="3200" dirty="0" smtClean="0">
                <a:solidFill>
                  <a:srgbClr val="395898"/>
                </a:solidFill>
              </a:rPr>
            </a:br>
            <a:r>
              <a:rPr lang="en-US" sz="3200" dirty="0" smtClean="0">
                <a:solidFill>
                  <a:srgbClr val="395898"/>
                </a:solidFill>
              </a:rPr>
              <a:t>for Posterior</a:t>
            </a:r>
            <a:endParaRPr lang="en-US" sz="3200" dirty="0">
              <a:solidFill>
                <a:srgbClr val="395898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8476" y="4201012"/>
            <a:ext cx="86036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Data sources appear in likelihood with a noise model</a:t>
            </a:r>
            <a:r>
              <a:rPr lang="en-US" sz="1600" dirty="0" smtClean="0">
                <a:solidFill>
                  <a:srgbClr val="000000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Use adaptive Markov Chain Monte Carlo (MCMC) scheme to reduce the number of steps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Use </a:t>
            </a:r>
            <a:r>
              <a:rPr lang="en-US" sz="1600" dirty="0">
                <a:solidFill>
                  <a:srgbClr val="000000"/>
                </a:solidFill>
              </a:rPr>
              <a:t>optimization to find Maximum A Posteriori (MAP) </a:t>
            </a:r>
            <a:r>
              <a:rPr lang="en-US" sz="1600" dirty="0" smtClean="0">
                <a:solidFill>
                  <a:srgbClr val="000000"/>
                </a:solidFill>
              </a:rPr>
              <a:t>parameters from which to </a:t>
            </a:r>
            <a:r>
              <a:rPr lang="en-US" sz="1600" dirty="0">
                <a:solidFill>
                  <a:srgbClr val="000000"/>
                </a:solidFill>
              </a:rPr>
              <a:t>start </a:t>
            </a:r>
            <a:r>
              <a:rPr lang="en-US" sz="1600" dirty="0" smtClean="0">
                <a:solidFill>
                  <a:srgbClr val="000000"/>
                </a:solidFill>
              </a:rPr>
              <a:t>chain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u="sng" dirty="0" smtClean="0">
                <a:solidFill>
                  <a:srgbClr val="000000"/>
                </a:solidFill>
              </a:rPr>
              <a:t>Each posterior evaluation is roughly equivalent to generating an entire EOS table and having an expert check it for correct behavior!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PDF evaluations may be parallelized to enable long chains (~4.5M steps for this EOS, one serial evaluation is approximately 2 sec.)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Bottom Line: The inference process is costly.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792" y="1527653"/>
            <a:ext cx="4281492" cy="970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Slide Number Placeholder 2"/>
          <p:cNvSpPr txBox="1">
            <a:spLocks/>
          </p:cNvSpPr>
          <p:nvPr/>
        </p:nvSpPr>
        <p:spPr bwMode="auto">
          <a:xfrm>
            <a:off x="8534400" y="6114730"/>
            <a:ext cx="6096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3C8E616-FAB1-4A02-85EC-5E7543187A17}" type="slidenum">
              <a:rPr lang="en-US" smtClean="0">
                <a:solidFill>
                  <a:srgbClr val="000000"/>
                </a:solidFill>
              </a:rPr>
              <a:pPr/>
              <a:t>6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012" y="1101667"/>
            <a:ext cx="2700399" cy="2709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872700" y="1065988"/>
            <a:ext cx="1174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B050"/>
                </a:solidFill>
              </a:rPr>
              <a:t>A marginal distribution</a:t>
            </a:r>
            <a:endParaRPr lang="en-US" sz="1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41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350876" y="127591"/>
            <a:ext cx="8665534" cy="991675"/>
          </a:xfrm>
        </p:spPr>
        <p:txBody>
          <a:bodyPr/>
          <a:lstStyle/>
          <a:p>
            <a:pPr algn="ctr"/>
            <a:r>
              <a:rPr lang="en-US" b="1" dirty="0" err="1" smtClean="0">
                <a:solidFill>
                  <a:srgbClr val="395898"/>
                </a:solidFill>
              </a:rPr>
              <a:t>UTri</a:t>
            </a:r>
            <a:r>
              <a:rPr lang="en-US" b="1" dirty="0" smtClean="0">
                <a:solidFill>
                  <a:srgbClr val="395898"/>
                </a:solidFill>
              </a:rPr>
              <a:t> EOS tables accurately match the model 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>
          <a:xfrm>
            <a:off x="358515" y="935665"/>
            <a:ext cx="8540936" cy="5390707"/>
          </a:xfrm>
        </p:spPr>
        <p:txBody>
          <a:bodyPr/>
          <a:lstStyle/>
          <a:p>
            <a:r>
              <a:rPr lang="en-US" sz="2000" dirty="0" smtClean="0"/>
              <a:t>UTRI </a:t>
            </a:r>
            <a:r>
              <a:rPr lang="en-US" sz="2000" dirty="0"/>
              <a:t>tabular format</a:t>
            </a:r>
          </a:p>
          <a:p>
            <a:r>
              <a:rPr lang="en-US" sz="2000" dirty="0"/>
              <a:t>Triangular mesh e.g. (density, energy) with all other thermodynamic quantities and their derivatives  tabulated at the mesh nodes.</a:t>
            </a:r>
          </a:p>
          <a:p>
            <a:r>
              <a:rPr lang="en-US" sz="2000" dirty="0"/>
              <a:t>Mesh nodes added to reduce error below tolerance with respect to model</a:t>
            </a:r>
            <a:r>
              <a:rPr lang="en-US" sz="2000" dirty="0" smtClean="0"/>
              <a:t>.</a:t>
            </a:r>
          </a:p>
          <a:p>
            <a:r>
              <a:rPr lang="en-US" sz="2000" dirty="0"/>
              <a:t>Accurate EOS tables correctly represent the thermodynamic sound speed as being very small in certain mixed phase regions with precise phase jumps.</a:t>
            </a:r>
          </a:p>
          <a:p>
            <a:pPr marL="0" indent="0">
              <a:buNone/>
            </a:pPr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34400" y="6114730"/>
            <a:ext cx="609600" cy="374650"/>
          </a:xfrm>
        </p:spPr>
        <p:txBody>
          <a:bodyPr/>
          <a:lstStyle/>
          <a:p>
            <a:fld id="{73C8E616-FAB1-4A02-85EC-5E7543187A17}" type="slidenum">
              <a:rPr lang="en-US" smtClean="0">
                <a:solidFill>
                  <a:srgbClr val="000000"/>
                </a:solidFill>
              </a:rPr>
              <a:pPr/>
              <a:t>7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40" y="3553690"/>
            <a:ext cx="3048768" cy="1913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762663" y="3407527"/>
            <a:ext cx="150567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>
                <a:solidFill>
                  <a:srgbClr val="000000"/>
                </a:solidFill>
              </a:rPr>
              <a:t>P</a:t>
            </a:r>
            <a:r>
              <a:rPr lang="en-US" sz="1600" u="sng" dirty="0" smtClean="0">
                <a:solidFill>
                  <a:srgbClr val="000000"/>
                </a:solidFill>
              </a:rPr>
              <a:t>hases:</a:t>
            </a:r>
          </a:p>
          <a:p>
            <a:r>
              <a:rPr lang="en-US" sz="1600" dirty="0" smtClean="0">
                <a:solidFill>
                  <a:srgbClr val="000000"/>
                </a:solidFill>
              </a:rPr>
              <a:t> </a:t>
            </a:r>
          </a:p>
          <a:p>
            <a:r>
              <a:rPr lang="en-US" sz="1600" dirty="0" smtClean="0">
                <a:solidFill>
                  <a:srgbClr val="000000"/>
                </a:solidFill>
              </a:rPr>
              <a:t>off table </a:t>
            </a:r>
          </a:p>
          <a:p>
            <a:r>
              <a:rPr lang="en-US" sz="1600" dirty="0" smtClean="0">
                <a:solidFill>
                  <a:srgbClr val="F4EE00"/>
                </a:solidFill>
              </a:rPr>
              <a:t>solid</a:t>
            </a:r>
            <a:endParaRPr lang="en-US" sz="1600" dirty="0" smtClean="0">
              <a:solidFill>
                <a:srgbClr val="000000"/>
              </a:solidFill>
            </a:endParaRPr>
          </a:p>
          <a:p>
            <a:r>
              <a:rPr lang="en-US" sz="1600" dirty="0" smtClean="0">
                <a:solidFill>
                  <a:srgbClr val="00B050"/>
                </a:solidFill>
              </a:rPr>
              <a:t>fluid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</a:p>
          <a:p>
            <a:r>
              <a:rPr lang="en-US" sz="1600" dirty="0" smtClean="0">
                <a:solidFill>
                  <a:srgbClr val="0070C0"/>
                </a:solidFill>
              </a:rPr>
              <a:t>melt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vaporization</a:t>
            </a:r>
          </a:p>
          <a:p>
            <a:r>
              <a:rPr lang="en-US" sz="16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sublimation</a:t>
            </a:r>
            <a:endParaRPr lang="en-US" sz="1600" dirty="0">
              <a:solidFill>
                <a:srgbClr val="FFC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2" descr="\\CEE\acrobin\uq4upB\Documents\Presentations\NECDC14\vugraphs\figs\almodel13c2b-1p0-re-p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976" y="3373256"/>
            <a:ext cx="3351741" cy="219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931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652" y="3135571"/>
            <a:ext cx="1918846" cy="83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1248533" y="-102349"/>
            <a:ext cx="7046752" cy="830510"/>
          </a:xfrm>
        </p:spPr>
        <p:txBody>
          <a:bodyPr/>
          <a:lstStyle/>
          <a:p>
            <a:pPr algn="ctr"/>
            <a:r>
              <a:rPr lang="en-US" b="1" dirty="0" err="1" smtClean="0">
                <a:solidFill>
                  <a:srgbClr val="395898"/>
                </a:solidFill>
                <a:latin typeface="+mj-lt"/>
              </a:rPr>
              <a:t>UTri</a:t>
            </a:r>
            <a:r>
              <a:rPr lang="en-US" b="1" dirty="0" smtClean="0">
                <a:solidFill>
                  <a:srgbClr val="395898"/>
                </a:solidFill>
                <a:latin typeface="+mj-lt"/>
              </a:rPr>
              <a:t> Tabular EOS generation</a:t>
            </a:r>
            <a:r>
              <a:rPr lang="en-US" b="1" dirty="0" smtClean="0">
                <a:latin typeface="+mj-lt"/>
              </a:rPr>
              <a:t>	</a:t>
            </a:r>
            <a:endParaRPr lang="en-US" b="1" dirty="0">
              <a:latin typeface="+mj-lt"/>
            </a:endParaRP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>
          <a:xfrm>
            <a:off x="402434" y="1308612"/>
            <a:ext cx="8506674" cy="4983131"/>
          </a:xfrm>
        </p:spPr>
        <p:txBody>
          <a:bodyPr/>
          <a:lstStyle/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74411" y="919162"/>
            <a:ext cx="8079880" cy="6103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02E54"/>
              </a:buClr>
              <a:buFont typeface="Wingdings" pitchFamily="-111" charset="2"/>
              <a:buChar char="§"/>
              <a:defRPr sz="24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itchFamily="-111" charset="2"/>
              <a:buChar char="§"/>
              <a:defRPr sz="2000">
                <a:solidFill>
                  <a:schemeClr val="tx1"/>
                </a:solidFill>
                <a:latin typeface="Calibri"/>
                <a:ea typeface="ＭＳ Ｐゴシック" pitchFamily="-112" charset="-128"/>
                <a:cs typeface="Calibri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8C78"/>
              </a:buClr>
              <a:buFont typeface="Wingdings" pitchFamily="-111" charset="2"/>
              <a:buChar char="§"/>
              <a:defRPr>
                <a:solidFill>
                  <a:schemeClr val="tx1"/>
                </a:solidFill>
                <a:latin typeface="Calibri"/>
                <a:ea typeface="ＭＳ Ｐゴシック" pitchFamily="-112" charset="-128"/>
                <a:cs typeface="Calibri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Calibri"/>
                <a:ea typeface="ＭＳ Ｐゴシック" pitchFamily="-112" charset="-128"/>
                <a:cs typeface="Calibri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/>
                <a:ea typeface="ＭＳ Ｐゴシック" pitchFamily="-112" charset="-128"/>
                <a:cs typeface="Calibri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r>
              <a:rPr lang="en-US" sz="2000" kern="0" dirty="0" smtClean="0">
                <a:solidFill>
                  <a:srgbClr val="000000"/>
                </a:solidFill>
                <a:latin typeface="+mn-lt"/>
              </a:rPr>
              <a:t>Must build N </a:t>
            </a:r>
            <a:r>
              <a:rPr lang="en-US" sz="2000" kern="0" dirty="0" err="1" smtClean="0">
                <a:solidFill>
                  <a:srgbClr val="000000"/>
                </a:solidFill>
                <a:latin typeface="+mn-lt"/>
              </a:rPr>
              <a:t>UTri</a:t>
            </a:r>
            <a:r>
              <a:rPr lang="en-US" sz="2000" kern="0" dirty="0" smtClean="0">
                <a:solidFill>
                  <a:srgbClr val="000000"/>
                </a:solidFill>
                <a:latin typeface="+mn-lt"/>
              </a:rPr>
              <a:t> tables which are </a:t>
            </a:r>
            <a:r>
              <a:rPr lang="en-US" sz="2000" u="sng" kern="0" dirty="0" smtClean="0">
                <a:solidFill>
                  <a:srgbClr val="000000"/>
                </a:solidFill>
                <a:latin typeface="+mn-lt"/>
              </a:rPr>
              <a:t>topologically equivalent</a:t>
            </a:r>
            <a:r>
              <a:rPr lang="en-US" sz="2000" kern="0" dirty="0" smtClean="0">
                <a:solidFill>
                  <a:srgbClr val="000000"/>
                </a:solidFill>
                <a:latin typeface="+mn-lt"/>
              </a:rPr>
              <a:t> and of similar accuracy:</a:t>
            </a:r>
          </a:p>
          <a:p>
            <a:pPr lvl="1"/>
            <a:r>
              <a:rPr lang="en-US" sz="1800" kern="0" dirty="0" smtClean="0">
                <a:solidFill>
                  <a:srgbClr val="000000"/>
                </a:solidFill>
                <a:latin typeface="+mn-lt"/>
              </a:rPr>
              <a:t>Adaptively mesh boundaries:</a:t>
            </a:r>
          </a:p>
          <a:p>
            <a:pPr lvl="1"/>
            <a:endParaRPr lang="en-US" sz="1800" kern="0" dirty="0" smtClean="0">
              <a:solidFill>
                <a:srgbClr val="000000"/>
              </a:solidFill>
              <a:latin typeface="+mn-lt"/>
            </a:endParaRPr>
          </a:p>
          <a:p>
            <a:pPr lvl="1"/>
            <a:r>
              <a:rPr lang="en-US" sz="1800" kern="0" dirty="0" smtClean="0">
                <a:solidFill>
                  <a:srgbClr val="000000"/>
                </a:solidFill>
                <a:latin typeface="+mn-lt"/>
              </a:rPr>
              <a:t>Adaptively mesh phase regions:</a:t>
            </a:r>
          </a:p>
          <a:p>
            <a:pPr lvl="1"/>
            <a:endParaRPr lang="en-US" sz="1800" kern="0" dirty="0" smtClean="0">
              <a:solidFill>
                <a:srgbClr val="000000"/>
              </a:solidFill>
              <a:latin typeface="+mn-lt"/>
            </a:endParaRPr>
          </a:p>
          <a:p>
            <a:r>
              <a:rPr lang="en-US" sz="2000" kern="0" dirty="0" smtClean="0">
                <a:solidFill>
                  <a:srgbClr val="000000"/>
                </a:solidFill>
                <a:latin typeface="+mn-lt"/>
              </a:rPr>
              <a:t>Complexities:</a:t>
            </a:r>
          </a:p>
          <a:p>
            <a:pPr lvl="1"/>
            <a:r>
              <a:rPr lang="en-US" sz="1800" kern="0" dirty="0" smtClean="0">
                <a:solidFill>
                  <a:srgbClr val="000000"/>
                </a:solidFill>
                <a:latin typeface="+mn-lt"/>
              </a:rPr>
              <a:t>Constrained Delaunay triangulation used as transfer function</a:t>
            </a:r>
          </a:p>
          <a:p>
            <a:pPr lvl="1"/>
            <a:r>
              <a:rPr lang="en-US" sz="1800" kern="0" dirty="0" smtClean="0">
                <a:solidFill>
                  <a:srgbClr val="000000"/>
                </a:solidFill>
                <a:latin typeface="+mn-lt"/>
              </a:rPr>
              <a:t>Extreme non-convexity in individual phase regions</a:t>
            </a:r>
          </a:p>
          <a:p>
            <a:pPr lvl="1"/>
            <a:r>
              <a:rPr lang="en-US" sz="1800" kern="0" dirty="0" smtClean="0">
                <a:solidFill>
                  <a:srgbClr val="000000"/>
                </a:solidFill>
                <a:latin typeface="+mn-lt"/>
              </a:rPr>
              <a:t>Computational chain must be parallelized for large numbers of tables</a:t>
            </a:r>
          </a:p>
          <a:p>
            <a:pPr lvl="1"/>
            <a:endParaRPr lang="en-US" sz="1800" kern="0" dirty="0" smtClean="0">
              <a:solidFill>
                <a:srgbClr val="000000"/>
              </a:solidFill>
              <a:latin typeface="+mn-lt"/>
            </a:endParaRPr>
          </a:p>
          <a:p>
            <a:r>
              <a:rPr lang="en-US" sz="1800" kern="0" dirty="0">
                <a:solidFill>
                  <a:srgbClr val="000000"/>
                </a:solidFill>
                <a:latin typeface="+mn-lt"/>
              </a:rPr>
              <a:t>Lesson Learned:  Great care must be taken with non-convexity issues associated with phase </a:t>
            </a:r>
            <a:r>
              <a:rPr lang="en-US" sz="1800" kern="0" dirty="0" smtClean="0">
                <a:solidFill>
                  <a:srgbClr val="000000"/>
                </a:solidFill>
                <a:latin typeface="+mn-lt"/>
              </a:rPr>
              <a:t>regions.</a:t>
            </a:r>
          </a:p>
          <a:p>
            <a:endParaRPr lang="en-US" sz="2000" kern="0" dirty="0" smtClean="0">
              <a:solidFill>
                <a:srgbClr val="000000"/>
              </a:solidFill>
            </a:endParaRPr>
          </a:p>
          <a:p>
            <a:endParaRPr lang="en-US" kern="0" dirty="0" smtClean="0">
              <a:solidFill>
                <a:srgbClr val="00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413" y="1477320"/>
            <a:ext cx="3108389" cy="726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34400" y="6114730"/>
            <a:ext cx="609600" cy="374650"/>
          </a:xfrm>
        </p:spPr>
        <p:txBody>
          <a:bodyPr/>
          <a:lstStyle/>
          <a:p>
            <a:fld id="{73C8E616-FAB1-4A02-85EC-5E7543187A17}" type="slidenum">
              <a:rPr lang="en-US" smtClean="0">
                <a:solidFill>
                  <a:srgbClr val="000000"/>
                </a:solidFill>
              </a:rPr>
              <a:pPr/>
              <a:t>8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22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1084427" y="114323"/>
            <a:ext cx="6355161" cy="83051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395898"/>
                </a:solidFill>
                <a:latin typeface="+mj-lt"/>
              </a:rPr>
              <a:t>Convexity Complexity</a:t>
            </a:r>
            <a:endParaRPr lang="en-US" b="1" dirty="0">
              <a:solidFill>
                <a:srgbClr val="395898"/>
              </a:solidFill>
              <a:latin typeface="+mj-lt"/>
            </a:endParaRP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>
          <a:xfrm>
            <a:off x="402434" y="979003"/>
            <a:ext cx="8506674" cy="4983131"/>
          </a:xfrm>
        </p:spPr>
        <p:txBody>
          <a:bodyPr/>
          <a:lstStyle/>
          <a:p>
            <a:r>
              <a:rPr lang="en-US" sz="2000" dirty="0" smtClean="0">
                <a:latin typeface="+mn-lt"/>
              </a:rPr>
              <a:t>Non-convexity of boundaries complicates the mapping:</a:t>
            </a:r>
          </a:p>
          <a:p>
            <a:endParaRPr lang="en-US" sz="2000" dirty="0">
              <a:latin typeface="+mn-lt"/>
            </a:endParaRPr>
          </a:p>
          <a:p>
            <a:endParaRPr lang="en-US" sz="2000" dirty="0" smtClean="0">
              <a:latin typeface="+mn-lt"/>
            </a:endParaRPr>
          </a:p>
          <a:p>
            <a:endParaRPr lang="en-US" sz="2000" dirty="0">
              <a:latin typeface="+mn-lt"/>
            </a:endParaRPr>
          </a:p>
          <a:p>
            <a:endParaRPr lang="en-US" sz="2000" dirty="0" smtClean="0">
              <a:latin typeface="+mn-lt"/>
            </a:endParaRPr>
          </a:p>
          <a:p>
            <a:endParaRPr lang="en-US" sz="2000" dirty="0">
              <a:latin typeface="+mn-lt"/>
            </a:endParaRPr>
          </a:p>
          <a:p>
            <a:endParaRPr lang="en-US" sz="2000" dirty="0" smtClean="0">
              <a:latin typeface="+mn-lt"/>
            </a:endParaRPr>
          </a:p>
          <a:p>
            <a:r>
              <a:rPr lang="en-US" sz="2000" dirty="0" smtClean="0">
                <a:latin typeface="+mn-lt"/>
              </a:rPr>
              <a:t>Reality is messy:</a:t>
            </a:r>
          </a:p>
          <a:p>
            <a:endParaRPr lang="en-US" sz="2000" dirty="0" smtClean="0">
              <a:latin typeface="+mn-lt"/>
            </a:endParaRPr>
          </a:p>
          <a:p>
            <a:endParaRPr lang="en-US" sz="2000" dirty="0" smtClean="0">
              <a:latin typeface="+mn-lt"/>
            </a:endParaRPr>
          </a:p>
          <a:p>
            <a:endParaRPr lang="en-US" sz="2000" dirty="0">
              <a:latin typeface="+mn-lt"/>
            </a:endParaRPr>
          </a:p>
          <a:p>
            <a:endParaRPr lang="en-US" dirty="0" smtClean="0">
              <a:latin typeface="+mn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203" y="1486017"/>
            <a:ext cx="5628513" cy="1648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01573" y="3189905"/>
            <a:ext cx="4582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cs typeface="Calibri" pitchFamily="34" charset="0"/>
              </a:rPr>
              <a:t>Must iteratively “fix” the bad triangles</a:t>
            </a:r>
            <a:endParaRPr lang="en-US" dirty="0">
              <a:solidFill>
                <a:srgbClr val="000000"/>
              </a:solidFill>
              <a:cs typeface="Calibri" pitchFamily="34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140" y="4073721"/>
            <a:ext cx="2928723" cy="1998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76" y="4030178"/>
            <a:ext cx="3066732" cy="2085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864" y="4123114"/>
            <a:ext cx="2700313" cy="189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21215" y="6115356"/>
            <a:ext cx="31339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cs typeface="Calibri" pitchFamily="34" charset="0"/>
              </a:rPr>
              <a:t>Mesh 0 boundary (1.0 tolerance)</a:t>
            </a:r>
            <a:endParaRPr lang="en-US" sz="1600" dirty="0">
              <a:solidFill>
                <a:srgbClr val="000000"/>
              </a:solidFill>
              <a:cs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07540" y="6115356"/>
            <a:ext cx="29135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cs typeface="Calibri" pitchFamily="34" charset="0"/>
              </a:rPr>
              <a:t>70 other phase boundaries</a:t>
            </a:r>
            <a:endParaRPr lang="en-US" sz="1600" dirty="0">
              <a:solidFill>
                <a:srgbClr val="000000"/>
              </a:solidFill>
              <a:cs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83829" y="6154844"/>
            <a:ext cx="23003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cs typeface="Calibri" pitchFamily="34" charset="0"/>
              </a:rPr>
              <a:t>Mesh 0 grid</a:t>
            </a:r>
            <a:endParaRPr lang="en-US" sz="1600" dirty="0">
              <a:solidFill>
                <a:srgbClr val="000000"/>
              </a:solidFill>
              <a:cs typeface="Calibri" pitchFamily="34" charset="0"/>
            </a:endParaRPr>
          </a:p>
        </p:txBody>
      </p:sp>
      <p:sp>
        <p:nvSpPr>
          <p:cNvPr id="1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34400" y="6114730"/>
            <a:ext cx="609600" cy="374650"/>
          </a:xfrm>
        </p:spPr>
        <p:txBody>
          <a:bodyPr/>
          <a:lstStyle/>
          <a:p>
            <a:fld id="{73C8E616-FAB1-4A02-85EC-5E7543187A17}" type="slidenum">
              <a:rPr lang="en-US" smtClean="0">
                <a:solidFill>
                  <a:srgbClr val="000000"/>
                </a:solidFill>
              </a:rPr>
              <a:pPr/>
              <a:t>9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38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Sandia_CorpPresentation_Template1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5F5F5F"/>
        </a:solidFill>
        <a:ln w="19050">
          <a:solidFill>
            <a:schemeClr val="tx1"/>
          </a:solidFill>
        </a:ln>
      </a:spPr>
      <a:bodyPr rtlCol="0" anchor="ctr"/>
      <a:lstStyle>
        <a:defPPr algn="ctr">
          <a:defRPr sz="12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>
            <a:latin typeface="Calibri" pitchFamily="34" charset="0"/>
            <a:cs typeface="Calibri" pitchFamily="34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Sandia_CorpPresentation_Template1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Sandia_CorpPresentation_Template1</Template>
  <TotalTime>0</TotalTime>
  <Words>2113</Words>
  <Application>Microsoft Office PowerPoint</Application>
  <PresentationFormat>On-screen Show (4:3)</PresentationFormat>
  <Paragraphs>249</Paragraphs>
  <Slides>18</Slides>
  <Notes>17</Notes>
  <HiddenSlides>0</HiddenSlides>
  <MMClips>1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Custom Design</vt:lpstr>
      <vt:lpstr>2_Sandia_CorpPresentation_Template1</vt:lpstr>
      <vt:lpstr>3_Sandia_CorpPresentation_Template1</vt:lpstr>
      <vt:lpstr>A UQ Enabled Aluminum Tabular Multiphase Equation-of-State Model</vt:lpstr>
      <vt:lpstr>Material models determine the outcome of radiation- magneto-hydrodynamic simulations</vt:lpstr>
      <vt:lpstr>During  modeling process, information on closure property uncertainty must be captured and propagated.</vt:lpstr>
      <vt:lpstr>Our approach to solving this problem</vt:lpstr>
      <vt:lpstr>Multiphase EOS model for Aluminum</vt:lpstr>
      <vt:lpstr>Al EOS Model Parameter Bayesian Inference for Posterior</vt:lpstr>
      <vt:lpstr>UTri EOS tables accurately match the model </vt:lpstr>
      <vt:lpstr>UTri Tabular EOS generation </vt:lpstr>
      <vt:lpstr>Convexity Complexity</vt:lpstr>
      <vt:lpstr>Tabular EOS UQ representation</vt:lpstr>
      <vt:lpstr>Multiphase Tabular Generation and Representation: AL UQ enabled table</vt:lpstr>
      <vt:lpstr>Develop surrogate random variable distributions</vt:lpstr>
      <vt:lpstr>Rosenblatt transformation needs more samples</vt:lpstr>
      <vt:lpstr>PowerPoint Presentation</vt:lpstr>
      <vt:lpstr>2mm diameter Al ball impacting spaced Al plates at 20 km/s in air background.  Termination at 1.5 microsec</vt:lpstr>
      <vt:lpstr>Looking at UQ Results via ALEGRA-DAKOTA</vt:lpstr>
      <vt:lpstr>Uncertainty analysis using UQ enabled AL EOS </vt:lpstr>
      <vt:lpstr> 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2013-12-04T16:30:45Z</dcterms:created>
  <dcterms:modified xsi:type="dcterms:W3CDTF">2015-08-28T18:45:36Z</dcterms:modified>
</cp:coreProperties>
</file>