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wav" ContentType="audio/wav"/>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4" r:id="rId1"/>
    <p:sldMasterId id="2147483723" r:id="rId2"/>
  </p:sldMasterIdLst>
  <p:notesMasterIdLst>
    <p:notesMasterId r:id="rId14"/>
  </p:notesMasterIdLst>
  <p:handoutMasterIdLst>
    <p:handoutMasterId r:id="rId15"/>
  </p:handoutMasterIdLst>
  <p:sldIdLst>
    <p:sldId id="265" r:id="rId3"/>
    <p:sldId id="272" r:id="rId4"/>
    <p:sldId id="268" r:id="rId5"/>
    <p:sldId id="264" r:id="rId6"/>
    <p:sldId id="267" r:id="rId7"/>
    <p:sldId id="275" r:id="rId8"/>
    <p:sldId id="266" r:id="rId9"/>
    <p:sldId id="274" r:id="rId10"/>
    <p:sldId id="273" r:id="rId11"/>
    <p:sldId id="269" r:id="rId12"/>
    <p:sldId id="260"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7" autoAdjust="0"/>
    <p:restoredTop sz="89549" autoAdjust="0"/>
  </p:normalViewPr>
  <p:slideViewPr>
    <p:cSldViewPr>
      <p:cViewPr>
        <p:scale>
          <a:sx n="130" d="100"/>
          <a:sy n="130" d="100"/>
        </p:scale>
        <p:origin x="-1638" y="-198"/>
      </p:cViewPr>
      <p:guideLst>
        <p:guide orient="horz" pos="2160"/>
        <p:guide pos="2880"/>
      </p:guideLst>
    </p:cSldViewPr>
  </p:slideViewPr>
  <p:outlineViewPr>
    <p:cViewPr>
      <p:scale>
        <a:sx n="33" d="100"/>
        <a:sy n="33" d="100"/>
      </p:scale>
      <p:origin x="36" y="0"/>
    </p:cViewPr>
  </p:outlineViewPr>
  <p:notesTextViewPr>
    <p:cViewPr>
      <p:scale>
        <a:sx n="1" d="1"/>
        <a:sy n="1" d="1"/>
      </p:scale>
      <p:origin x="0" y="0"/>
    </p:cViewPr>
  </p:notesTextViewPr>
  <p:notesViewPr>
    <p:cSldViewPr>
      <p:cViewPr varScale="1">
        <p:scale>
          <a:sx n="71" d="100"/>
          <a:sy n="71" d="100"/>
        </p:scale>
        <p:origin x="-334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7BC510-34BA-4E09-9618-F80A27368726}" type="datetimeFigureOut">
              <a:rPr lang="en-US" smtClean="0"/>
              <a:pPr/>
              <a:t>8/20/2015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624CA6-C559-4822-BAAC-A8EDDA8FA442}" type="slidenum">
              <a:rPr lang="en-US" smtClean="0"/>
              <a:pPr/>
              <a:t>‹#›</a:t>
            </a:fld>
            <a:endParaRPr lang="en-US"/>
          </a:p>
        </p:txBody>
      </p:sp>
    </p:spTree>
    <p:extLst>
      <p:ext uri="{BB962C8B-B14F-4D97-AF65-F5344CB8AC3E}">
        <p14:creationId xmlns:p14="http://schemas.microsoft.com/office/powerpoint/2010/main" val="2283840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6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Recently I shifted my working load from MPM method to VOF</a:t>
            </a:r>
            <a:r>
              <a:rPr lang="en-US" baseline="0" dirty="0" smtClean="0"/>
              <a:t> method to simulate the high explosive detonation shock waves, which involve a quick transition from solid  state to gas state, in addition to the high speed impact between metal fragment and the explosives, and often further involve a covering shell of different materials. so what I am doing is  a great challenge for multi-material </a:t>
            </a:r>
            <a:r>
              <a:rPr lang="en-US" baseline="0" smtClean="0"/>
              <a:t>interaction simulations. </a:t>
            </a:r>
            <a:r>
              <a:rPr lang="en-US" baseline="0" dirty="0" smtClean="0"/>
              <a:t>Also my recent work area shift  put me in a unique position that I can compare the MPM method with VOF method for predicting and simulation these challenging multi-material interaction problems</a:t>
            </a:r>
            <a:endParaRPr lang="en-US" dirty="0"/>
          </a:p>
        </p:txBody>
      </p:sp>
    </p:spTree>
    <p:extLst>
      <p:ext uri="{BB962C8B-B14F-4D97-AF65-F5344CB8AC3E}">
        <p14:creationId xmlns:p14="http://schemas.microsoft.com/office/powerpoint/2010/main" val="136230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Righ</a:t>
            </a:r>
            <a:r>
              <a:rPr lang="en-US" baseline="0" dirty="0" smtClean="0"/>
              <a:t>t now </a:t>
            </a:r>
            <a:r>
              <a:rPr lang="en-US" dirty="0" smtClean="0"/>
              <a:t>I’m</a:t>
            </a:r>
            <a:r>
              <a:rPr lang="en-US" baseline="0" dirty="0" smtClean="0"/>
              <a:t> implementing the surf and JWL model to the MPM code </a:t>
            </a:r>
            <a:r>
              <a:rPr lang="en-US" baseline="0" dirty="0" err="1" smtClean="0"/>
              <a:t>cartablanca</a:t>
            </a:r>
            <a:r>
              <a:rPr lang="en-US" baseline="0" dirty="0" smtClean="0"/>
              <a:t> so that a very detailed comparison can be made for a canned explosive problem.</a:t>
            </a:r>
          </a:p>
          <a:p>
            <a:r>
              <a:rPr lang="en-US" baseline="0" dirty="0" smtClean="0"/>
              <a:t>1D is done, Surf only has two free parameters (the others are usually with 10) tune and calibrate with the experiment and it can agree with a much border range of experimental data.</a:t>
            </a:r>
          </a:p>
          <a:p>
            <a:r>
              <a:rPr lang="en-US" baseline="0" dirty="0" smtClean="0"/>
              <a:t>This  is not the calibrated one, it agrees quite well.</a:t>
            </a:r>
          </a:p>
          <a:p>
            <a:r>
              <a:rPr lang="en-US" baseline="0" dirty="0" smtClean="0"/>
              <a:t>There world is complicated, there are always special conditions that the first principle did not take into account.</a:t>
            </a:r>
            <a:endParaRPr lang="en-US" dirty="0"/>
          </a:p>
        </p:txBody>
      </p:sp>
    </p:spTree>
    <p:extLst>
      <p:ext uri="{BB962C8B-B14F-4D97-AF65-F5344CB8AC3E}">
        <p14:creationId xmlns:p14="http://schemas.microsoft.com/office/powerpoint/2010/main" val="340338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baseline="0" dirty="0" smtClean="0"/>
              <a:t>One of the several issues we are working on for this simulation are the quenching phenomena, which is called corner turning effect </a:t>
            </a:r>
            <a:endParaRPr lang="en-US" dirty="0"/>
          </a:p>
        </p:txBody>
      </p:sp>
    </p:spTree>
    <p:extLst>
      <p:ext uri="{BB962C8B-B14F-4D97-AF65-F5344CB8AC3E}">
        <p14:creationId xmlns:p14="http://schemas.microsoft.com/office/powerpoint/2010/main" val="161438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Sometimes</a:t>
            </a:r>
            <a:r>
              <a:rPr lang="en-US" baseline="0" dirty="0" smtClean="0"/>
              <a:t> </a:t>
            </a:r>
            <a:r>
              <a:rPr lang="en-US" baseline="0" dirty="0" err="1" smtClean="0"/>
              <a:t>t</a:t>
            </a:r>
            <a:r>
              <a:rPr lang="en-US" dirty="0" err="1" smtClean="0"/>
              <a:t>t</a:t>
            </a:r>
            <a:r>
              <a:rPr lang="en-US" dirty="0" smtClean="0"/>
              <a:t> looks like a full blown explosion, b</a:t>
            </a:r>
            <a:r>
              <a:rPr lang="en-US" baseline="0" dirty="0" smtClean="0"/>
              <a:t>ut suddenly it quenches. which</a:t>
            </a:r>
            <a:r>
              <a:rPr lang="en-US" dirty="0" smtClean="0"/>
              <a:t> is perplexing and baffling,</a:t>
            </a:r>
            <a:r>
              <a:rPr lang="en-US" baseline="0" dirty="0" smtClean="0"/>
              <a:t> anti-intuitive.</a:t>
            </a:r>
          </a:p>
          <a:p>
            <a:endParaRPr lang="en-US" baseline="0" dirty="0" smtClean="0"/>
          </a:p>
          <a:p>
            <a:r>
              <a:rPr lang="en-US" baseline="0" dirty="0" smtClean="0"/>
              <a:t>Close void and desensitize it</a:t>
            </a:r>
            <a:endParaRPr lang="en-US" dirty="0"/>
          </a:p>
        </p:txBody>
      </p:sp>
    </p:spTree>
    <p:extLst>
      <p:ext uri="{BB962C8B-B14F-4D97-AF65-F5344CB8AC3E}">
        <p14:creationId xmlns:p14="http://schemas.microsoft.com/office/powerpoint/2010/main" val="3358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The transition</a:t>
            </a:r>
            <a:r>
              <a:rPr lang="en-US" baseline="0" dirty="0" smtClean="0"/>
              <a:t> from Solid HE to Gas usually needs an explicit model, for example the JWL and Surf model. But we sometime encounter situation that there is a lack of experimental data to calibrate an accurate transition model. In this case </a:t>
            </a:r>
            <a:r>
              <a:rPr lang="en-US" baseline="0" dirty="0" err="1" smtClean="0"/>
              <a:t>Cartablanca</a:t>
            </a:r>
            <a:r>
              <a:rPr lang="en-US" baseline="0" dirty="0" smtClean="0"/>
              <a:t> can simulate decently without such a model, for example this sphere impact the aluminum plate and </a:t>
            </a:r>
            <a:r>
              <a:rPr lang="en-US" baseline="0" dirty="0" err="1" smtClean="0"/>
              <a:t>powerivized</a:t>
            </a:r>
            <a:r>
              <a:rPr lang="en-US" baseline="0" dirty="0" smtClean="0"/>
              <a:t> it </a:t>
            </a:r>
            <a:endParaRPr lang="en-US" dirty="0"/>
          </a:p>
        </p:txBody>
      </p:sp>
    </p:spTree>
    <p:extLst>
      <p:ext uri="{BB962C8B-B14F-4D97-AF65-F5344CB8AC3E}">
        <p14:creationId xmlns:p14="http://schemas.microsoft.com/office/powerpoint/2010/main" val="1292939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Advection</a:t>
            </a:r>
            <a:r>
              <a:rPr lang="en-US" baseline="0" dirty="0" smtClean="0"/>
              <a:t> diffusion error is actually  the major drawback of Eulerian method, which provide reasons for advancing other method,  but at same time it also improve itself.</a:t>
            </a:r>
            <a:endParaRPr lang="en-US" dirty="0" smtClean="0"/>
          </a:p>
          <a:p>
            <a:r>
              <a:rPr lang="en-US" dirty="0" smtClean="0"/>
              <a:t>These are very low frequency vibration, what about a high frequency vibration </a:t>
            </a:r>
            <a:endParaRPr lang="en-US" dirty="0"/>
          </a:p>
        </p:txBody>
      </p:sp>
    </p:spTree>
    <p:extLst>
      <p:ext uri="{BB962C8B-B14F-4D97-AF65-F5344CB8AC3E}">
        <p14:creationId xmlns:p14="http://schemas.microsoft.com/office/powerpoint/2010/main" val="235781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This</a:t>
            </a:r>
            <a:r>
              <a:rPr lang="en-US" baseline="0" dirty="0" smtClean="0"/>
              <a:t> is a high frequency vibration which also has analytic solution. We did it many years ago to V&amp;V our MPM </a:t>
            </a:r>
            <a:r>
              <a:rPr lang="en-US" baseline="0" dirty="0" err="1" smtClean="0"/>
              <a:t>cartablanca</a:t>
            </a:r>
            <a:r>
              <a:rPr lang="en-US" baseline="0" dirty="0" smtClean="0"/>
              <a:t> code. Recently I revisit the problem with </a:t>
            </a:r>
            <a:r>
              <a:rPr lang="en-US" baseline="0" dirty="0" err="1" smtClean="0"/>
              <a:t>pagosa</a:t>
            </a:r>
            <a:r>
              <a:rPr lang="en-US" baseline="0" dirty="0" smtClean="0"/>
              <a:t>, this is the results of </a:t>
            </a:r>
            <a:r>
              <a:rPr lang="en-US" baseline="0" dirty="0" err="1" smtClean="0"/>
              <a:t>pagaso</a:t>
            </a:r>
            <a:r>
              <a:rPr lang="en-US" baseline="0" dirty="0" smtClean="0"/>
              <a:t> simulation.</a:t>
            </a:r>
          </a:p>
          <a:p>
            <a:r>
              <a:rPr lang="en-US" baseline="0" dirty="0" smtClean="0"/>
              <a:t>It is a spherical copper shell vibration. The pressure at the center is displaced here. I thought if I turn this signal to sound, I may get a music of copper bell, however, to my surprise it is an unpleasant noise.</a:t>
            </a:r>
          </a:p>
          <a:p>
            <a:r>
              <a:rPr lang="en-US" baseline="0" dirty="0" smtClean="0"/>
              <a:t>Of course we also use experimental data for V&amp;V our code.  </a:t>
            </a:r>
          </a:p>
          <a:p>
            <a:endParaRPr lang="en-US" baseline="0" dirty="0" smtClean="0"/>
          </a:p>
          <a:p>
            <a:r>
              <a:rPr lang="en-US" baseline="0" dirty="0" smtClean="0"/>
              <a:t>High speed copper ball squeeze through a convergent channel, forming droplet after pass it,</a:t>
            </a:r>
            <a:endParaRPr lang="en-US" dirty="0"/>
          </a:p>
        </p:txBody>
      </p:sp>
    </p:spTree>
    <p:extLst>
      <p:ext uri="{BB962C8B-B14F-4D97-AF65-F5344CB8AC3E}">
        <p14:creationId xmlns:p14="http://schemas.microsoft.com/office/powerpoint/2010/main" val="207821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This</a:t>
            </a:r>
            <a:r>
              <a:rPr lang="en-US" baseline="0" dirty="0" smtClean="0"/>
              <a:t> is a high frequency vibration which also has analytic solution. We did it many years ago to V&amp;V our MPM </a:t>
            </a:r>
            <a:r>
              <a:rPr lang="en-US" baseline="0" dirty="0" err="1" smtClean="0"/>
              <a:t>cartablanca</a:t>
            </a:r>
            <a:r>
              <a:rPr lang="en-US" baseline="0" dirty="0" smtClean="0"/>
              <a:t> code. Recently I revisit the problem with </a:t>
            </a:r>
            <a:r>
              <a:rPr lang="en-US" baseline="0" dirty="0" err="1" smtClean="0"/>
              <a:t>pagosa</a:t>
            </a:r>
            <a:r>
              <a:rPr lang="en-US" baseline="0" dirty="0" smtClean="0"/>
              <a:t>, this is the results of </a:t>
            </a:r>
            <a:r>
              <a:rPr lang="en-US" baseline="0" dirty="0" err="1" smtClean="0"/>
              <a:t>pagaso</a:t>
            </a:r>
            <a:r>
              <a:rPr lang="en-US" baseline="0" dirty="0" smtClean="0"/>
              <a:t> simulation.</a:t>
            </a:r>
          </a:p>
          <a:p>
            <a:r>
              <a:rPr lang="en-US" baseline="0" dirty="0" smtClean="0"/>
              <a:t>It is a spherical copper shell vibration. The pressure at the center is displaced here. I thought if I turn this signal to sound, I may get a music of copper bell, however, to my surprise it is an unpleasant noise.</a:t>
            </a:r>
          </a:p>
          <a:p>
            <a:r>
              <a:rPr lang="en-US" baseline="0" dirty="0" smtClean="0"/>
              <a:t>Of course we also use experimental data for V&amp;V our code.  </a:t>
            </a:r>
          </a:p>
          <a:p>
            <a:endParaRPr lang="en-US" baseline="0" dirty="0" smtClean="0"/>
          </a:p>
          <a:p>
            <a:r>
              <a:rPr lang="en-US" baseline="0" dirty="0" smtClean="0"/>
              <a:t>High speed copper ball squeeze through a convergent channel, forming droplet after pass it,</a:t>
            </a:r>
            <a:endParaRPr lang="en-US" dirty="0"/>
          </a:p>
        </p:txBody>
      </p:sp>
    </p:spTree>
    <p:extLst>
      <p:ext uri="{BB962C8B-B14F-4D97-AF65-F5344CB8AC3E}">
        <p14:creationId xmlns:p14="http://schemas.microsoft.com/office/powerpoint/2010/main" val="207821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I</a:t>
            </a:r>
            <a:r>
              <a:rPr lang="en-US" baseline="0" dirty="0" smtClean="0"/>
              <a:t> think most of you are familiar with the Eulerian VOF, but not for MPM, so here is most brief introduction of MPM. Though MPM is not a strict ALE (Arbitrary Lagrangian Eulerian) method, but with its philosophy, since the moving particle is pretty much  like the free moving mesh of ALE.  Except it is particle, so no need to keep the connectivity or topology of a mesh, and also except the particle moves strictly Lagrangian.  The philosophy, like ALE,  is also to avoid the error of diffusivity in advection of Eulerian method, and to avoid the mesh tangling of Lagrangian method,  and in addition to that, to track material interface and other discontinuity naturally and can trace material history effect.  The method consist of  a pure Eulerian fix mesh superimposed with a pure Lagrangian moving particle. The particle carries material property and its stress history. The governing equation is discretized like the Finite Element method.</a:t>
            </a:r>
          </a:p>
          <a:p>
            <a:r>
              <a:rPr lang="en-US" baseline="0" dirty="0" smtClean="0"/>
              <a:t>The Gaussian points are replace with the particle in the integral of projection in seeking a weak solution, so that the discretization error is perpendicular to the trail space of the shape function.</a:t>
            </a:r>
          </a:p>
          <a:p>
            <a:r>
              <a:rPr lang="en-US" baseline="0" dirty="0" smtClean="0"/>
              <a:t>First step is physical step or Lagrangian step, forces on the grid is computed from the stress carried by the particles, second step interpolating the grid quantities to particle and moving the particle, like the rezoning step in ALE,  Third step, interpolating from particle to grid, like the remapping step in ALE.  DDMP: two sets of shape function are used, they are equivalent in the integral sense, or in the weak solution, one is the old liner one which has a discontinuity in its derivative which results a jump force when particle crossing the grid line. But has a local support. The other one which is equivalent in the weak solution is has a continues derivative. </a:t>
            </a:r>
          </a:p>
          <a:p>
            <a:r>
              <a:rPr lang="en-US" baseline="0" dirty="0" smtClean="0"/>
              <a:t>Both are used in different places depending on S or Del S is used. The error introduced by using a different shape function for S and Del S are within the weak solution </a:t>
            </a:r>
            <a:r>
              <a:rPr lang="en-US" baseline="0" dirty="0" err="1" smtClean="0"/>
              <a:t>descretization</a:t>
            </a:r>
            <a:r>
              <a:rPr lang="en-US" baseline="0" dirty="0" smtClean="0"/>
              <a:t> error, since they are equivalent in the weak solution sense and the advantage of DDMP mitigate the force jump when particle passing the grid line and also preserved the local  support of the shape function.</a:t>
            </a:r>
          </a:p>
          <a:p>
            <a:endParaRPr lang="en-US" baseline="0" dirty="0" smtClean="0"/>
          </a:p>
        </p:txBody>
      </p:sp>
    </p:spTree>
    <p:extLst>
      <p:ext uri="{BB962C8B-B14F-4D97-AF65-F5344CB8AC3E}">
        <p14:creationId xmlns:p14="http://schemas.microsoft.com/office/powerpoint/2010/main" val="2097046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Righ</a:t>
            </a:r>
            <a:r>
              <a:rPr lang="en-US" baseline="0" dirty="0" smtClean="0"/>
              <a:t>t now </a:t>
            </a:r>
            <a:r>
              <a:rPr lang="en-US" dirty="0" smtClean="0"/>
              <a:t>I’m</a:t>
            </a:r>
            <a:r>
              <a:rPr lang="en-US" baseline="0" dirty="0" smtClean="0"/>
              <a:t> implementing the surf and JWL model to the MPM code </a:t>
            </a:r>
            <a:r>
              <a:rPr lang="en-US" baseline="0" dirty="0" err="1" smtClean="0"/>
              <a:t>cartablanca</a:t>
            </a:r>
            <a:r>
              <a:rPr lang="en-US" baseline="0" dirty="0" smtClean="0"/>
              <a:t> so that a very detailed comparison can be made for a canned explosive problem.</a:t>
            </a:r>
          </a:p>
          <a:p>
            <a:r>
              <a:rPr lang="en-US" baseline="0" dirty="0" smtClean="0"/>
              <a:t>1D is done, Surf only has two free parameters (the others are usually with 10) tune and calibrate with the experiment and it can agree with a much border range of experimental data.</a:t>
            </a:r>
          </a:p>
          <a:p>
            <a:r>
              <a:rPr lang="en-US" baseline="0" dirty="0" smtClean="0"/>
              <a:t>This  is not the calibrated one, it agrees quite well.</a:t>
            </a:r>
          </a:p>
          <a:p>
            <a:r>
              <a:rPr lang="en-US" baseline="0" dirty="0" smtClean="0"/>
              <a:t>There world is complicated, there are always special conditions that the first principle did not take into account.</a:t>
            </a:r>
            <a:endParaRPr lang="en-US" dirty="0"/>
          </a:p>
        </p:txBody>
      </p:sp>
    </p:spTree>
    <p:extLst>
      <p:ext uri="{BB962C8B-B14F-4D97-AF65-F5344CB8AC3E}">
        <p14:creationId xmlns:p14="http://schemas.microsoft.com/office/powerpoint/2010/main" val="3403389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566160"/>
            <a:ext cx="7772400" cy="1005840"/>
          </a:xfrm>
        </p:spPr>
        <p:txBody>
          <a:bodyPr vert="horz" lIns="91440" tIns="45720" rIns="91440" bIns="45720" rtlCol="0" anchor="t" anchorCtr="0">
            <a:noAutofit/>
          </a:bodyPr>
          <a:lstStyle>
            <a:lvl1pPr algn="ctr">
              <a:defRPr lang="en-US" baseline="0">
                <a:solidFill>
                  <a:schemeClr val="tx1"/>
                </a:solidFill>
                <a:latin typeface="+mj-lt"/>
                <a:cs typeface="+mj-cs"/>
              </a:defRPr>
            </a:lvl1pPr>
          </a:lstStyle>
          <a:p>
            <a:pPr marL="0" lvl="0" algn="ctr"/>
            <a:r>
              <a:rPr lang="en-US" dirty="0" smtClean="0"/>
              <a:t>Click to add presentation title</a:t>
            </a:r>
            <a:endParaRPr lang="en-US" dirty="0"/>
          </a:p>
        </p:txBody>
      </p:sp>
      <p:sp>
        <p:nvSpPr>
          <p:cNvPr id="3" name="Subtitle 2"/>
          <p:cNvSpPr>
            <a:spLocks noGrp="1"/>
          </p:cNvSpPr>
          <p:nvPr>
            <p:ph type="subTitle" idx="1" hasCustomPrompt="1"/>
          </p:nvPr>
        </p:nvSpPr>
        <p:spPr>
          <a:xfrm>
            <a:off x="1371600" y="4114800"/>
            <a:ext cx="6400800" cy="9906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presentation subtitle</a:t>
            </a:r>
            <a:endParaRPr lang="en-US" dirty="0"/>
          </a:p>
        </p:txBody>
      </p:sp>
      <p:sp>
        <p:nvSpPr>
          <p:cNvPr id="7" name="Text Placeholder 8"/>
          <p:cNvSpPr>
            <a:spLocks noGrp="1"/>
          </p:cNvSpPr>
          <p:nvPr>
            <p:ph type="body" sz="quarter" idx="10" hasCustomPrompt="1"/>
          </p:nvPr>
        </p:nvSpPr>
        <p:spPr>
          <a:xfrm>
            <a:off x="3328418" y="5102163"/>
            <a:ext cx="2479849" cy="523875"/>
          </a:xfrm>
        </p:spPr>
        <p:txBody>
          <a:bodyPr lIns="0" rIns="0">
            <a:noAutofit/>
          </a:bodyPr>
          <a:lstStyle>
            <a:lvl1pPr marL="0" indent="0" algn="ctr">
              <a:buFontTx/>
              <a:buNone/>
              <a:defRPr sz="2400" baseline="0">
                <a:solidFill>
                  <a:schemeClr val="tx1"/>
                </a:solidFill>
              </a:defRPr>
            </a:lvl1pPr>
          </a:lstStyle>
          <a:p>
            <a:pPr lvl="0"/>
            <a:r>
              <a:rPr lang="en-US" dirty="0" smtClean="0"/>
              <a:t>Click to add date</a:t>
            </a:r>
            <a:endParaRPr lang="en-US" dirty="0"/>
          </a:p>
        </p:txBody>
      </p:sp>
    </p:spTree>
    <p:extLst>
      <p:ext uri="{BB962C8B-B14F-4D97-AF65-F5344CB8AC3E}">
        <p14:creationId xmlns:p14="http://schemas.microsoft.com/office/powerpoint/2010/main" val="38640780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smtClean="0"/>
              <a:t>Click to add slide title </a:t>
            </a:r>
            <a:endParaRPr lang="en-US" dirty="0"/>
          </a:p>
        </p:txBody>
      </p:sp>
      <p:sp>
        <p:nvSpPr>
          <p:cNvPr id="3" name="Content Placeholder 2"/>
          <p:cNvSpPr>
            <a:spLocks noGrp="1"/>
          </p:cNvSpPr>
          <p:nvPr>
            <p:ph idx="1" hasCustomPrompt="1"/>
          </p:nvPr>
        </p:nvSpPr>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
        <p:nvSpPr>
          <p:cNvPr id="4" name="Slide Number Placeholder 3"/>
          <p:cNvSpPr>
            <a:spLocks noGrp="1"/>
          </p:cNvSpPr>
          <p:nvPr>
            <p:ph type="sldNum" sz="quarter" idx="10"/>
          </p:nvPr>
        </p:nvSpPr>
        <p:spPr/>
        <p:txBody>
          <a:bodyPr/>
          <a:lstStyle/>
          <a:p>
            <a:r>
              <a:rPr lang="en-US" smtClean="0"/>
              <a:t>Slide </a:t>
            </a:r>
            <a:fld id="{23B0729D-0C76-4DC3-9F59-8792B55E40AA}" type="slidenum">
              <a:rPr lang="en-US" smtClean="0"/>
              <a:pPr/>
              <a:t>‹#›</a:t>
            </a:fld>
            <a:endParaRPr lang="en-US" dirty="0"/>
          </a:p>
        </p:txBody>
      </p:sp>
    </p:spTree>
    <p:extLst>
      <p:ext uri="{BB962C8B-B14F-4D97-AF65-F5344CB8AC3E}">
        <p14:creationId xmlns:p14="http://schemas.microsoft.com/office/powerpoint/2010/main" val="30614296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3" name="Content Placeholder 2"/>
          <p:cNvSpPr>
            <a:spLocks noGrp="1"/>
          </p:cNvSpPr>
          <p:nvPr>
            <p:ph sz="half" idx="1" hasCustomPrompt="1"/>
          </p:nvPr>
        </p:nvSpPr>
        <p:spPr>
          <a:xfrm>
            <a:off x="457200" y="1600200"/>
            <a:ext cx="4038600" cy="4525963"/>
          </a:xfrm>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sz="280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
        <p:nvSpPr>
          <p:cNvPr id="5" name="Text Placeholder 5"/>
          <p:cNvSpPr>
            <a:spLocks noGrp="1"/>
          </p:cNvSpPr>
          <p:nvPr>
            <p:ph type="body" sz="quarter" idx="10" hasCustomPrompt="1"/>
          </p:nvPr>
        </p:nvSpPr>
        <p:spPr>
          <a:xfrm>
            <a:off x="4648200" y="4906963"/>
            <a:ext cx="40386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648200" y="1600200"/>
            <a:ext cx="4038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
        <p:nvSpPr>
          <p:cNvPr id="4" name="Slide Number Placeholder 3"/>
          <p:cNvSpPr>
            <a:spLocks noGrp="1"/>
          </p:cNvSpPr>
          <p:nvPr>
            <p:ph type="sldNum" sz="quarter" idx="13"/>
          </p:nvPr>
        </p:nvSpPr>
        <p:spPr/>
        <p:txBody>
          <a:bodyPr/>
          <a:lstStyle/>
          <a:p>
            <a:r>
              <a:rPr lang="en-US" smtClean="0"/>
              <a:t>Slide </a:t>
            </a:r>
            <a:fld id="{23B0729D-0C76-4DC3-9F59-8792B55E40AA}" type="slidenum">
              <a:rPr lang="en-US" smtClean="0"/>
              <a:pPr/>
              <a:t>‹#›</a:t>
            </a:fld>
            <a:endParaRPr lang="en-US" dirty="0"/>
          </a:p>
        </p:txBody>
      </p:sp>
    </p:spTree>
    <p:extLst>
      <p:ext uri="{BB962C8B-B14F-4D97-AF65-F5344CB8AC3E}">
        <p14:creationId xmlns:p14="http://schemas.microsoft.com/office/powerpoint/2010/main" val="10684231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5" name="Text Placeholder 5"/>
          <p:cNvSpPr>
            <a:spLocks noGrp="1"/>
          </p:cNvSpPr>
          <p:nvPr>
            <p:ph type="body" sz="quarter" idx="10" hasCustomPrompt="1"/>
          </p:nvPr>
        </p:nvSpPr>
        <p:spPr>
          <a:xfrm>
            <a:off x="457200" y="4906963"/>
            <a:ext cx="82296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57200" y="1600200"/>
            <a:ext cx="8229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
        <p:nvSpPr>
          <p:cNvPr id="3" name="Slide Number Placeholder 2"/>
          <p:cNvSpPr>
            <a:spLocks noGrp="1"/>
          </p:cNvSpPr>
          <p:nvPr>
            <p:ph type="sldNum" sz="quarter" idx="13"/>
          </p:nvPr>
        </p:nvSpPr>
        <p:spPr/>
        <p:txBody>
          <a:bodyPr/>
          <a:lstStyle/>
          <a:p>
            <a:r>
              <a:rPr lang="en-US" smtClean="0"/>
              <a:t>Slide </a:t>
            </a:r>
            <a:fld id="{23B0729D-0C76-4DC3-9F59-8792B55E40AA}" type="slidenum">
              <a:rPr lang="en-US" smtClean="0"/>
              <a:pPr/>
              <a:t>‹#›</a:t>
            </a:fld>
            <a:endParaRPr lang="en-US" dirty="0"/>
          </a:p>
        </p:txBody>
      </p:sp>
    </p:spTree>
    <p:extLst>
      <p:ext uri="{BB962C8B-B14F-4D97-AF65-F5344CB8AC3E}">
        <p14:creationId xmlns:p14="http://schemas.microsoft.com/office/powerpoint/2010/main" val="408958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566160"/>
            <a:ext cx="7772400" cy="1005840"/>
          </a:xfrm>
        </p:spPr>
        <p:txBody>
          <a:bodyPr vert="horz" lIns="91440" tIns="45720" rIns="91440" bIns="45720" rtlCol="0" anchor="t" anchorCtr="0">
            <a:noAutofit/>
          </a:bodyPr>
          <a:lstStyle>
            <a:lvl1pPr algn="ctr">
              <a:defRPr lang="en-US" baseline="0">
                <a:solidFill>
                  <a:schemeClr val="bg1"/>
                </a:solidFill>
                <a:latin typeface="+mj-lt"/>
                <a:cs typeface="+mj-cs"/>
              </a:defRPr>
            </a:lvl1pPr>
          </a:lstStyle>
          <a:p>
            <a:pPr marL="0" lvl="0" algn="ctr"/>
            <a:r>
              <a:rPr lang="en-US" dirty="0" smtClean="0"/>
              <a:t>Click to add presentation title</a:t>
            </a:r>
            <a:endParaRPr lang="en-US" dirty="0"/>
          </a:p>
        </p:txBody>
      </p:sp>
      <p:sp>
        <p:nvSpPr>
          <p:cNvPr id="3" name="Subtitle 2"/>
          <p:cNvSpPr>
            <a:spLocks noGrp="1"/>
          </p:cNvSpPr>
          <p:nvPr>
            <p:ph type="subTitle" idx="1" hasCustomPrompt="1"/>
          </p:nvPr>
        </p:nvSpPr>
        <p:spPr>
          <a:xfrm>
            <a:off x="1371600" y="4114800"/>
            <a:ext cx="6400800" cy="9906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bg1">
                    <a:lumMod val="6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presentation subtitle</a:t>
            </a:r>
            <a:endParaRPr lang="en-US" dirty="0"/>
          </a:p>
        </p:txBody>
      </p:sp>
      <p:sp>
        <p:nvSpPr>
          <p:cNvPr id="7" name="Text Placeholder 8"/>
          <p:cNvSpPr>
            <a:spLocks noGrp="1"/>
          </p:cNvSpPr>
          <p:nvPr>
            <p:ph type="body" sz="quarter" idx="10" hasCustomPrompt="1"/>
          </p:nvPr>
        </p:nvSpPr>
        <p:spPr>
          <a:xfrm>
            <a:off x="3328418" y="5102163"/>
            <a:ext cx="2479849" cy="523875"/>
          </a:xfrm>
        </p:spPr>
        <p:txBody>
          <a:bodyPr lIns="0" rIns="0">
            <a:noAutofit/>
          </a:bodyPr>
          <a:lstStyle>
            <a:lvl1pPr marL="0" indent="0" algn="ctr">
              <a:buFontTx/>
              <a:buNone/>
              <a:defRPr sz="2400" baseline="0">
                <a:solidFill>
                  <a:schemeClr val="bg1"/>
                </a:solidFill>
              </a:defRPr>
            </a:lvl1pPr>
          </a:lstStyle>
          <a:p>
            <a:pPr lvl="0"/>
            <a:r>
              <a:rPr lang="en-US" dirty="0" smtClean="0"/>
              <a:t>Click to add date</a:t>
            </a:r>
            <a:endParaRPr lang="en-US" dirty="0"/>
          </a:p>
        </p:txBody>
      </p:sp>
    </p:spTree>
    <p:extLst>
      <p:ext uri="{BB962C8B-B14F-4D97-AF65-F5344CB8AC3E}">
        <p14:creationId xmlns:p14="http://schemas.microsoft.com/office/powerpoint/2010/main" val="3770649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chemeClr val="bg1"/>
                </a:solidFill>
              </a:defRPr>
            </a:lvl1pPr>
          </a:lstStyle>
          <a:p>
            <a:r>
              <a:rPr lang="en-US" dirty="0" smtClean="0"/>
              <a:t>Click to add slide title </a:t>
            </a:r>
            <a:endParaRPr lang="en-US" dirty="0"/>
          </a:p>
        </p:txBody>
      </p:sp>
      <p:sp>
        <p:nvSpPr>
          <p:cNvPr id="3" name="Content Placeholder 2"/>
          <p:cNvSpPr>
            <a:spLocks noGrp="1"/>
          </p:cNvSpPr>
          <p:nvPr>
            <p:ph idx="1" hasCustomPrompt="1"/>
          </p:nvPr>
        </p:nvSpPr>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baseline="0">
                <a:solidFill>
                  <a:schemeClr val="bg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bg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solidFill>
                  <a:schemeClr val="bg1"/>
                </a:solidFill>
              </a:defRPr>
            </a:lvl3pPr>
            <a:lvl4pPr marL="1373188" marR="0" indent="-341313"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solidFill>
                  <a:schemeClr val="bg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white"/>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mn-lt"/>
              </a:rPr>
              <a:t>Third level text</a:t>
            </a:r>
          </a:p>
          <a:p>
            <a:pPr marL="1373188" marR="0" lvl="3" indent="-341313"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mn-lt"/>
              </a:rPr>
              <a:t>Fourth level text</a:t>
            </a:r>
          </a:p>
        </p:txBody>
      </p:sp>
    </p:spTree>
    <p:extLst>
      <p:ext uri="{BB962C8B-B14F-4D97-AF65-F5344CB8AC3E}">
        <p14:creationId xmlns:p14="http://schemas.microsoft.com/office/powerpoint/2010/main" val="1007386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3" name="Content Placeholder 2"/>
          <p:cNvSpPr>
            <a:spLocks noGrp="1"/>
          </p:cNvSpPr>
          <p:nvPr>
            <p:ph sz="half" idx="1" hasCustomPrompt="1"/>
          </p:nvPr>
        </p:nvSpPr>
        <p:spPr>
          <a:xfrm>
            <a:off x="457200" y="1600200"/>
            <a:ext cx="4038600" cy="4525963"/>
          </a:xfrm>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sz="2800" baseline="0">
                <a:solidFill>
                  <a:schemeClr val="bg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bg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000" baseline="0">
                <a:solidFill>
                  <a:schemeClr val="bg1"/>
                </a:solidFill>
              </a:defRPr>
            </a:lvl3pPr>
            <a:lvl4pPr marL="1373188" marR="0" indent="-341313"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baseline="0">
                <a:solidFill>
                  <a:schemeClr val="bg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white"/>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mn-lt"/>
              </a:rPr>
              <a:t>Third level text</a:t>
            </a:r>
          </a:p>
          <a:p>
            <a:pPr marL="1373188" marR="0" lvl="3" indent="-341313"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mn-lt"/>
              </a:rPr>
              <a:t>Fourth level text</a:t>
            </a:r>
          </a:p>
        </p:txBody>
      </p:sp>
      <p:sp>
        <p:nvSpPr>
          <p:cNvPr id="5" name="Text Placeholder 5"/>
          <p:cNvSpPr>
            <a:spLocks noGrp="1"/>
          </p:cNvSpPr>
          <p:nvPr>
            <p:ph type="body" sz="quarter" idx="10" hasCustomPrompt="1"/>
          </p:nvPr>
        </p:nvSpPr>
        <p:spPr>
          <a:xfrm>
            <a:off x="4648200" y="4906963"/>
            <a:ext cx="40386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648200" y="1600200"/>
            <a:ext cx="4038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bg1"/>
                </a:solidFill>
                <a:latin typeface="+mn-lt"/>
                <a:ea typeface="+mn-ea"/>
                <a:cs typeface="Arial" pitchFamily="34" charset="0"/>
              </a:defRPr>
            </a:lvl1pPr>
          </a:lstStyle>
          <a:p>
            <a:pPr lvl="0"/>
            <a:endParaRPr lang="en-US" dirty="0" smtClean="0"/>
          </a:p>
        </p:txBody>
      </p:sp>
    </p:spTree>
    <p:extLst>
      <p:ext uri="{BB962C8B-B14F-4D97-AF65-F5344CB8AC3E}">
        <p14:creationId xmlns:p14="http://schemas.microsoft.com/office/powerpoint/2010/main" val="27364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and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5" name="Text Placeholder 5"/>
          <p:cNvSpPr>
            <a:spLocks noGrp="1"/>
          </p:cNvSpPr>
          <p:nvPr>
            <p:ph type="body" sz="quarter" idx="10" hasCustomPrompt="1"/>
          </p:nvPr>
        </p:nvSpPr>
        <p:spPr>
          <a:xfrm>
            <a:off x="457200" y="4906963"/>
            <a:ext cx="82296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57200" y="1600200"/>
            <a:ext cx="8229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bg1"/>
                </a:solidFill>
                <a:latin typeface="+mn-lt"/>
                <a:ea typeface="+mn-ea"/>
                <a:cs typeface="Arial" pitchFamily="34" charset="0"/>
              </a:defRPr>
            </a:lvl1pPr>
          </a:lstStyle>
          <a:p>
            <a:pPr lvl="0"/>
            <a:endParaRPr lang="en-US" dirty="0" smtClean="0"/>
          </a:p>
        </p:txBody>
      </p:sp>
    </p:spTree>
    <p:extLst>
      <p:ext uri="{BB962C8B-B14F-4D97-AF65-F5344CB8AC3E}">
        <p14:creationId xmlns:p14="http://schemas.microsoft.com/office/powerpoint/2010/main" val="3528854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add slide title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add text </a:t>
            </a:r>
          </a:p>
          <a:p>
            <a:pPr lvl="1"/>
            <a:r>
              <a:rPr lang="en-US" dirty="0" smtClean="0"/>
              <a:t>Second level text</a:t>
            </a:r>
          </a:p>
          <a:p>
            <a:pPr lvl="2"/>
            <a:r>
              <a:rPr lang="en-US" dirty="0" smtClean="0"/>
              <a:t>Third level text</a:t>
            </a:r>
          </a:p>
          <a:p>
            <a:pPr lvl="3"/>
            <a:r>
              <a:rPr lang="en-US" dirty="0" smtClean="0"/>
              <a:t>Fourth level text</a:t>
            </a:r>
          </a:p>
        </p:txBody>
      </p:sp>
      <p:sp>
        <p:nvSpPr>
          <p:cNvPr id="8" name="Rectangle 7"/>
          <p:cNvSpPr/>
          <p:nvPr/>
        </p:nvSpPr>
        <p:spPr>
          <a:xfrm>
            <a:off x="2286000" y="6559550"/>
            <a:ext cx="4572000" cy="215444"/>
          </a:xfrm>
          <a:prstGeom prst="rect">
            <a:avLst/>
          </a:prstGeom>
        </p:spPr>
        <p:txBody>
          <a:bodyPr>
            <a:spAutoFit/>
          </a:bodyPr>
          <a:lstStyle/>
          <a:p>
            <a:pPr algn="ctr"/>
            <a:r>
              <a:rPr lang="en-US" sz="800" baseline="0" dirty="0">
                <a:solidFill>
                  <a:srgbClr val="FFFFFF"/>
                </a:solidFill>
                <a:latin typeface="Arial" panose="020B0604020202020204" pitchFamily="34" charset="0"/>
              </a:rPr>
              <a:t>Operated by Los Alamos National Security, </a:t>
            </a:r>
            <a:r>
              <a:rPr lang="en-US" sz="800" baseline="0" dirty="0" smtClean="0">
                <a:solidFill>
                  <a:srgbClr val="FFFFFF"/>
                </a:solidFill>
                <a:latin typeface="Arial" panose="020B0604020202020204" pitchFamily="34" charset="0"/>
              </a:rPr>
              <a:t>LLC for </a:t>
            </a:r>
            <a:r>
              <a:rPr lang="en-US" sz="800" baseline="0" dirty="0">
                <a:solidFill>
                  <a:srgbClr val="FFFFFF"/>
                </a:solidFill>
                <a:latin typeface="Arial" panose="020B0604020202020204" pitchFamily="34" charset="0"/>
              </a:rPr>
              <a:t>the U.S. Department of Energy's NNSA</a:t>
            </a:r>
          </a:p>
        </p:txBody>
      </p:sp>
      <p:sp>
        <p:nvSpPr>
          <p:cNvPr id="9" name="TextBox 8"/>
          <p:cNvSpPr txBox="1"/>
          <p:nvPr/>
        </p:nvSpPr>
        <p:spPr>
          <a:xfrm>
            <a:off x="3619500" y="6076950"/>
            <a:ext cx="1905000" cy="276999"/>
          </a:xfrm>
          <a:prstGeom prst="rect">
            <a:avLst/>
          </a:prstGeom>
          <a:noFill/>
        </p:spPr>
        <p:txBody>
          <a:bodyPr wrap="square" rtlCol="0">
            <a:spAutoFit/>
          </a:bodyPr>
          <a:lstStyle/>
          <a:p>
            <a:pPr algn="ctr"/>
            <a:r>
              <a:rPr lang="en-US" sz="1200" baseline="0" dirty="0" smtClean="0">
                <a:solidFill>
                  <a:schemeClr val="tx1"/>
                </a:solidFill>
                <a:latin typeface="Arial" panose="020B0604020202020204" pitchFamily="34" charset="0"/>
              </a:rPr>
              <a:t>UNCLASSIFIED</a:t>
            </a:r>
            <a:endParaRPr lang="en-US" sz="1200" baseline="0" dirty="0">
              <a:solidFill>
                <a:schemeClr val="tx1"/>
              </a:solidFill>
              <a:latin typeface="Arial" panose="020B0604020202020204" pitchFamily="34" charset="0"/>
            </a:endParaRPr>
          </a:p>
        </p:txBody>
      </p:sp>
      <p:sp>
        <p:nvSpPr>
          <p:cNvPr id="4" name="Slide Number Placeholder 3"/>
          <p:cNvSpPr>
            <a:spLocks noGrp="1"/>
          </p:cNvSpPr>
          <p:nvPr>
            <p:ph type="sldNum" sz="quarter" idx="4"/>
          </p:nvPr>
        </p:nvSpPr>
        <p:spPr>
          <a:xfrm>
            <a:off x="7242048" y="6565392"/>
            <a:ext cx="1700784" cy="246888"/>
          </a:xfrm>
          <a:prstGeom prst="rect">
            <a:avLst/>
          </a:prstGeom>
        </p:spPr>
        <p:txBody>
          <a:bodyPr vert="horz" lIns="91440" tIns="45720" rIns="91440" bIns="45720" rtlCol="0" anchor="ctr"/>
          <a:lstStyle>
            <a:lvl1pPr algn="r">
              <a:defRPr sz="1000" baseline="0">
                <a:solidFill>
                  <a:schemeClr val="bg1"/>
                </a:solidFill>
                <a:latin typeface="Arial" panose="020B0604020202020204" pitchFamily="34" charset="0"/>
              </a:defRPr>
            </a:lvl1pPr>
          </a:lstStyle>
          <a:p>
            <a:r>
              <a:rPr lang="en-US" dirty="0" smtClean="0"/>
              <a:t>Slide </a:t>
            </a:r>
            <a:fld id="{23B0729D-0C76-4DC3-9F59-8792B55E40AA}" type="slidenum">
              <a:rPr lang="en-US" smtClean="0"/>
              <a:pPr/>
              <a:t>‹#›</a:t>
            </a:fld>
            <a:endParaRPr lang="en-US" dirty="0"/>
          </a:p>
        </p:txBody>
      </p:sp>
    </p:spTree>
    <p:extLst>
      <p:ext uri="{BB962C8B-B14F-4D97-AF65-F5344CB8AC3E}">
        <p14:creationId xmlns:p14="http://schemas.microsoft.com/office/powerpoint/2010/main" val="2765774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1" r:id="rId4"/>
  </p:sldLayoutIdLst>
  <p:hf hdr="0" ftr="0" dt="0"/>
  <p:txStyles>
    <p:titleStyle>
      <a:lvl1pPr algn="l" defTabSz="914400" rtl="0" eaLnBrk="1" latinLnBrk="0" hangingPunct="1">
        <a:spcBef>
          <a:spcPct val="0"/>
        </a:spcBef>
        <a:buNone/>
        <a:defRPr sz="3200" b="1" kern="1200" baseline="0">
          <a:solidFill>
            <a:schemeClr val="tx1"/>
          </a:solidFill>
          <a:latin typeface="Arial" pitchFamily="34" charset="0"/>
          <a:ea typeface="+mj-ea"/>
          <a:cs typeface="Arial" pitchFamily="34" charset="0"/>
        </a:defRPr>
      </a:lvl1pPr>
    </p:titleStyle>
    <p:body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tx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400" kern="1200">
          <a:solidFill>
            <a:schemeClr val="tx1"/>
          </a:solidFill>
          <a:latin typeface="+mn-lt"/>
          <a:ea typeface="+mn-ea"/>
          <a:cs typeface="+mn-cs"/>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400" kern="1200">
          <a:solidFill>
            <a:schemeClr val="tx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add slide title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add text </a:t>
            </a:r>
          </a:p>
          <a:p>
            <a:pPr lvl="1"/>
            <a:r>
              <a:rPr lang="en-US" dirty="0" smtClean="0"/>
              <a:t>Second level text</a:t>
            </a:r>
          </a:p>
          <a:p>
            <a:pPr lvl="2"/>
            <a:r>
              <a:rPr lang="en-US" dirty="0" smtClean="0"/>
              <a:t>Third level text</a:t>
            </a:r>
          </a:p>
          <a:p>
            <a:pPr lvl="3"/>
            <a:r>
              <a:rPr lang="en-US" dirty="0" smtClean="0"/>
              <a:t>Fourth level text</a:t>
            </a:r>
          </a:p>
        </p:txBody>
      </p:sp>
      <p:sp>
        <p:nvSpPr>
          <p:cNvPr id="8" name="Rectangle 7"/>
          <p:cNvSpPr/>
          <p:nvPr/>
        </p:nvSpPr>
        <p:spPr>
          <a:xfrm>
            <a:off x="2286000" y="6559550"/>
            <a:ext cx="4572000" cy="215444"/>
          </a:xfrm>
          <a:prstGeom prst="rect">
            <a:avLst/>
          </a:prstGeom>
        </p:spPr>
        <p:txBody>
          <a:bodyPr>
            <a:spAutoFit/>
          </a:bodyPr>
          <a:lstStyle/>
          <a:p>
            <a:pPr algn="ctr"/>
            <a:r>
              <a:rPr lang="en-US" sz="800" dirty="0">
                <a:solidFill>
                  <a:srgbClr val="FFFFFF"/>
                </a:solidFill>
                <a:latin typeface="Frutiger LT Std 57 Condensed"/>
              </a:rPr>
              <a:t>Operated by Los Alamos National Security, </a:t>
            </a:r>
            <a:r>
              <a:rPr lang="en-US" sz="800" dirty="0" smtClean="0">
                <a:solidFill>
                  <a:srgbClr val="FFFFFF"/>
                </a:solidFill>
                <a:latin typeface="Frutiger LT Std 57 Condensed"/>
              </a:rPr>
              <a:t>LLC for </a:t>
            </a:r>
            <a:r>
              <a:rPr lang="en-US" sz="800" dirty="0">
                <a:solidFill>
                  <a:srgbClr val="FFFFFF"/>
                </a:solidFill>
                <a:latin typeface="Frutiger LT Std 57 Condensed"/>
              </a:rPr>
              <a:t>the U.S. Department of Energy's NNSA</a:t>
            </a:r>
          </a:p>
        </p:txBody>
      </p:sp>
      <p:sp>
        <p:nvSpPr>
          <p:cNvPr id="9" name="TextBox 8"/>
          <p:cNvSpPr txBox="1"/>
          <p:nvPr/>
        </p:nvSpPr>
        <p:spPr>
          <a:xfrm>
            <a:off x="3619500" y="6076950"/>
            <a:ext cx="1905000" cy="276999"/>
          </a:xfrm>
          <a:prstGeom prst="rect">
            <a:avLst/>
          </a:prstGeom>
          <a:noFill/>
        </p:spPr>
        <p:txBody>
          <a:bodyPr wrap="square" rtlCol="0">
            <a:spAutoFit/>
          </a:bodyPr>
          <a:lstStyle/>
          <a:p>
            <a:pPr algn="ctr"/>
            <a:r>
              <a:rPr lang="en-US" sz="1200" baseline="0" dirty="0" smtClean="0">
                <a:solidFill>
                  <a:schemeClr val="bg1"/>
                </a:solidFill>
                <a:latin typeface="Frutiger LT Std 67 Bold Condensed"/>
              </a:rPr>
              <a:t>UNCLASSIFIED</a:t>
            </a:r>
            <a:endParaRPr lang="en-US" sz="1200" baseline="0" dirty="0">
              <a:solidFill>
                <a:schemeClr val="bg1"/>
              </a:solidFill>
              <a:latin typeface="Frutiger LT Std 67 Bold Condensed"/>
            </a:endParaRPr>
          </a:p>
        </p:txBody>
      </p:sp>
      <p:sp>
        <p:nvSpPr>
          <p:cNvPr id="10" name="TextBox 9"/>
          <p:cNvSpPr txBox="1"/>
          <p:nvPr/>
        </p:nvSpPr>
        <p:spPr>
          <a:xfrm>
            <a:off x="5435490" y="6564699"/>
            <a:ext cx="3505200" cy="246221"/>
          </a:xfrm>
          <a:prstGeom prst="rect">
            <a:avLst/>
          </a:prstGeom>
          <a:noFill/>
        </p:spPr>
        <p:txBody>
          <a:bodyPr wrap="square" rtlCol="0">
            <a:spAutoFit/>
          </a:bodyPr>
          <a:lstStyle/>
          <a:p>
            <a:pPr algn="r"/>
            <a:r>
              <a:rPr lang="en-US" sz="1000" b="1" normalizeH="0" baseline="0" dirty="0" smtClean="0">
                <a:solidFill>
                  <a:srgbClr val="FFFFFF"/>
                </a:solidFill>
                <a:latin typeface="Frutiger LT Std 45 Light"/>
              </a:rPr>
              <a:t>UNCLASSIFIED  </a:t>
            </a:r>
            <a:r>
              <a:rPr lang="en-US" sz="1000" normalizeH="0" baseline="0" dirty="0" smtClean="0">
                <a:solidFill>
                  <a:srgbClr val="F4B834"/>
                </a:solidFill>
                <a:latin typeface="Frutiger LT Std 45 Light"/>
              </a:rPr>
              <a:t>|</a:t>
            </a:r>
            <a:r>
              <a:rPr lang="en-US" sz="1000" normalizeH="0" baseline="0" dirty="0" smtClean="0">
                <a:solidFill>
                  <a:srgbClr val="FFFFFF"/>
                </a:solidFill>
                <a:latin typeface="Frutiger LT Std 45 Light"/>
              </a:rPr>
              <a:t>  </a:t>
            </a:r>
            <a:fld id="{F9D4371A-A13E-B243-A14D-8CF626A7A05F}" type="slidenum">
              <a:rPr lang="en-US" sz="1000" normalizeH="0" baseline="0" smtClean="0">
                <a:solidFill>
                  <a:srgbClr val="FFFFFF"/>
                </a:solidFill>
                <a:latin typeface="Frutiger LT Std 45 Light"/>
              </a:rPr>
              <a:pPr algn="r"/>
              <a:t>‹#›</a:t>
            </a:fld>
            <a:endParaRPr lang="en-US" sz="1000" normalizeH="0" baseline="0" dirty="0">
              <a:solidFill>
                <a:srgbClr val="FFFFFF"/>
              </a:solidFill>
              <a:latin typeface="Frutiger LT Std 45 Light"/>
            </a:endParaRPr>
          </a:p>
        </p:txBody>
      </p:sp>
    </p:spTree>
    <p:extLst>
      <p:ext uri="{BB962C8B-B14F-4D97-AF65-F5344CB8AC3E}">
        <p14:creationId xmlns:p14="http://schemas.microsoft.com/office/powerpoint/2010/main" val="29519488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hf hdr="0" ftr="0" dt="0"/>
  <p:txStyles>
    <p:titleStyle>
      <a:lvl1pPr algn="l" defTabSz="914400" rtl="0" eaLnBrk="1" latinLnBrk="0" hangingPunct="1">
        <a:spcBef>
          <a:spcPct val="0"/>
        </a:spcBef>
        <a:buNone/>
        <a:defRPr sz="3200" b="1" kern="1200" baseline="0">
          <a:solidFill>
            <a:schemeClr val="bg1"/>
          </a:solidFill>
          <a:latin typeface="Arial" pitchFamily="34" charset="0"/>
          <a:ea typeface="+mj-ea"/>
          <a:cs typeface="Arial" pitchFamily="34" charset="0"/>
        </a:defRPr>
      </a:lvl1pPr>
    </p:titleStyle>
    <p:body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bg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bg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400" kern="1200">
          <a:solidFill>
            <a:schemeClr val="bg1"/>
          </a:solidFill>
          <a:latin typeface="+mn-lt"/>
          <a:ea typeface="+mn-ea"/>
          <a:cs typeface="+mn-cs"/>
        </a:defRPr>
      </a:lvl3pPr>
      <a:lvl4pPr marL="1373188" marR="0" indent="-341313"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400" kern="1200">
          <a:solidFill>
            <a:schemeClr val="bg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avi"/><Relationship Id="rId1" Type="http://schemas.microsoft.com/office/2007/relationships/media" Target="../media/media7.avi"/><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avi"/><Relationship Id="rId7" Type="http://schemas.openxmlformats.org/officeDocument/2006/relationships/image" Target="../media/image15.png"/><Relationship Id="rId2" Type="http://schemas.openxmlformats.org/officeDocument/2006/relationships/video" Target="../media/media2.mpg"/><Relationship Id="rId1" Type="http://schemas.microsoft.com/office/2007/relationships/media" Target="../media/media2.mpg"/><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video" Target="../media/media3.avi"/><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5.avi"/><Relationship Id="rId7" Type="http://schemas.openxmlformats.org/officeDocument/2006/relationships/image" Target="../media/image1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video" Target="../media/media5.avi"/><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1.jpe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video" Target="../media/media6.avi"/><Relationship Id="rId1" Type="http://schemas.microsoft.com/office/2007/relationships/media" Target="../media/media6.avi"/><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3352800"/>
            <a:ext cx="8229600" cy="1219200"/>
          </a:xfrm>
        </p:spPr>
        <p:txBody>
          <a:bodyPr/>
          <a:lstStyle/>
          <a:p>
            <a:r>
              <a:rPr lang="en-US" sz="2400" dirty="0"/>
              <a:t>Comparison of Material Point Method (MPM) and Volume of Fluid (</a:t>
            </a:r>
            <a:r>
              <a:rPr lang="en-US" sz="2400" dirty="0" smtClean="0"/>
              <a:t>VOF) Method </a:t>
            </a:r>
            <a:r>
              <a:rPr lang="en-US" sz="2400" dirty="0"/>
              <a:t>in simulation of </a:t>
            </a:r>
            <a:r>
              <a:rPr lang="en-US" sz="2400" dirty="0" smtClean="0"/>
              <a:t>HE </a:t>
            </a:r>
            <a:r>
              <a:rPr lang="en-US" sz="2400" dirty="0"/>
              <a:t>material fragment impact</a:t>
            </a:r>
          </a:p>
        </p:txBody>
      </p:sp>
      <p:sp>
        <p:nvSpPr>
          <p:cNvPr id="7" name="Text Placeholder 6"/>
          <p:cNvSpPr>
            <a:spLocks noGrp="1"/>
          </p:cNvSpPr>
          <p:nvPr>
            <p:ph type="body" sz="quarter" idx="10"/>
          </p:nvPr>
        </p:nvSpPr>
        <p:spPr>
          <a:xfrm>
            <a:off x="3048000" y="5410200"/>
            <a:ext cx="2479849" cy="523875"/>
          </a:xfrm>
        </p:spPr>
        <p:txBody>
          <a:bodyPr>
            <a:normAutofit fontScale="85000" lnSpcReduction="10000"/>
          </a:bodyPr>
          <a:lstStyle/>
          <a:p>
            <a:r>
              <a:rPr lang="en-US" dirty="0" smtClean="0"/>
              <a:t>September 7</a:t>
            </a:r>
            <a:r>
              <a:rPr lang="en-US" baseline="30000" dirty="0" smtClean="0"/>
              <a:t>th</a:t>
            </a:r>
            <a:r>
              <a:rPr lang="en-US" dirty="0" smtClean="0"/>
              <a:t>, 2015</a:t>
            </a:r>
            <a:endParaRPr lang="en-US" dirty="0"/>
          </a:p>
        </p:txBody>
      </p:sp>
      <p:sp>
        <p:nvSpPr>
          <p:cNvPr id="3" name="Subtitle 2"/>
          <p:cNvSpPr>
            <a:spLocks noGrp="1"/>
          </p:cNvSpPr>
          <p:nvPr>
            <p:ph type="subTitle" idx="1"/>
          </p:nvPr>
        </p:nvSpPr>
        <p:spPr>
          <a:xfrm>
            <a:off x="152400" y="4800600"/>
            <a:ext cx="8686800" cy="533400"/>
          </a:xfrm>
        </p:spPr>
        <p:txBody>
          <a:bodyPr/>
          <a:lstStyle/>
          <a:p>
            <a:r>
              <a:rPr lang="en-US" sz="1600" b="1" i="1" dirty="0"/>
              <a:t>Xia Ma</a:t>
            </a:r>
            <a:r>
              <a:rPr lang="en-US" sz="1600" b="1" i="1" dirty="0" smtClean="0"/>
              <a:t>†, </a:t>
            </a:r>
            <a:r>
              <a:rPr lang="en-US" sz="1600" b="1" i="1" dirty="0"/>
              <a:t>Christopher C. Long, Erik A. Moro, Bradford E. Clements and </a:t>
            </a:r>
            <a:r>
              <a:rPr lang="en-US" sz="1600" b="1" i="1" dirty="0" err="1"/>
              <a:t>Duan</a:t>
            </a:r>
            <a:r>
              <a:rPr lang="en-US" sz="1600" b="1" i="1" dirty="0"/>
              <a:t> Z. Zhang</a:t>
            </a:r>
          </a:p>
        </p:txBody>
      </p:sp>
      <p:sp>
        <p:nvSpPr>
          <p:cNvPr id="6" name="Rectangle 5"/>
          <p:cNvSpPr/>
          <p:nvPr/>
        </p:nvSpPr>
        <p:spPr>
          <a:xfrm>
            <a:off x="1939138" y="6019800"/>
            <a:ext cx="1928733" cy="369332"/>
          </a:xfrm>
          <a:prstGeom prst="rect">
            <a:avLst/>
          </a:prstGeom>
        </p:spPr>
        <p:txBody>
          <a:bodyPr wrap="none">
            <a:spAutoFit/>
          </a:bodyPr>
          <a:lstStyle/>
          <a:p>
            <a:r>
              <a:rPr lang="en-US" dirty="0" smtClean="0"/>
              <a:t>LA-UR-15-26630</a:t>
            </a:r>
            <a:endParaRPr lang="en-US" dirty="0"/>
          </a:p>
        </p:txBody>
      </p:sp>
    </p:spTree>
    <p:extLst>
      <p:ext uri="{BB962C8B-B14F-4D97-AF65-F5344CB8AC3E}">
        <p14:creationId xmlns:p14="http://schemas.microsoft.com/office/powerpoint/2010/main" val="3758718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447800"/>
            <a:ext cx="6485840" cy="5322125"/>
          </a:xfrm>
          <a:prstGeom prst="rect">
            <a:avLst/>
          </a:prstGeom>
        </p:spPr>
      </p:pic>
      <p:sp>
        <p:nvSpPr>
          <p:cNvPr id="2" name="Title 1"/>
          <p:cNvSpPr>
            <a:spLocks noGrp="1"/>
          </p:cNvSpPr>
          <p:nvPr>
            <p:ph type="title"/>
          </p:nvPr>
        </p:nvSpPr>
        <p:spPr/>
        <p:txBody>
          <a:bodyPr/>
          <a:lstStyle/>
          <a:p>
            <a:r>
              <a:rPr lang="en-US" dirty="0" smtClean="0"/>
              <a:t>Empirical Modeling versus first principle simulation</a:t>
            </a:r>
            <a:endParaRPr lang="en-US" dirty="0"/>
          </a:p>
        </p:txBody>
      </p:sp>
      <p:sp>
        <p:nvSpPr>
          <p:cNvPr id="4" name="Slide Number Placeholder 3"/>
          <p:cNvSpPr>
            <a:spLocks noGrp="1"/>
          </p:cNvSpPr>
          <p:nvPr>
            <p:ph type="sldNum" sz="quarter" idx="10"/>
          </p:nvPr>
        </p:nvSpPr>
        <p:spPr/>
        <p:txBody>
          <a:bodyPr/>
          <a:lstStyle/>
          <a:p>
            <a:r>
              <a:rPr lang="en-US" smtClean="0"/>
              <a:t>Slide </a:t>
            </a:r>
            <a:fld id="{23B0729D-0C76-4DC3-9F59-8792B55E40AA}" type="slidenum">
              <a:rPr lang="en-US" smtClean="0"/>
              <a:pPr/>
              <a:t>10</a:t>
            </a:fld>
            <a:endParaRPr lang="en-US" dirty="0"/>
          </a:p>
        </p:txBody>
      </p:sp>
      <p:pic>
        <p:nvPicPr>
          <p:cNvPr id="7" name="ve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7253" y="1828800"/>
            <a:ext cx="4876800" cy="4333875"/>
          </a:xfrm>
          <a:prstGeom prst="rect">
            <a:avLst/>
          </a:prstGeom>
        </p:spPr>
      </p:pic>
    </p:spTree>
    <p:extLst>
      <p:ext uri="{BB962C8B-B14F-4D97-AF65-F5344CB8AC3E}">
        <p14:creationId xmlns:p14="http://schemas.microsoft.com/office/powerpoint/2010/main" val="15988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0070C0"/>
                </a:solidFill>
              </a:rPr>
              <a:t>Conclusions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The </a:t>
            </a:r>
            <a:r>
              <a:rPr lang="en-US" dirty="0"/>
              <a:t>capabilities and limitations of predicting responses of </a:t>
            </a:r>
            <a:r>
              <a:rPr lang="en-US" dirty="0" smtClean="0"/>
              <a:t>multi-materials </a:t>
            </a:r>
            <a:r>
              <a:rPr lang="en-US" dirty="0"/>
              <a:t>under extreme environment are reviewed.</a:t>
            </a:r>
          </a:p>
          <a:p>
            <a:pPr marL="457200" indent="-457200">
              <a:buFont typeface="Arial" panose="020B0604020202020204" pitchFamily="34" charset="0"/>
              <a:buChar char="•"/>
            </a:pPr>
            <a:r>
              <a:rPr lang="en-US" dirty="0"/>
              <a:t>Both CartaBlanca and Pagosa, developed by LANL using MPM and VOF respectively, have very powerful capabilities in modeling and simulation of  </a:t>
            </a:r>
            <a:r>
              <a:rPr lang="en-US" dirty="0" smtClean="0"/>
              <a:t>multi-material </a:t>
            </a:r>
            <a:r>
              <a:rPr lang="en-US" dirty="0"/>
              <a:t>impact. </a:t>
            </a:r>
            <a:endParaRPr lang="en-US" dirty="0" smtClean="0"/>
          </a:p>
          <a:p>
            <a:pPr marL="457200" indent="-457200">
              <a:buFont typeface="Arial" panose="020B0604020202020204" pitchFamily="34" charset="0"/>
              <a:buChar char="•"/>
            </a:pPr>
            <a:r>
              <a:rPr lang="en-US" dirty="0"/>
              <a:t>Pagosa is very efficient in large 3-D parallel simulation of explosives.</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r>
              <a:rPr lang="en-US" smtClean="0"/>
              <a:t>Slide </a:t>
            </a:r>
            <a:fld id="{23B0729D-0C76-4DC3-9F59-8792B55E40AA}" type="slidenum">
              <a:rPr lang="en-US" smtClean="0"/>
              <a:pPr/>
              <a:t>11</a:t>
            </a:fld>
            <a:endParaRPr lang="en-US" dirty="0"/>
          </a:p>
        </p:txBody>
      </p:sp>
    </p:spTree>
    <p:extLst>
      <p:ext uri="{BB962C8B-B14F-4D97-AF65-F5344CB8AC3E}">
        <p14:creationId xmlns:p14="http://schemas.microsoft.com/office/powerpoint/2010/main" val="3310190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399"/>
            <a:ext cx="4586926"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 y="274638"/>
            <a:ext cx="8991600" cy="715962"/>
          </a:xfrm>
        </p:spPr>
        <p:txBody>
          <a:bodyPr/>
          <a:lstStyle/>
          <a:p>
            <a:pPr algn="ctr"/>
            <a:r>
              <a:rPr lang="en-US" sz="1800" u="sng" dirty="0">
                <a:solidFill>
                  <a:srgbClr val="0070C0"/>
                </a:solidFill>
              </a:rPr>
              <a:t>A spherical projectile penetrates  the cover plate and detonates the </a:t>
            </a:r>
            <a:r>
              <a:rPr lang="en-US" sz="1800" u="sng" dirty="0" smtClean="0">
                <a:solidFill>
                  <a:srgbClr val="0070C0"/>
                </a:solidFill>
              </a:rPr>
              <a:t>solid explosive </a:t>
            </a:r>
            <a:r>
              <a:rPr lang="en-US" sz="1800" u="sng" dirty="0">
                <a:solidFill>
                  <a:srgbClr val="0070C0"/>
                </a:solidFill>
              </a:rPr>
              <a:t>underneath. This is a Pagosa simulation based on VOF and </a:t>
            </a:r>
            <a:r>
              <a:rPr lang="en-US" sz="1800" u="sng" dirty="0" smtClean="0">
                <a:solidFill>
                  <a:srgbClr val="0070C0"/>
                </a:solidFill>
              </a:rPr>
              <a:t>SURF</a:t>
            </a:r>
            <a:r>
              <a:rPr lang="en-US" sz="1800" u="sng" dirty="0">
                <a:solidFill>
                  <a:srgbClr val="0070C0"/>
                </a:solidFill>
              </a:rPr>
              <a:t>.</a:t>
            </a:r>
            <a:br>
              <a:rPr lang="en-US" sz="1800" u="sng" dirty="0">
                <a:solidFill>
                  <a:srgbClr val="0070C0"/>
                </a:solidFill>
              </a:rPr>
            </a:br>
            <a:endParaRPr lang="en-US" sz="18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95399"/>
            <a:ext cx="3662336" cy="4410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86400" y="5936980"/>
            <a:ext cx="2685351" cy="369332"/>
          </a:xfrm>
          <a:prstGeom prst="rect">
            <a:avLst/>
          </a:prstGeom>
          <a:noFill/>
        </p:spPr>
        <p:txBody>
          <a:bodyPr wrap="none" rtlCol="0">
            <a:spAutoFit/>
          </a:bodyPr>
          <a:lstStyle/>
          <a:p>
            <a:r>
              <a:rPr lang="en-US" dirty="0" smtClean="0"/>
              <a:t>Fig. Experimental set-up</a:t>
            </a:r>
            <a:endParaRPr lang="en-US" dirty="0"/>
          </a:p>
        </p:txBody>
      </p:sp>
      <p:sp>
        <p:nvSpPr>
          <p:cNvPr id="5" name="Rectangle 4"/>
          <p:cNvSpPr/>
          <p:nvPr/>
        </p:nvSpPr>
        <p:spPr>
          <a:xfrm>
            <a:off x="990600" y="5936980"/>
            <a:ext cx="2971800" cy="369332"/>
          </a:xfrm>
          <a:prstGeom prst="rect">
            <a:avLst/>
          </a:prstGeom>
        </p:spPr>
        <p:txBody>
          <a:bodyPr wrap="square">
            <a:spAutoFit/>
          </a:bodyPr>
          <a:lstStyle/>
          <a:p>
            <a:r>
              <a:rPr lang="en-US" b="1" dirty="0" smtClean="0"/>
              <a:t>Fig. Full </a:t>
            </a:r>
            <a:r>
              <a:rPr lang="en-US" b="1" dirty="0"/>
              <a:t>3D simulation</a:t>
            </a:r>
          </a:p>
        </p:txBody>
      </p:sp>
      <p:sp>
        <p:nvSpPr>
          <p:cNvPr id="8" name="TextBox 7"/>
          <p:cNvSpPr txBox="1"/>
          <p:nvPr/>
        </p:nvSpPr>
        <p:spPr>
          <a:xfrm>
            <a:off x="4822509" y="2802674"/>
            <a:ext cx="615553" cy="1676400"/>
          </a:xfrm>
          <a:prstGeom prst="rect">
            <a:avLst/>
          </a:prstGeom>
          <a:noFill/>
        </p:spPr>
        <p:txBody>
          <a:bodyPr vert="eaVert" wrap="square" rtlCol="0">
            <a:spAutoFit/>
          </a:bodyPr>
          <a:lstStyle/>
          <a:p>
            <a:r>
              <a:rPr lang="en-US" sz="2800" dirty="0" smtClean="0"/>
              <a:t>1234567</a:t>
            </a:r>
            <a:endParaRPr lang="en-US" sz="2800" dirty="0"/>
          </a:p>
        </p:txBody>
      </p:sp>
      <p:sp>
        <p:nvSpPr>
          <p:cNvPr id="13" name="TextBox 12"/>
          <p:cNvSpPr txBox="1"/>
          <p:nvPr/>
        </p:nvSpPr>
        <p:spPr>
          <a:xfrm>
            <a:off x="3276600" y="2514600"/>
            <a:ext cx="644728" cy="2677656"/>
          </a:xfrm>
          <a:prstGeom prst="rect">
            <a:avLst/>
          </a:prstGeom>
          <a:noFill/>
        </p:spPr>
        <p:txBody>
          <a:bodyPr wrap="none" rtlCol="0">
            <a:spAutoFit/>
          </a:bodyPr>
          <a:lstStyle/>
          <a:p>
            <a:pPr marL="285750" indent="-285750">
              <a:buFont typeface="Courier New" panose="02070309020205020404" pitchFamily="49" charset="0"/>
              <a:buChar char="o"/>
            </a:pPr>
            <a:r>
              <a:rPr lang="en-US" sz="2400" dirty="0" smtClean="0">
                <a:solidFill>
                  <a:srgbClr val="FFFF00"/>
                </a:solidFill>
              </a:rPr>
              <a:t>1</a:t>
            </a:r>
          </a:p>
          <a:p>
            <a:pPr marL="285750" indent="-285750">
              <a:buFont typeface="Courier New" panose="02070309020205020404" pitchFamily="49" charset="0"/>
              <a:buChar char="o"/>
            </a:pPr>
            <a:r>
              <a:rPr lang="en-US" sz="2400" dirty="0" smtClean="0">
                <a:solidFill>
                  <a:srgbClr val="FFFF00"/>
                </a:solidFill>
              </a:rPr>
              <a:t>2</a:t>
            </a:r>
          </a:p>
          <a:p>
            <a:pPr marL="285750" indent="-285750">
              <a:buFont typeface="Courier New" panose="02070309020205020404" pitchFamily="49" charset="0"/>
              <a:buChar char="o"/>
            </a:pPr>
            <a:r>
              <a:rPr lang="en-US" sz="2400" dirty="0" smtClean="0">
                <a:solidFill>
                  <a:srgbClr val="FFFF00"/>
                </a:solidFill>
              </a:rPr>
              <a:t>3</a:t>
            </a:r>
          </a:p>
          <a:p>
            <a:pPr marL="285750" indent="-285750">
              <a:buFont typeface="Courier New" panose="02070309020205020404" pitchFamily="49" charset="0"/>
              <a:buChar char="o"/>
            </a:pPr>
            <a:r>
              <a:rPr lang="en-US" sz="2400" dirty="0" smtClean="0">
                <a:solidFill>
                  <a:srgbClr val="FFFF00"/>
                </a:solidFill>
              </a:rPr>
              <a:t>4</a:t>
            </a:r>
          </a:p>
          <a:p>
            <a:pPr marL="285750" indent="-285750">
              <a:buFont typeface="Courier New" panose="02070309020205020404" pitchFamily="49" charset="0"/>
              <a:buChar char="o"/>
            </a:pPr>
            <a:r>
              <a:rPr lang="en-US" sz="2400" dirty="0" smtClean="0">
                <a:solidFill>
                  <a:srgbClr val="FFFF00"/>
                </a:solidFill>
              </a:rPr>
              <a:t>5</a:t>
            </a:r>
          </a:p>
          <a:p>
            <a:pPr marL="285750" indent="-285750">
              <a:buFont typeface="Courier New" panose="02070309020205020404" pitchFamily="49" charset="0"/>
              <a:buChar char="o"/>
            </a:pPr>
            <a:r>
              <a:rPr lang="en-US" sz="2400" dirty="0" smtClean="0">
                <a:solidFill>
                  <a:srgbClr val="FFFF00"/>
                </a:solidFill>
              </a:rPr>
              <a:t>6</a:t>
            </a:r>
          </a:p>
          <a:p>
            <a:pPr marL="285750" indent="-285750">
              <a:buFont typeface="Courier New" panose="02070309020205020404" pitchFamily="49" charset="0"/>
              <a:buChar char="o"/>
            </a:pPr>
            <a:r>
              <a:rPr lang="en-US" sz="2400" dirty="0" smtClean="0">
                <a:solidFill>
                  <a:srgbClr val="FFFF00"/>
                </a:solidFill>
              </a:rPr>
              <a:t>7</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65646"/>
            <a:ext cx="4846420" cy="396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242" y="823058"/>
            <a:ext cx="8175625" cy="509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816389"/>
            <a:ext cx="8610600" cy="551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7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5.55556E-7 -6.52476E-7 C 0.04688 -0.00902 0.09636 -0.00069 0.1441 0.00116 C 0.16233 0.00278 0.17761 0.0037 0.19688 0.0044 C 0.21112 0.0037 0.22362 0.00208 0.23768 0.00116 C 0.24375 -6.52476E-7 0.24931 -0.00208 0.25521 -0.00301 C 0.28594 -0.00208 0.31598 0.00185 0.34653 0.00532 C 0.38073 0.0044 0.41459 0.00231 0.44879 0.00231 L 0.51598 0.00648 L 0.52327 0.00764 " pathEditMode="relative" ptsTypes="ffffffAAA">
                                      <p:cBhvr>
                                        <p:cTn id="12" dur="2000" fill="hold"/>
                                        <p:tgtEl>
                                          <p:spTgt spid="1029"/>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anim calcmode="lin" valueType="num">
                                      <p:cBhvr additive="base">
                                        <p:cTn id="17" dur="500" fill="hold"/>
                                        <p:tgtEl>
                                          <p:spTgt spid="1033"/>
                                        </p:tgtEl>
                                        <p:attrNameLst>
                                          <p:attrName>ppt_x</p:attrName>
                                        </p:attrNameLst>
                                      </p:cBhvr>
                                      <p:tavLst>
                                        <p:tav tm="0">
                                          <p:val>
                                            <p:strVal val="#ppt_x"/>
                                          </p:val>
                                        </p:tav>
                                        <p:tav tm="100000">
                                          <p:val>
                                            <p:strVal val="#ppt_x"/>
                                          </p:val>
                                        </p:tav>
                                      </p:tavLst>
                                    </p:anim>
                                    <p:anim calcmode="lin" valueType="num">
                                      <p:cBhvr additive="base">
                                        <p:cTn id="18"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anim calcmode="lin" valueType="num">
                                      <p:cBhvr additive="base">
                                        <p:cTn id="23" dur="500" fill="hold"/>
                                        <p:tgtEl>
                                          <p:spTgt spid="1034"/>
                                        </p:tgtEl>
                                        <p:attrNameLst>
                                          <p:attrName>ppt_x</p:attrName>
                                        </p:attrNameLst>
                                      </p:cBhvr>
                                      <p:tavLst>
                                        <p:tav tm="0">
                                          <p:val>
                                            <p:strVal val="#ppt_x"/>
                                          </p:val>
                                        </p:tav>
                                        <p:tav tm="100000">
                                          <p:val>
                                            <p:strVal val="#ppt_x"/>
                                          </p:val>
                                        </p:tav>
                                      </p:tavLst>
                                    </p:anim>
                                    <p:anim calcmode="lin" valueType="num">
                                      <p:cBhvr additive="base">
                                        <p:cTn id="24"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Corner turning (quench problem)</a:t>
            </a:r>
            <a:endParaRPr lang="en-US" dirty="0"/>
          </a:p>
        </p:txBody>
      </p:sp>
      <p:sp>
        <p:nvSpPr>
          <p:cNvPr id="4" name="Slide Number Placeholder 3"/>
          <p:cNvSpPr>
            <a:spLocks noGrp="1"/>
          </p:cNvSpPr>
          <p:nvPr>
            <p:ph type="sldNum" sz="quarter" idx="10"/>
          </p:nvPr>
        </p:nvSpPr>
        <p:spPr/>
        <p:txBody>
          <a:bodyPr/>
          <a:lstStyle/>
          <a:p>
            <a:r>
              <a:rPr lang="en-US" smtClean="0"/>
              <a:t>Slide </a:t>
            </a:r>
            <a:fld id="{23B0729D-0C76-4DC3-9F59-8792B55E40AA}" type="slidenum">
              <a:rPr lang="en-US" smtClean="0"/>
              <a:pPr/>
              <a:t>3</a:t>
            </a:fld>
            <a:endParaRPr lang="en-US" dirty="0"/>
          </a:p>
        </p:txBody>
      </p:sp>
      <p:pic>
        <p:nvPicPr>
          <p:cNvPr id="5" name="QuenchDiameter.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447800"/>
            <a:ext cx="3124200" cy="497205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0997" t="24964" r="7997" b="21831"/>
          <a:stretch/>
        </p:blipFill>
        <p:spPr>
          <a:xfrm>
            <a:off x="3505200" y="1431342"/>
            <a:ext cx="5431535" cy="2675534"/>
          </a:xfrm>
          <a:prstGeom prst="rect">
            <a:avLst/>
          </a:prstGeom>
        </p:spPr>
      </p:pic>
      <p:sp>
        <p:nvSpPr>
          <p:cNvPr id="8" name="TextBox 7"/>
          <p:cNvSpPr txBox="1"/>
          <p:nvPr/>
        </p:nvSpPr>
        <p:spPr>
          <a:xfrm>
            <a:off x="3352800" y="4106876"/>
            <a:ext cx="5836854" cy="338554"/>
          </a:xfrm>
          <a:prstGeom prst="rect">
            <a:avLst/>
          </a:prstGeom>
          <a:noFill/>
        </p:spPr>
        <p:txBody>
          <a:bodyPr wrap="none" rtlCol="0">
            <a:spAutoFit/>
          </a:bodyPr>
          <a:lstStyle/>
          <a:p>
            <a:r>
              <a:rPr lang="en-US" sz="1600" dirty="0" smtClean="0"/>
              <a:t>Solid HE has additional mechanism often dominate detonation</a:t>
            </a:r>
            <a:endParaRPr lang="en-US" sz="1600" dirty="0"/>
          </a:p>
        </p:txBody>
      </p:sp>
      <p:graphicFrame>
        <p:nvGraphicFramePr>
          <p:cNvPr id="9" name="Table 8"/>
          <p:cNvGraphicFramePr>
            <a:graphicFrameLocks noGrp="1"/>
          </p:cNvGraphicFramePr>
          <p:nvPr>
            <p:extLst>
              <p:ext uri="{D42A27DB-BD31-4B8C-83A1-F6EECF244321}">
                <p14:modId xmlns:p14="http://schemas.microsoft.com/office/powerpoint/2010/main" val="3735874668"/>
              </p:ext>
            </p:extLst>
          </p:nvPr>
        </p:nvGraphicFramePr>
        <p:xfrm>
          <a:off x="6301655" y="5257800"/>
          <a:ext cx="2730012" cy="1219200"/>
        </p:xfrm>
        <a:graphic>
          <a:graphicData uri="http://schemas.openxmlformats.org/drawingml/2006/table">
            <a:tbl>
              <a:tblPr firstRow="1" bandRow="1">
                <a:tableStyleId>{5C22544A-7EE6-4342-B048-85BDC9FD1C3A}</a:tableStyleId>
              </a:tblPr>
              <a:tblGrid>
                <a:gridCol w="1365006"/>
                <a:gridCol w="1365006"/>
              </a:tblGrid>
              <a:tr h="533400">
                <a:tc>
                  <a:txBody>
                    <a:bodyPr/>
                    <a:lstStyle/>
                    <a:p>
                      <a:r>
                        <a:rPr lang="en-US" dirty="0" smtClean="0"/>
                        <a:t>Paper on</a:t>
                      </a:r>
                      <a:r>
                        <a:rPr lang="en-US" baseline="0" dirty="0" smtClean="0"/>
                        <a:t> fire</a:t>
                      </a:r>
                      <a:endParaRPr lang="en-US" dirty="0"/>
                    </a:p>
                  </a:txBody>
                  <a:tcPr/>
                </a:tc>
                <a:tc>
                  <a:txBody>
                    <a:bodyPr/>
                    <a:lstStyle/>
                    <a:p>
                      <a:r>
                        <a:rPr lang="en-US" dirty="0" smtClean="0"/>
                        <a:t>Coal on fire</a:t>
                      </a:r>
                      <a:endParaRPr lang="en-US" dirty="0"/>
                    </a:p>
                  </a:txBody>
                  <a:tcPr/>
                </a:tc>
              </a:tr>
              <a:tr h="533400">
                <a:tc>
                  <a:txBody>
                    <a:bodyPr/>
                    <a:lstStyle/>
                    <a:p>
                      <a:r>
                        <a:rPr lang="en-US" sz="1600" dirty="0" smtClean="0"/>
                        <a:t>Deflagration</a:t>
                      </a:r>
                    </a:p>
                    <a:p>
                      <a:r>
                        <a:rPr lang="en-US" sz="1600" dirty="0" smtClean="0"/>
                        <a:t>Violent burn</a:t>
                      </a:r>
                      <a:endParaRPr lang="en-US" sz="1600" dirty="0"/>
                    </a:p>
                  </a:txBody>
                  <a:tcPr/>
                </a:tc>
                <a:tc>
                  <a:txBody>
                    <a:bodyPr/>
                    <a:lstStyle/>
                    <a:p>
                      <a:r>
                        <a:rPr lang="en-US" sz="1600" dirty="0" smtClean="0"/>
                        <a:t>Detonation</a:t>
                      </a:r>
                    </a:p>
                    <a:p>
                      <a:r>
                        <a:rPr lang="en-US" sz="1600" dirty="0" smtClean="0"/>
                        <a:t>10</a:t>
                      </a:r>
                      <a:r>
                        <a:rPr lang="en-US" sz="1600" baseline="30000" dirty="0" smtClean="0"/>
                        <a:t>6 </a:t>
                      </a:r>
                      <a:r>
                        <a:rPr lang="en-US" sz="1600" baseline="0" dirty="0" smtClean="0"/>
                        <a:t>faster</a:t>
                      </a:r>
                      <a:endParaRPr lang="en-US" sz="1600" dirty="0"/>
                    </a:p>
                  </a:txBody>
                  <a:tcPr/>
                </a:tc>
              </a:tr>
            </a:tbl>
          </a:graphicData>
        </a:graphic>
      </p:graphicFrame>
      <p:sp>
        <p:nvSpPr>
          <p:cNvPr id="10" name="TextBox 9"/>
          <p:cNvSpPr txBox="1"/>
          <p:nvPr/>
        </p:nvSpPr>
        <p:spPr>
          <a:xfrm>
            <a:off x="6237261" y="4648200"/>
            <a:ext cx="2776118" cy="646331"/>
          </a:xfrm>
          <a:prstGeom prst="rect">
            <a:avLst/>
          </a:prstGeom>
          <a:noFill/>
        </p:spPr>
        <p:txBody>
          <a:bodyPr wrap="square" rtlCol="0">
            <a:spAutoFit/>
          </a:bodyPr>
          <a:lstStyle/>
          <a:p>
            <a:r>
              <a:rPr lang="en-US" dirty="0" smtClean="0"/>
              <a:t>Analogy HE as a mixture of paper and coal</a:t>
            </a:r>
            <a:endParaRPr lang="en-US" dirty="0"/>
          </a:p>
        </p:txBody>
      </p:sp>
      <p:sp>
        <p:nvSpPr>
          <p:cNvPr id="11" name="Rounded Rectangle 10"/>
          <p:cNvSpPr/>
          <p:nvPr/>
        </p:nvSpPr>
        <p:spPr>
          <a:xfrm>
            <a:off x="4495800" y="4876800"/>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a:t>
            </a:r>
            <a:endParaRPr lang="en-US" dirty="0"/>
          </a:p>
        </p:txBody>
      </p:sp>
      <p:sp>
        <p:nvSpPr>
          <p:cNvPr id="14" name="Freeform 13"/>
          <p:cNvSpPr/>
          <p:nvPr/>
        </p:nvSpPr>
        <p:spPr>
          <a:xfrm>
            <a:off x="4568013" y="5091083"/>
            <a:ext cx="133114" cy="88724"/>
          </a:xfrm>
          <a:custGeom>
            <a:avLst/>
            <a:gdLst>
              <a:gd name="connsiteX0" fmla="*/ 33248 w 133114"/>
              <a:gd name="connsiteY0" fmla="*/ 29557 h 88724"/>
              <a:gd name="connsiteX1" fmla="*/ 69824 w 133114"/>
              <a:gd name="connsiteY1" fmla="*/ 296 h 88724"/>
              <a:gd name="connsiteX2" fmla="*/ 113715 w 133114"/>
              <a:gd name="connsiteY2" fmla="*/ 14927 h 88724"/>
              <a:gd name="connsiteX3" fmla="*/ 121030 w 133114"/>
              <a:gd name="connsiteY3" fmla="*/ 80763 h 88724"/>
              <a:gd name="connsiteX4" fmla="*/ 84454 w 133114"/>
              <a:gd name="connsiteY4" fmla="*/ 88079 h 88724"/>
              <a:gd name="connsiteX5" fmla="*/ 3987 w 133114"/>
              <a:gd name="connsiteY5" fmla="*/ 80763 h 88724"/>
              <a:gd name="connsiteX6" fmla="*/ 11302 w 133114"/>
              <a:gd name="connsiteY6" fmla="*/ 44187 h 88724"/>
              <a:gd name="connsiteX7" fmla="*/ 33248 w 133114"/>
              <a:gd name="connsiteY7" fmla="*/ 29557 h 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14" h="88724">
                <a:moveTo>
                  <a:pt x="33248" y="29557"/>
                </a:moveTo>
                <a:cubicBezTo>
                  <a:pt x="43002" y="22242"/>
                  <a:pt x="54462" y="3089"/>
                  <a:pt x="69824" y="296"/>
                </a:cubicBezTo>
                <a:cubicBezTo>
                  <a:pt x="84997" y="-2463"/>
                  <a:pt x="113715" y="14927"/>
                  <a:pt x="113715" y="14927"/>
                </a:cubicBezTo>
                <a:cubicBezTo>
                  <a:pt x="127161" y="35096"/>
                  <a:pt x="145669" y="52018"/>
                  <a:pt x="121030" y="80763"/>
                </a:cubicBezTo>
                <a:cubicBezTo>
                  <a:pt x="112938" y="90203"/>
                  <a:pt x="96646" y="85640"/>
                  <a:pt x="84454" y="88079"/>
                </a:cubicBezTo>
                <a:cubicBezTo>
                  <a:pt x="57632" y="85640"/>
                  <a:pt x="27082" y="94620"/>
                  <a:pt x="3987" y="80763"/>
                </a:cubicBezTo>
                <a:cubicBezTo>
                  <a:pt x="-6675" y="74366"/>
                  <a:pt x="6936" y="55829"/>
                  <a:pt x="11302" y="44187"/>
                </a:cubicBezTo>
                <a:cubicBezTo>
                  <a:pt x="19450" y="22459"/>
                  <a:pt x="23494" y="36872"/>
                  <a:pt x="33248" y="2955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720413" y="5243483"/>
            <a:ext cx="133114" cy="88724"/>
          </a:xfrm>
          <a:custGeom>
            <a:avLst/>
            <a:gdLst>
              <a:gd name="connsiteX0" fmla="*/ 33248 w 133114"/>
              <a:gd name="connsiteY0" fmla="*/ 29557 h 88724"/>
              <a:gd name="connsiteX1" fmla="*/ 69824 w 133114"/>
              <a:gd name="connsiteY1" fmla="*/ 296 h 88724"/>
              <a:gd name="connsiteX2" fmla="*/ 113715 w 133114"/>
              <a:gd name="connsiteY2" fmla="*/ 14927 h 88724"/>
              <a:gd name="connsiteX3" fmla="*/ 121030 w 133114"/>
              <a:gd name="connsiteY3" fmla="*/ 80763 h 88724"/>
              <a:gd name="connsiteX4" fmla="*/ 84454 w 133114"/>
              <a:gd name="connsiteY4" fmla="*/ 88079 h 88724"/>
              <a:gd name="connsiteX5" fmla="*/ 3987 w 133114"/>
              <a:gd name="connsiteY5" fmla="*/ 80763 h 88724"/>
              <a:gd name="connsiteX6" fmla="*/ 11302 w 133114"/>
              <a:gd name="connsiteY6" fmla="*/ 44187 h 88724"/>
              <a:gd name="connsiteX7" fmla="*/ 33248 w 133114"/>
              <a:gd name="connsiteY7" fmla="*/ 29557 h 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14" h="88724">
                <a:moveTo>
                  <a:pt x="33248" y="29557"/>
                </a:moveTo>
                <a:cubicBezTo>
                  <a:pt x="43002" y="22242"/>
                  <a:pt x="54462" y="3089"/>
                  <a:pt x="69824" y="296"/>
                </a:cubicBezTo>
                <a:cubicBezTo>
                  <a:pt x="84997" y="-2463"/>
                  <a:pt x="113715" y="14927"/>
                  <a:pt x="113715" y="14927"/>
                </a:cubicBezTo>
                <a:cubicBezTo>
                  <a:pt x="127161" y="35096"/>
                  <a:pt x="145669" y="52018"/>
                  <a:pt x="121030" y="80763"/>
                </a:cubicBezTo>
                <a:cubicBezTo>
                  <a:pt x="112938" y="90203"/>
                  <a:pt x="96646" y="85640"/>
                  <a:pt x="84454" y="88079"/>
                </a:cubicBezTo>
                <a:cubicBezTo>
                  <a:pt x="57632" y="85640"/>
                  <a:pt x="27082" y="94620"/>
                  <a:pt x="3987" y="80763"/>
                </a:cubicBezTo>
                <a:cubicBezTo>
                  <a:pt x="-6675" y="74366"/>
                  <a:pt x="6936" y="55829"/>
                  <a:pt x="11302" y="44187"/>
                </a:cubicBezTo>
                <a:cubicBezTo>
                  <a:pt x="19450" y="22459"/>
                  <a:pt x="23494" y="36872"/>
                  <a:pt x="33248" y="2955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872813" y="5395883"/>
            <a:ext cx="133114" cy="88724"/>
          </a:xfrm>
          <a:custGeom>
            <a:avLst/>
            <a:gdLst>
              <a:gd name="connsiteX0" fmla="*/ 33248 w 133114"/>
              <a:gd name="connsiteY0" fmla="*/ 29557 h 88724"/>
              <a:gd name="connsiteX1" fmla="*/ 69824 w 133114"/>
              <a:gd name="connsiteY1" fmla="*/ 296 h 88724"/>
              <a:gd name="connsiteX2" fmla="*/ 113715 w 133114"/>
              <a:gd name="connsiteY2" fmla="*/ 14927 h 88724"/>
              <a:gd name="connsiteX3" fmla="*/ 121030 w 133114"/>
              <a:gd name="connsiteY3" fmla="*/ 80763 h 88724"/>
              <a:gd name="connsiteX4" fmla="*/ 84454 w 133114"/>
              <a:gd name="connsiteY4" fmla="*/ 88079 h 88724"/>
              <a:gd name="connsiteX5" fmla="*/ 3987 w 133114"/>
              <a:gd name="connsiteY5" fmla="*/ 80763 h 88724"/>
              <a:gd name="connsiteX6" fmla="*/ 11302 w 133114"/>
              <a:gd name="connsiteY6" fmla="*/ 44187 h 88724"/>
              <a:gd name="connsiteX7" fmla="*/ 33248 w 133114"/>
              <a:gd name="connsiteY7" fmla="*/ 29557 h 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14" h="88724">
                <a:moveTo>
                  <a:pt x="33248" y="29557"/>
                </a:moveTo>
                <a:cubicBezTo>
                  <a:pt x="43002" y="22242"/>
                  <a:pt x="54462" y="3089"/>
                  <a:pt x="69824" y="296"/>
                </a:cubicBezTo>
                <a:cubicBezTo>
                  <a:pt x="84997" y="-2463"/>
                  <a:pt x="113715" y="14927"/>
                  <a:pt x="113715" y="14927"/>
                </a:cubicBezTo>
                <a:cubicBezTo>
                  <a:pt x="127161" y="35096"/>
                  <a:pt x="145669" y="52018"/>
                  <a:pt x="121030" y="80763"/>
                </a:cubicBezTo>
                <a:cubicBezTo>
                  <a:pt x="112938" y="90203"/>
                  <a:pt x="96646" y="85640"/>
                  <a:pt x="84454" y="88079"/>
                </a:cubicBezTo>
                <a:cubicBezTo>
                  <a:pt x="57632" y="85640"/>
                  <a:pt x="27082" y="94620"/>
                  <a:pt x="3987" y="80763"/>
                </a:cubicBezTo>
                <a:cubicBezTo>
                  <a:pt x="-6675" y="74366"/>
                  <a:pt x="6936" y="55829"/>
                  <a:pt x="11302" y="44187"/>
                </a:cubicBezTo>
                <a:cubicBezTo>
                  <a:pt x="19450" y="22459"/>
                  <a:pt x="23494" y="36872"/>
                  <a:pt x="33248" y="2955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653856" y="5355824"/>
            <a:ext cx="133114" cy="88724"/>
          </a:xfrm>
          <a:custGeom>
            <a:avLst/>
            <a:gdLst>
              <a:gd name="connsiteX0" fmla="*/ 33248 w 133114"/>
              <a:gd name="connsiteY0" fmla="*/ 29557 h 88724"/>
              <a:gd name="connsiteX1" fmla="*/ 69824 w 133114"/>
              <a:gd name="connsiteY1" fmla="*/ 296 h 88724"/>
              <a:gd name="connsiteX2" fmla="*/ 113715 w 133114"/>
              <a:gd name="connsiteY2" fmla="*/ 14927 h 88724"/>
              <a:gd name="connsiteX3" fmla="*/ 121030 w 133114"/>
              <a:gd name="connsiteY3" fmla="*/ 80763 h 88724"/>
              <a:gd name="connsiteX4" fmla="*/ 84454 w 133114"/>
              <a:gd name="connsiteY4" fmla="*/ 88079 h 88724"/>
              <a:gd name="connsiteX5" fmla="*/ 3987 w 133114"/>
              <a:gd name="connsiteY5" fmla="*/ 80763 h 88724"/>
              <a:gd name="connsiteX6" fmla="*/ 11302 w 133114"/>
              <a:gd name="connsiteY6" fmla="*/ 44187 h 88724"/>
              <a:gd name="connsiteX7" fmla="*/ 33248 w 133114"/>
              <a:gd name="connsiteY7" fmla="*/ 29557 h 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14" h="88724">
                <a:moveTo>
                  <a:pt x="33248" y="29557"/>
                </a:moveTo>
                <a:cubicBezTo>
                  <a:pt x="43002" y="22242"/>
                  <a:pt x="54462" y="3089"/>
                  <a:pt x="69824" y="296"/>
                </a:cubicBezTo>
                <a:cubicBezTo>
                  <a:pt x="84997" y="-2463"/>
                  <a:pt x="113715" y="14927"/>
                  <a:pt x="113715" y="14927"/>
                </a:cubicBezTo>
                <a:cubicBezTo>
                  <a:pt x="127161" y="35096"/>
                  <a:pt x="145669" y="52018"/>
                  <a:pt x="121030" y="80763"/>
                </a:cubicBezTo>
                <a:cubicBezTo>
                  <a:pt x="112938" y="90203"/>
                  <a:pt x="96646" y="85640"/>
                  <a:pt x="84454" y="88079"/>
                </a:cubicBezTo>
                <a:cubicBezTo>
                  <a:pt x="57632" y="85640"/>
                  <a:pt x="27082" y="94620"/>
                  <a:pt x="3987" y="80763"/>
                </a:cubicBezTo>
                <a:cubicBezTo>
                  <a:pt x="-6675" y="74366"/>
                  <a:pt x="6936" y="55829"/>
                  <a:pt x="11302" y="44187"/>
                </a:cubicBezTo>
                <a:cubicBezTo>
                  <a:pt x="19450" y="22459"/>
                  <a:pt x="23494" y="36872"/>
                  <a:pt x="33248" y="2955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739699" y="4984246"/>
            <a:ext cx="133114" cy="88724"/>
          </a:xfrm>
          <a:custGeom>
            <a:avLst/>
            <a:gdLst>
              <a:gd name="connsiteX0" fmla="*/ 33248 w 133114"/>
              <a:gd name="connsiteY0" fmla="*/ 29557 h 88724"/>
              <a:gd name="connsiteX1" fmla="*/ 69824 w 133114"/>
              <a:gd name="connsiteY1" fmla="*/ 296 h 88724"/>
              <a:gd name="connsiteX2" fmla="*/ 113715 w 133114"/>
              <a:gd name="connsiteY2" fmla="*/ 14927 h 88724"/>
              <a:gd name="connsiteX3" fmla="*/ 121030 w 133114"/>
              <a:gd name="connsiteY3" fmla="*/ 80763 h 88724"/>
              <a:gd name="connsiteX4" fmla="*/ 84454 w 133114"/>
              <a:gd name="connsiteY4" fmla="*/ 88079 h 88724"/>
              <a:gd name="connsiteX5" fmla="*/ 3987 w 133114"/>
              <a:gd name="connsiteY5" fmla="*/ 80763 h 88724"/>
              <a:gd name="connsiteX6" fmla="*/ 11302 w 133114"/>
              <a:gd name="connsiteY6" fmla="*/ 44187 h 88724"/>
              <a:gd name="connsiteX7" fmla="*/ 33248 w 133114"/>
              <a:gd name="connsiteY7" fmla="*/ 29557 h 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14" h="88724">
                <a:moveTo>
                  <a:pt x="33248" y="29557"/>
                </a:moveTo>
                <a:cubicBezTo>
                  <a:pt x="43002" y="22242"/>
                  <a:pt x="54462" y="3089"/>
                  <a:pt x="69824" y="296"/>
                </a:cubicBezTo>
                <a:cubicBezTo>
                  <a:pt x="84997" y="-2463"/>
                  <a:pt x="113715" y="14927"/>
                  <a:pt x="113715" y="14927"/>
                </a:cubicBezTo>
                <a:cubicBezTo>
                  <a:pt x="127161" y="35096"/>
                  <a:pt x="145669" y="52018"/>
                  <a:pt x="121030" y="80763"/>
                </a:cubicBezTo>
                <a:cubicBezTo>
                  <a:pt x="112938" y="90203"/>
                  <a:pt x="96646" y="85640"/>
                  <a:pt x="84454" y="88079"/>
                </a:cubicBezTo>
                <a:cubicBezTo>
                  <a:pt x="57632" y="85640"/>
                  <a:pt x="27082" y="94620"/>
                  <a:pt x="3987" y="80763"/>
                </a:cubicBezTo>
                <a:cubicBezTo>
                  <a:pt x="-6675" y="74366"/>
                  <a:pt x="6936" y="55829"/>
                  <a:pt x="11302" y="44187"/>
                </a:cubicBezTo>
                <a:cubicBezTo>
                  <a:pt x="19450" y="22459"/>
                  <a:pt x="23494" y="36872"/>
                  <a:pt x="33248" y="2955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endCxn id="14" idx="1"/>
          </p:cNvCxnSpPr>
          <p:nvPr/>
        </p:nvCxnSpPr>
        <p:spPr>
          <a:xfrm flipH="1">
            <a:off x="4637837" y="4724400"/>
            <a:ext cx="16020" cy="366979"/>
          </a:xfrm>
          <a:prstGeom prst="straightConnector1">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63746" y="4496722"/>
            <a:ext cx="1774909" cy="369332"/>
          </a:xfrm>
          <a:prstGeom prst="rect">
            <a:avLst/>
          </a:prstGeom>
          <a:noFill/>
        </p:spPr>
        <p:txBody>
          <a:bodyPr wrap="none" rtlCol="0">
            <a:spAutoFit/>
          </a:bodyPr>
          <a:lstStyle/>
          <a:p>
            <a:r>
              <a:rPr lang="en-US" dirty="0" smtClean="0"/>
              <a:t>Void to hotspot</a:t>
            </a:r>
            <a:endParaRPr lang="en-US" dirty="0"/>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8543" y="5562600"/>
            <a:ext cx="1865313"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73" name="Straight Connector 3072"/>
          <p:cNvCxnSpPr/>
          <p:nvPr/>
        </p:nvCxnSpPr>
        <p:spPr>
          <a:xfrm>
            <a:off x="4343400" y="4984246"/>
            <a:ext cx="0" cy="5003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77" name="Straight Connector 3076"/>
          <p:cNvCxnSpPr/>
          <p:nvPr/>
        </p:nvCxnSpPr>
        <p:spPr>
          <a:xfrm>
            <a:off x="4267200" y="4876800"/>
            <a:ext cx="0" cy="7620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67200" y="5910263"/>
            <a:ext cx="0" cy="7620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1" name="Straight Arrow Connector 3080"/>
          <p:cNvCxnSpPr/>
          <p:nvPr/>
        </p:nvCxnSpPr>
        <p:spPr>
          <a:xfrm>
            <a:off x="3746497" y="6096000"/>
            <a:ext cx="457200" cy="303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82" name="TextBox 3081"/>
          <p:cNvSpPr txBox="1"/>
          <p:nvPr/>
        </p:nvSpPr>
        <p:spPr>
          <a:xfrm>
            <a:off x="3352800" y="5791200"/>
            <a:ext cx="787395" cy="369332"/>
          </a:xfrm>
          <a:prstGeom prst="rect">
            <a:avLst/>
          </a:prstGeom>
          <a:noFill/>
        </p:spPr>
        <p:txBody>
          <a:bodyPr wrap="none" rtlCol="0">
            <a:spAutoFit/>
          </a:bodyPr>
          <a:lstStyle/>
          <a:p>
            <a:r>
              <a:rPr lang="en-US" dirty="0"/>
              <a:t>shock</a:t>
            </a:r>
          </a:p>
        </p:txBody>
      </p:sp>
      <p:sp>
        <p:nvSpPr>
          <p:cNvPr id="3083" name="Rectangle 3082"/>
          <p:cNvSpPr/>
          <p:nvPr/>
        </p:nvSpPr>
        <p:spPr>
          <a:xfrm>
            <a:off x="3358896" y="4742695"/>
            <a:ext cx="787395" cy="369332"/>
          </a:xfrm>
          <a:prstGeom prst="rect">
            <a:avLst/>
          </a:prstGeom>
        </p:spPr>
        <p:txBody>
          <a:bodyPr wrap="none">
            <a:spAutoFit/>
          </a:bodyPr>
          <a:lstStyle/>
          <a:p>
            <a:r>
              <a:rPr lang="en-US" dirty="0"/>
              <a:t>shock</a:t>
            </a:r>
          </a:p>
        </p:txBody>
      </p:sp>
      <p:cxnSp>
        <p:nvCxnSpPr>
          <p:cNvPr id="45" name="Straight Arrow Connector 44"/>
          <p:cNvCxnSpPr/>
          <p:nvPr/>
        </p:nvCxnSpPr>
        <p:spPr>
          <a:xfrm>
            <a:off x="3739791" y="5028007"/>
            <a:ext cx="457200" cy="303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2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792162"/>
          </a:xfrm>
        </p:spPr>
        <p:txBody>
          <a:bodyPr/>
          <a:lstStyle/>
          <a:p>
            <a:r>
              <a:rPr lang="en-US" dirty="0" smtClean="0"/>
              <a:t>Things that only CartaBlanca can do</a:t>
            </a:r>
            <a:endParaRPr lang="en-US" dirty="0"/>
          </a:p>
        </p:txBody>
      </p:sp>
      <p:sp>
        <p:nvSpPr>
          <p:cNvPr id="5" name="Slide Number Placeholder 4"/>
          <p:cNvSpPr>
            <a:spLocks noGrp="1"/>
          </p:cNvSpPr>
          <p:nvPr>
            <p:ph type="sldNum" sz="quarter" idx="13"/>
          </p:nvPr>
        </p:nvSpPr>
        <p:spPr/>
        <p:txBody>
          <a:bodyPr/>
          <a:lstStyle/>
          <a:p>
            <a:r>
              <a:rPr lang="en-US" smtClean="0"/>
              <a:t>Slide </a:t>
            </a:r>
            <a:fld id="{23B0729D-0C76-4DC3-9F59-8792B55E40AA}" type="slidenum">
              <a:rPr lang="en-US" smtClean="0"/>
              <a:pPr/>
              <a:t>4</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143000"/>
            <a:ext cx="3733800" cy="4400709"/>
          </a:xfrm>
          <a:prstGeom prst="rect">
            <a:avLst/>
          </a:prstGeom>
        </p:spPr>
      </p:pic>
      <p:sp>
        <p:nvSpPr>
          <p:cNvPr id="9" name="TextBox 8"/>
          <p:cNvSpPr txBox="1"/>
          <p:nvPr/>
        </p:nvSpPr>
        <p:spPr>
          <a:xfrm>
            <a:off x="457200" y="5676595"/>
            <a:ext cx="3505200" cy="923330"/>
          </a:xfrm>
          <a:prstGeom prst="rect">
            <a:avLst/>
          </a:prstGeom>
          <a:noFill/>
        </p:spPr>
        <p:txBody>
          <a:bodyPr wrap="square" rtlCol="0">
            <a:spAutoFit/>
          </a:bodyPr>
          <a:lstStyle/>
          <a:p>
            <a:r>
              <a:rPr lang="en-US" dirty="0" smtClean="0"/>
              <a:t>Fig. Pulverized to dust cloud by striking the aluminum plate with a sphere.</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143000"/>
            <a:ext cx="4692260" cy="453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216772" y="5695416"/>
            <a:ext cx="4572000" cy="646331"/>
          </a:xfrm>
          <a:prstGeom prst="rect">
            <a:avLst/>
          </a:prstGeom>
        </p:spPr>
        <p:txBody>
          <a:bodyPr>
            <a:spAutoFit/>
          </a:bodyPr>
          <a:lstStyle/>
          <a:p>
            <a:r>
              <a:rPr lang="en-US" dirty="0" smtClean="0"/>
              <a:t>Fig. MPM </a:t>
            </a:r>
            <a:r>
              <a:rPr lang="en-US" dirty="0"/>
              <a:t>Simulation of Rock cracking by vaporization</a:t>
            </a:r>
          </a:p>
        </p:txBody>
      </p:sp>
      <p:sp>
        <p:nvSpPr>
          <p:cNvPr id="4" name="Rectangle 3"/>
          <p:cNvSpPr/>
          <p:nvPr/>
        </p:nvSpPr>
        <p:spPr>
          <a:xfrm>
            <a:off x="152400" y="1143000"/>
            <a:ext cx="3924300" cy="5632311"/>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US" dirty="0"/>
              <a:t>Center circle (oil well) is heated.</a:t>
            </a:r>
          </a:p>
          <a:p>
            <a:pPr marL="457200" indent="-457200">
              <a:buFont typeface="Arial" panose="020B0604020202020204" pitchFamily="34" charset="0"/>
              <a:buChar char="•"/>
            </a:pPr>
            <a:r>
              <a:rPr lang="en-US" dirty="0"/>
              <a:t>The heat transfer by conduction vaporizes the water permeated in the rock and this creates a high pressure which in turn cracks the rock.</a:t>
            </a:r>
          </a:p>
          <a:p>
            <a:pPr marL="457200" indent="-457200">
              <a:buFont typeface="Arial" panose="020B0604020202020204" pitchFamily="34" charset="0"/>
              <a:buChar char="•"/>
            </a:pPr>
            <a:r>
              <a:rPr lang="en-US" dirty="0"/>
              <a:t>The red color represents the  damaged (or cracked) rock.</a:t>
            </a:r>
          </a:p>
          <a:p>
            <a:pPr marL="457200" indent="-457200">
              <a:buFont typeface="Arial" panose="020B0604020202020204" pitchFamily="34" charset="0"/>
              <a:buChar char="•"/>
            </a:pPr>
            <a:r>
              <a:rPr lang="en-US" dirty="0"/>
              <a:t>There are four phases in the simulation: Rock, bitumen, water and vapor generated by phase transition from water.</a:t>
            </a:r>
          </a:p>
          <a:p>
            <a:pPr marL="457200" indent="-457200">
              <a:buFont typeface="Arial" panose="020B0604020202020204" pitchFamily="34" charset="0"/>
              <a:buChar char="•"/>
            </a:pPr>
            <a:r>
              <a:rPr lang="en-US" dirty="0"/>
              <a:t>The high pressure also drives the melted oil toward the center which has a lower pressure.</a:t>
            </a:r>
          </a:p>
          <a:p>
            <a:pPr marL="457200" indent="-457200">
              <a:buFont typeface="Arial" panose="020B0604020202020204" pitchFamily="34" charset="0"/>
              <a:buChar char="•"/>
            </a:pPr>
            <a:r>
              <a:rPr lang="en-US" dirty="0"/>
              <a:t>Non uniform instability is observed. </a:t>
            </a:r>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7391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Slide </a:t>
            </a:r>
            <a:fld id="{23B0729D-0C76-4DC3-9F59-8792B55E40AA}" type="slidenum">
              <a:rPr lang="en-US" smtClean="0"/>
              <a:pPr/>
              <a:t>5</a:t>
            </a:fld>
            <a:endParaRPr lang="en-US" dirty="0"/>
          </a:p>
        </p:txBody>
      </p:sp>
      <p:pic>
        <p:nvPicPr>
          <p:cNvPr id="7" name="pistonPAGOSA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43975"/>
          <a:stretch/>
        </p:blipFill>
        <p:spPr>
          <a:xfrm>
            <a:off x="2438400" y="252374"/>
            <a:ext cx="6648450" cy="2091842"/>
          </a:xfrm>
          <a:prstGeom prst="rect">
            <a:avLst/>
          </a:prstGeom>
        </p:spPr>
      </p:pic>
      <p:sp>
        <p:nvSpPr>
          <p:cNvPr id="8" name="Rectangle 7"/>
          <p:cNvSpPr/>
          <p:nvPr/>
        </p:nvSpPr>
        <p:spPr>
          <a:xfrm>
            <a:off x="2590800" y="604208"/>
            <a:ext cx="5579284" cy="369332"/>
          </a:xfrm>
          <a:prstGeom prst="rect">
            <a:avLst/>
          </a:prstGeom>
        </p:spPr>
        <p:txBody>
          <a:bodyPr wrap="none">
            <a:spAutoFit/>
          </a:bodyPr>
          <a:lstStyle/>
          <a:p>
            <a:r>
              <a:rPr lang="en-US" b="1" dirty="0">
                <a:solidFill>
                  <a:srgbClr val="0070C0"/>
                </a:solidFill>
              </a:rPr>
              <a:t>New VOF (</a:t>
            </a:r>
            <a:r>
              <a:rPr lang="en-US" b="1" dirty="0" smtClean="0">
                <a:solidFill>
                  <a:srgbClr val="0070C0"/>
                </a:solidFill>
              </a:rPr>
              <a:t>PAGOSA)oscillating piston </a:t>
            </a:r>
            <a:r>
              <a:rPr lang="en-US" b="1" dirty="0">
                <a:solidFill>
                  <a:srgbClr val="0070C0"/>
                </a:solidFill>
              </a:rPr>
              <a:t>simulation</a:t>
            </a:r>
          </a:p>
        </p:txBody>
      </p:sp>
      <p:sp>
        <p:nvSpPr>
          <p:cNvPr id="9" name="Rectangle 8"/>
          <p:cNvSpPr/>
          <p:nvPr/>
        </p:nvSpPr>
        <p:spPr>
          <a:xfrm>
            <a:off x="7848600" y="604208"/>
            <a:ext cx="1107996" cy="369332"/>
          </a:xfrm>
          <a:prstGeom prst="rect">
            <a:avLst/>
          </a:prstGeom>
        </p:spPr>
        <p:txBody>
          <a:bodyPr wrap="none">
            <a:spAutoFit/>
          </a:bodyPr>
          <a:lstStyle/>
          <a:p>
            <a:r>
              <a:rPr lang="en-US" dirty="0"/>
              <a:t>Pressure</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1893331"/>
            <a:ext cx="3466321" cy="4669619"/>
          </a:xfrm>
          <a:prstGeom prst="rect">
            <a:avLst/>
          </a:prstGeom>
        </p:spPr>
      </p:pic>
      <p:sp>
        <p:nvSpPr>
          <p:cNvPr id="11" name="TextBox 10"/>
          <p:cNvSpPr txBox="1"/>
          <p:nvPr/>
        </p:nvSpPr>
        <p:spPr>
          <a:xfrm>
            <a:off x="227990" y="444284"/>
            <a:ext cx="2023311" cy="954107"/>
          </a:xfrm>
          <a:prstGeom prst="rect">
            <a:avLst/>
          </a:prstGeom>
          <a:noFill/>
        </p:spPr>
        <p:txBody>
          <a:bodyPr wrap="none" rtlCol="0">
            <a:spAutoFit/>
          </a:bodyPr>
          <a:lstStyle/>
          <a:p>
            <a:r>
              <a:rPr lang="en-US" sz="2800" b="1" dirty="0" smtClean="0"/>
              <a:t>Advection </a:t>
            </a:r>
          </a:p>
          <a:p>
            <a:r>
              <a:rPr lang="en-US" sz="2800" b="1" dirty="0" smtClean="0"/>
              <a:t>Diffusion</a:t>
            </a:r>
            <a:endParaRPr lang="en-US" sz="2800" b="1" dirty="0"/>
          </a:p>
        </p:txBody>
      </p:sp>
      <p:pic>
        <p:nvPicPr>
          <p:cNvPr id="6" name="onedV.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826837" y="1981200"/>
            <a:ext cx="4824959" cy="4307999"/>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6009" r="7184"/>
          <a:stretch/>
        </p:blipFill>
        <p:spPr>
          <a:xfrm>
            <a:off x="2074951" y="973540"/>
            <a:ext cx="6349593" cy="972616"/>
          </a:xfrm>
          <a:prstGeom prst="rect">
            <a:avLst/>
          </a:prstGeom>
        </p:spPr>
      </p:pic>
    </p:spTree>
    <p:extLst>
      <p:ext uri="{BB962C8B-B14F-4D97-AF65-F5344CB8AC3E}">
        <p14:creationId xmlns:p14="http://schemas.microsoft.com/office/powerpoint/2010/main" val="222396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3" fill="hold"/>
                                        <p:tgtEl>
                                          <p:spTgt spid="6"/>
                                        </p:tgtEl>
                                      </p:cBhvr>
                                    </p:cmd>
                                  </p:childTnLst>
                                </p:cTn>
                              </p:par>
                            </p:childTnLst>
                          </p:cTn>
                        </p:par>
                        <p:par>
                          <p:cTn id="7" fill="hold">
                            <p:stCondLst>
                              <p:cond delay="6333"/>
                            </p:stCondLst>
                            <p:childTnLst>
                              <p:par>
                                <p:cTn id="8" presetID="1" presetClass="mediacall" presetSubtype="0" fill="hold" nodeType="afterEffect">
                                  <p:stCondLst>
                                    <p:cond delay="0"/>
                                  </p:stCondLst>
                                  <p:childTnLst>
                                    <p:cmd type="call" cmd="playFrom(0.0)">
                                      <p:cBhvr>
                                        <p:cTn id="9" dur="35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lstStyle/>
          <a:p>
            <a:r>
              <a:rPr lang="en-US" sz="2800" dirty="0" smtClean="0"/>
              <a:t>Problem having analytic solution for V&amp;V code</a:t>
            </a:r>
            <a:endParaRPr lang="en-US" sz="2800" dirty="0"/>
          </a:p>
        </p:txBody>
      </p:sp>
      <p:sp>
        <p:nvSpPr>
          <p:cNvPr id="4" name="Slide Number Placeholder 3"/>
          <p:cNvSpPr>
            <a:spLocks noGrp="1"/>
          </p:cNvSpPr>
          <p:nvPr>
            <p:ph type="sldNum" sz="quarter" idx="10"/>
          </p:nvPr>
        </p:nvSpPr>
        <p:spPr/>
        <p:txBody>
          <a:bodyPr/>
          <a:lstStyle/>
          <a:p>
            <a:r>
              <a:rPr lang="en-US" smtClean="0"/>
              <a:t>Slide </a:t>
            </a:r>
            <a:fld id="{23B0729D-0C76-4DC3-9F59-8792B55E40AA}" type="slidenum">
              <a:rPr lang="en-US" smtClean="0"/>
              <a:pPr/>
              <a:t>6</a:t>
            </a:fld>
            <a:endParaRPr lang="en-US" dirty="0"/>
          </a:p>
        </p:txBody>
      </p:sp>
      <p:pic>
        <p:nvPicPr>
          <p:cNvPr id="5" name="hande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48400" y="1371600"/>
            <a:ext cx="609600" cy="609600"/>
          </a:xfrm>
          <a:prstGeom prst="rect">
            <a:avLst/>
          </a:prstGeom>
        </p:spPr>
      </p:pic>
      <p:pic>
        <p:nvPicPr>
          <p:cNvPr id="6" name="shellMovi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475" t="2504" r="6925"/>
          <a:stretch/>
        </p:blipFill>
        <p:spPr>
          <a:xfrm>
            <a:off x="476561" y="1489407"/>
            <a:ext cx="4418381" cy="4225366"/>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9572" y="1981200"/>
            <a:ext cx="3977324" cy="3733573"/>
          </a:xfrm>
          <a:prstGeom prst="rect">
            <a:avLst/>
          </a:prstGeom>
        </p:spPr>
      </p:pic>
      <p:sp>
        <p:nvSpPr>
          <p:cNvPr id="9" name="Rectangle 8"/>
          <p:cNvSpPr/>
          <p:nvPr/>
        </p:nvSpPr>
        <p:spPr>
          <a:xfrm>
            <a:off x="5221834" y="5714773"/>
            <a:ext cx="3352800" cy="646331"/>
          </a:xfrm>
          <a:prstGeom prst="rect">
            <a:avLst/>
          </a:prstGeom>
        </p:spPr>
        <p:txBody>
          <a:bodyPr wrap="square">
            <a:spAutoFit/>
          </a:bodyPr>
          <a:lstStyle/>
          <a:p>
            <a:pPr fontAlgn="base"/>
            <a:r>
              <a:rPr lang="en-US" dirty="0"/>
              <a:t>Analytic  period is       29.27µs </a:t>
            </a:r>
          </a:p>
          <a:p>
            <a:pPr fontAlgn="base"/>
            <a:r>
              <a:rPr lang="en-US" dirty="0"/>
              <a:t>DCA with </a:t>
            </a:r>
            <a:r>
              <a:rPr lang="el-GR" dirty="0"/>
              <a:t>Δ</a:t>
            </a:r>
            <a:r>
              <a:rPr lang="en-US" dirty="0"/>
              <a:t>t=0.01µs,  29.28µs </a:t>
            </a:r>
            <a:endParaRPr lang="en-US" dirty="0">
              <a:effectLst/>
            </a:endParaRPr>
          </a:p>
        </p:txBody>
      </p:sp>
      <p:sp>
        <p:nvSpPr>
          <p:cNvPr id="10" name="Rectangle 9"/>
          <p:cNvSpPr/>
          <p:nvPr/>
        </p:nvSpPr>
        <p:spPr>
          <a:xfrm>
            <a:off x="461167" y="5991772"/>
            <a:ext cx="4480714" cy="369332"/>
          </a:xfrm>
          <a:prstGeom prst="rect">
            <a:avLst/>
          </a:prstGeom>
        </p:spPr>
        <p:txBody>
          <a:bodyPr wrap="none">
            <a:spAutoFit/>
          </a:bodyPr>
          <a:lstStyle/>
          <a:p>
            <a:r>
              <a:rPr lang="en-US" altLang="zh-CN" b="1" dirty="0">
                <a:ea typeface="宋体" charset="-122"/>
              </a:rPr>
              <a:t>vibration of a thin elastic shell </a:t>
            </a:r>
            <a:r>
              <a:rPr lang="en-US" altLang="zh-CN" b="1" dirty="0" smtClean="0">
                <a:ea typeface="宋体" charset="-122"/>
              </a:rPr>
              <a:t>(copper)</a:t>
            </a:r>
            <a:endParaRPr lang="en-US" dirty="0"/>
          </a:p>
        </p:txBody>
      </p:sp>
    </p:spTree>
    <p:extLst>
      <p:ext uri="{BB962C8B-B14F-4D97-AF65-F5344CB8AC3E}">
        <p14:creationId xmlns:p14="http://schemas.microsoft.com/office/powerpoint/2010/main" val="429355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97" fill="hold"/>
                                        <p:tgtEl>
                                          <p:spTgt spid="5"/>
                                        </p:tgtEl>
                                      </p:cBhvr>
                                    </p:cmd>
                                  </p:childTnLst>
                                </p:cTn>
                              </p:par>
                            </p:childTnLst>
                          </p:cTn>
                        </p:par>
                      </p:childTnLst>
                    </p:cTn>
                  </p:par>
                </p:childTnLst>
              </p:cTn>
              <p:nextCondLst>
                <p:cond evt="onClick" delay="0">
                  <p:tgtEl>
                    <p:spTgt spid="5"/>
                  </p:tgtEl>
                </p:cond>
              </p:nextCondLst>
            </p:seq>
            <p:audio>
              <p:cMediaNode vol="80000">
                <p:cTn id="12" repeatCount="indefinite" fill="hold" display="0">
                  <p:stCondLst>
                    <p:cond delay="indefinite"/>
                  </p:stCondLst>
                  <p:endCondLst>
                    <p:cond evt="onStopAudio" delay="0">
                      <p:tgtEl>
                        <p:sldTgt/>
                      </p:tgtEl>
                    </p:cond>
                  </p:endCondLst>
                </p:cTn>
                <p:tgtEl>
                  <p:spTgt spid="5"/>
                </p:tgtEl>
              </p:cMediaNode>
            </p:audio>
            <p:video>
              <p:cMediaNode vol="80000">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22663" y="1330919"/>
            <a:ext cx="8696239" cy="5052365"/>
            <a:chOff x="310285" y="1514884"/>
            <a:chExt cx="8696239" cy="5052365"/>
          </a:xfrm>
        </p:grpSpPr>
        <p:pic>
          <p:nvPicPr>
            <p:cNvPr id="6" name="shell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75" t="2504" r="6925"/>
            <a:stretch/>
          </p:blipFill>
          <p:spPr>
            <a:xfrm>
              <a:off x="310286" y="1614830"/>
              <a:ext cx="4418381" cy="422536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9200" y="2286000"/>
              <a:ext cx="3977324" cy="3733573"/>
            </a:xfrm>
            <a:prstGeom prst="rect">
              <a:avLst/>
            </a:prstGeom>
          </p:spPr>
        </p:pic>
        <p:sp>
          <p:nvSpPr>
            <p:cNvPr id="9" name="Rectangle 8"/>
            <p:cNvSpPr/>
            <p:nvPr/>
          </p:nvSpPr>
          <p:spPr>
            <a:xfrm>
              <a:off x="1295400" y="5867400"/>
              <a:ext cx="3048000" cy="646331"/>
            </a:xfrm>
            <a:prstGeom prst="rect">
              <a:avLst/>
            </a:prstGeom>
          </p:spPr>
          <p:txBody>
            <a:bodyPr wrap="square">
              <a:spAutoFit/>
            </a:bodyPr>
            <a:lstStyle/>
            <a:p>
              <a:r>
                <a:rPr lang="en-US" altLang="zh-CN" dirty="0">
                  <a:latin typeface="Calibri" charset="0"/>
                  <a:ea typeface="宋体" charset="-122"/>
                </a:rPr>
                <a:t>Analytic  period is       29.27µs </a:t>
              </a:r>
            </a:p>
            <a:p>
              <a:r>
                <a:rPr lang="en-US" altLang="zh-CN" dirty="0" smtClean="0">
                  <a:latin typeface="Calibri" charset="0"/>
                  <a:ea typeface="宋体" charset="-122"/>
                </a:rPr>
                <a:t>simulation </a:t>
              </a:r>
              <a:r>
                <a:rPr lang="el-GR" altLang="en-US" dirty="0">
                  <a:latin typeface="Calibri" charset="0"/>
                  <a:ea typeface="宋体" charset="-122"/>
                </a:rPr>
                <a:t>Δ</a:t>
              </a:r>
              <a:r>
                <a:rPr lang="en-US" altLang="zh-CN" dirty="0">
                  <a:latin typeface="Calibri" charset="0"/>
                  <a:ea typeface="宋体" charset="-122"/>
                </a:rPr>
                <a:t>t=0.01µs,  29.28µs </a:t>
              </a:r>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19141"/>
            <a:stretch/>
          </p:blipFill>
          <p:spPr>
            <a:xfrm>
              <a:off x="310285" y="1514884"/>
              <a:ext cx="8589645" cy="5052365"/>
            </a:xfrm>
            <a:prstGeom prst="rect">
              <a:avLst/>
            </a:prstGeom>
          </p:spPr>
        </p:pic>
      </p:gr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938" y="1447800"/>
            <a:ext cx="8721092" cy="4945328"/>
          </a:xfrm>
          <a:prstGeom prst="rect">
            <a:avLst/>
          </a:prstGeom>
        </p:spPr>
      </p:pic>
      <p:sp>
        <p:nvSpPr>
          <p:cNvPr id="2" name="Title 1"/>
          <p:cNvSpPr>
            <a:spLocks noGrp="1"/>
          </p:cNvSpPr>
          <p:nvPr>
            <p:ph type="title"/>
          </p:nvPr>
        </p:nvSpPr>
        <p:spPr>
          <a:xfrm>
            <a:off x="457200" y="228600"/>
            <a:ext cx="8229600" cy="868362"/>
          </a:xfrm>
        </p:spPr>
        <p:txBody>
          <a:bodyPr/>
          <a:lstStyle/>
          <a:p>
            <a:r>
              <a:rPr lang="en-US" sz="2800" dirty="0" smtClean="0"/>
              <a:t>Problem with experimental data for V&amp;V code</a:t>
            </a:r>
            <a:endParaRPr lang="en-US" sz="2800" dirty="0"/>
          </a:p>
        </p:txBody>
      </p:sp>
      <p:sp>
        <p:nvSpPr>
          <p:cNvPr id="4" name="Slide Number Placeholder 3"/>
          <p:cNvSpPr>
            <a:spLocks noGrp="1"/>
          </p:cNvSpPr>
          <p:nvPr>
            <p:ph type="sldNum" sz="quarter" idx="10"/>
          </p:nvPr>
        </p:nvSpPr>
        <p:spPr/>
        <p:txBody>
          <a:bodyPr/>
          <a:lstStyle/>
          <a:p>
            <a:r>
              <a:rPr lang="en-US" smtClean="0"/>
              <a:t>Slide </a:t>
            </a:r>
            <a:fld id="{23B0729D-0C76-4DC3-9F59-8792B55E40AA}" type="slidenum">
              <a:rPr lang="en-US" smtClean="0"/>
              <a:pPr/>
              <a:t>7</a:t>
            </a:fld>
            <a:endParaRPr lang="en-US" dirty="0"/>
          </a:p>
        </p:txBody>
      </p:sp>
      <p:pic>
        <p:nvPicPr>
          <p:cNvPr id="13" name="Picture 12" descr="phaseZoom"/>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57" t="21515" r="19121" b="7628"/>
          <a:stretch/>
        </p:blipFill>
        <p:spPr bwMode="auto">
          <a:xfrm>
            <a:off x="2766139" y="1752600"/>
            <a:ext cx="940451" cy="118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74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3733800" cy="868362"/>
          </a:xfrm>
        </p:spPr>
        <p:txBody>
          <a:bodyPr/>
          <a:lstStyle/>
          <a:p>
            <a:r>
              <a:rPr lang="en-US" u="sng" dirty="0" smtClean="0">
                <a:solidFill>
                  <a:srgbClr val="002060"/>
                </a:solidFill>
              </a:rPr>
              <a:t>MPM in a nutshell</a:t>
            </a:r>
            <a:endParaRPr lang="en-US" u="sng" dirty="0">
              <a:solidFill>
                <a:srgbClr val="002060"/>
              </a:solidFill>
            </a:endParaRPr>
          </a:p>
        </p:txBody>
      </p:sp>
      <p:sp>
        <p:nvSpPr>
          <p:cNvPr id="3" name="Content Placeholder 2"/>
          <p:cNvSpPr>
            <a:spLocks noGrp="1"/>
          </p:cNvSpPr>
          <p:nvPr>
            <p:ph idx="1"/>
          </p:nvPr>
        </p:nvSpPr>
        <p:spPr>
          <a:xfrm>
            <a:off x="457200" y="5029201"/>
            <a:ext cx="8229600" cy="609600"/>
          </a:xfrm>
        </p:spPr>
        <p:txBody>
          <a:bodyPr/>
          <a:lstStyle/>
          <a:p>
            <a:pPr marL="0" indent="0">
              <a:buNone/>
            </a:pPr>
            <a:r>
              <a:rPr lang="en-US" dirty="0" smtClean="0"/>
              <a:t>DDMP new development by Zhang etc.</a:t>
            </a:r>
          </a:p>
        </p:txBody>
      </p:sp>
      <p:sp>
        <p:nvSpPr>
          <p:cNvPr id="4" name="Slide Number Placeholder 3"/>
          <p:cNvSpPr>
            <a:spLocks noGrp="1"/>
          </p:cNvSpPr>
          <p:nvPr>
            <p:ph type="sldNum" sz="quarter" idx="10"/>
          </p:nvPr>
        </p:nvSpPr>
        <p:spPr/>
        <p:txBody>
          <a:bodyPr/>
          <a:lstStyle/>
          <a:p>
            <a:r>
              <a:rPr lang="en-US" smtClean="0"/>
              <a:t>Slide </a:t>
            </a:r>
            <a:fld id="{23B0729D-0C76-4DC3-9F59-8792B55E40AA}" type="slidenum">
              <a:rPr lang="en-US" smtClean="0"/>
              <a:pPr/>
              <a:t>8</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5793" y="3995897"/>
            <a:ext cx="2807818" cy="55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270597"/>
            <a:ext cx="1828800" cy="71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88332"/>
            <a:ext cx="2119917" cy="68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06" y="2093511"/>
            <a:ext cx="4083187" cy="60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260" t="7991"/>
          <a:stretch/>
        </p:blipFill>
        <p:spPr bwMode="auto">
          <a:xfrm>
            <a:off x="5063519" y="1992590"/>
            <a:ext cx="3228598" cy="85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3049" y="1141321"/>
            <a:ext cx="1671638"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2514600" y="1655671"/>
            <a:ext cx="3581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41560" y="1716020"/>
            <a:ext cx="1778051" cy="307777"/>
          </a:xfrm>
          <a:prstGeom prst="rect">
            <a:avLst/>
          </a:prstGeom>
          <a:noFill/>
        </p:spPr>
        <p:txBody>
          <a:bodyPr wrap="none" rtlCol="0">
            <a:spAutoFit/>
          </a:bodyPr>
          <a:lstStyle/>
          <a:p>
            <a:r>
              <a:rPr lang="en-US" sz="1400" dirty="0" smtClean="0"/>
              <a:t>Discretizing as FEM</a:t>
            </a:r>
            <a:endParaRPr lang="en-US" sz="1400" dirty="0"/>
          </a:p>
        </p:txBody>
      </p:sp>
      <mc:AlternateContent xmlns:mc="http://schemas.openxmlformats.org/markup-compatibility/2006" xmlns:a14="http://schemas.microsoft.com/office/drawing/2010/main">
        <mc:Choice Requires="a14">
          <p:sp>
            <p:nvSpPr>
              <p:cNvPr id="8" name="TextBox 7"/>
              <p:cNvSpPr txBox="1"/>
              <p:nvPr/>
            </p:nvSpPr>
            <p:spPr>
              <a:xfrm>
                <a:off x="4736679" y="1207868"/>
                <a:ext cx="1223990" cy="341055"/>
              </a:xfrm>
              <a:prstGeom prst="rect">
                <a:avLst/>
              </a:prstGeom>
              <a:noFill/>
            </p:spPr>
            <p:txBody>
              <a:bodyPr wrap="square" rtlCol="0">
                <a:spAutoFit/>
              </a:bodyPr>
              <a:lstStyle/>
              <a:p>
                <a14:m>
                  <m:oMath xmlns:m="http://schemas.openxmlformats.org/officeDocument/2006/math">
                    <m:nary>
                      <m:naryPr>
                        <m:ctrlPr>
                          <a:rPr lang="en-US" sz="1400" b="0" i="1" smtClean="0">
                            <a:latin typeface="Cambria Math"/>
                          </a:rPr>
                        </m:ctrlPr>
                      </m:naryPr>
                      <m:sub>
                        <m:r>
                          <m:rPr>
                            <m:sty m:val="p"/>
                          </m:rPr>
                          <a:rPr lang="en-US" sz="1400" b="0" i="0" smtClean="0">
                            <a:latin typeface="Cambria Math"/>
                          </a:rPr>
                          <m:t>Ω</m:t>
                        </m:r>
                      </m:sub>
                      <m:sup>
                        <m:r>
                          <a:rPr lang="en-US" sz="1400" b="0" i="1" smtClean="0">
                            <a:latin typeface="Cambria Math"/>
                          </a:rPr>
                          <m:t> </m:t>
                        </m:r>
                      </m:sup>
                      <m:e>
                        <m:r>
                          <a:rPr lang="en-US" sz="1400" i="1">
                            <a:latin typeface="Cambria Math"/>
                          </a:rPr>
                          <m:t>𝑒𝑞</m:t>
                        </m:r>
                        <m:r>
                          <a:rPr lang="en-US" sz="1400" i="1">
                            <a:latin typeface="Cambria Math"/>
                          </a:rPr>
                          <m:t> </m:t>
                        </m:r>
                        <m:sSub>
                          <m:sSubPr>
                            <m:ctrlPr>
                              <a:rPr lang="en-US" sz="1400" i="1">
                                <a:latin typeface="Cambria Math"/>
                              </a:rPr>
                            </m:ctrlPr>
                          </m:sSubPr>
                          <m:e>
                            <m:r>
                              <a:rPr lang="en-US" sz="1400" i="1">
                                <a:latin typeface="Cambria Math"/>
                              </a:rPr>
                              <m:t>𝑆</m:t>
                            </m:r>
                          </m:e>
                          <m:sub>
                            <m:r>
                              <a:rPr lang="en-US" sz="1400" i="1">
                                <a:latin typeface="Cambria Math"/>
                              </a:rPr>
                              <m:t>𝑖</m:t>
                            </m:r>
                          </m:sub>
                        </m:sSub>
                        <m:r>
                          <a:rPr lang="en-US" sz="1400" i="1">
                            <a:latin typeface="Cambria Math"/>
                          </a:rPr>
                          <m:t>𝑑𝑣</m:t>
                        </m:r>
                        <m:r>
                          <m:rPr>
                            <m:nor/>
                          </m:rPr>
                          <a:rPr lang="en-US" sz="1400" dirty="0"/>
                          <m:t> </m:t>
                        </m:r>
                      </m:e>
                    </m:nary>
                  </m:oMath>
                </a14:m>
                <a:r>
                  <a:rPr lang="en-US" sz="1400" dirty="0" smtClean="0"/>
                  <a:t>=0</a:t>
                </a:r>
                <a:endParaRPr lang="en-US" sz="1400" dirty="0"/>
              </a:p>
            </p:txBody>
          </p:sp>
        </mc:Choice>
        <mc:Fallback xmlns="">
          <p:sp>
            <p:nvSpPr>
              <p:cNvPr id="8" name="TextBox 7"/>
              <p:cNvSpPr txBox="1">
                <a:spLocks noRot="1" noChangeAspect="1" noMove="1" noResize="1" noEditPoints="1" noAdjustHandles="1" noChangeArrowheads="1" noChangeShapeType="1" noTextEdit="1"/>
              </p:cNvSpPr>
              <p:nvPr/>
            </p:nvSpPr>
            <p:spPr>
              <a:xfrm>
                <a:off x="4736679" y="1207868"/>
                <a:ext cx="1223990" cy="341055"/>
              </a:xfrm>
              <a:prstGeom prst="rect">
                <a:avLst/>
              </a:prstGeom>
              <a:blipFill rotWithShape="1">
                <a:blip r:embed="rId9"/>
                <a:stretch>
                  <a:fillRect l="-23383" t="-116071" b="-173214"/>
                </a:stretch>
              </a:blipFill>
            </p:spPr>
            <p:txBody>
              <a:bodyPr/>
              <a:lstStyle/>
              <a:p>
                <a:r>
                  <a:rPr lang="en-US">
                    <a:noFill/>
                  </a:rPr>
                  <a:t> </a:t>
                </a:r>
              </a:p>
            </p:txBody>
          </p:sp>
        </mc:Fallback>
      </mc:AlternateContent>
      <p:pic>
        <p:nvPicPr>
          <p:cNvPr id="17" name="Picture 16" descr="dump14zoomSpecies"/>
          <p:cNvPicPr>
            <a:picLocks noChangeAspect="1" noChangeArrowheads="1"/>
          </p:cNvPicPr>
          <p:nvPr/>
        </p:nvPicPr>
        <p:blipFill>
          <a:blip r:embed="rId10">
            <a:extLst>
              <a:ext uri="{28A0092B-C50C-407E-A947-70E740481C1C}">
                <a14:useLocalDpi xmlns:a14="http://schemas.microsoft.com/office/drawing/2010/main" val="0"/>
              </a:ext>
            </a:extLst>
          </a:blip>
          <a:srcRect l="16495" t="41780" r="50516" b="27272"/>
          <a:stretch>
            <a:fillRect/>
          </a:stretch>
        </p:blipFill>
        <p:spPr bwMode="auto">
          <a:xfrm>
            <a:off x="7815411" y="162857"/>
            <a:ext cx="953411" cy="119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873" r="2458" b="4581"/>
          <a:stretch/>
        </p:blipFill>
        <p:spPr bwMode="auto">
          <a:xfrm>
            <a:off x="6644900" y="207906"/>
            <a:ext cx="914400" cy="110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54687" y="162857"/>
            <a:ext cx="1858514" cy="87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7620000" y="663310"/>
            <a:ext cx="152400" cy="100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ross 12"/>
          <p:cNvSpPr/>
          <p:nvPr/>
        </p:nvSpPr>
        <p:spPr>
          <a:xfrm>
            <a:off x="6487318" y="583489"/>
            <a:ext cx="190500" cy="216809"/>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95800" y="1932224"/>
            <a:ext cx="761747"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Rectangle 25"/>
          <p:cNvSpPr/>
          <p:nvPr/>
        </p:nvSpPr>
        <p:spPr>
          <a:xfrm>
            <a:off x="190626" y="3810000"/>
            <a:ext cx="761748"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7" name="Rectangle 26"/>
          <p:cNvSpPr/>
          <p:nvPr/>
        </p:nvSpPr>
        <p:spPr>
          <a:xfrm>
            <a:off x="4690657" y="3809999"/>
            <a:ext cx="761748"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374" y="2885409"/>
            <a:ext cx="4938712" cy="71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14">
            <a:extLst>
              <a:ext uri="{28A0092B-C50C-407E-A947-70E740481C1C}">
                <a14:useLocalDpi xmlns:a14="http://schemas.microsoft.com/office/drawing/2010/main" val="0"/>
              </a:ext>
            </a:extLst>
          </a:blip>
          <a:srcRect l="5190" t="7091" b="5250"/>
          <a:stretch/>
        </p:blipFill>
        <p:spPr bwMode="auto">
          <a:xfrm>
            <a:off x="5479100" y="3886200"/>
            <a:ext cx="2872226" cy="924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14" descr="Image result for hat function ste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6" descr="Image result for hat function ste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8" descr="Image result for hat function ste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3686" y="5562600"/>
            <a:ext cx="4379448" cy="1177465"/>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2171089" y="5782000"/>
                <a:ext cx="3751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𝑆</m:t>
                      </m:r>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2171089" y="5782000"/>
                <a:ext cx="375103" cy="369332"/>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429000" y="5782000"/>
                <a:ext cx="5129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a:rPr>
                        <m:t>𝛻</m:t>
                      </m:r>
                      <m:r>
                        <a:rPr lang="en-US" b="0" i="1" smtClean="0">
                          <a:latin typeface="Cambria Math"/>
                        </a:rPr>
                        <m:t>𝑆</m:t>
                      </m:r>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3429000" y="5782000"/>
                <a:ext cx="512961" cy="369332"/>
              </a:xfrm>
              <a:prstGeom prst="rect">
                <a:avLst/>
              </a:prstGeom>
              <a:blipFill rotWithShape="1">
                <a:blip r:embed="rId17"/>
                <a:stretch>
                  <a:fillRect/>
                </a:stretch>
              </a:blipFill>
            </p:spPr>
            <p:txBody>
              <a:bodyPr/>
              <a:lstStyle/>
              <a:p>
                <a:r>
                  <a:rPr lang="en-US">
                    <a:noFill/>
                  </a:rPr>
                  <a:t> </a:t>
                </a:r>
              </a:p>
            </p:txBody>
          </p:sp>
        </mc:Fallback>
      </mc:AlternateContent>
      <p:pic>
        <p:nvPicPr>
          <p:cNvPr id="1043"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82459" y="5763275"/>
            <a:ext cx="2839282"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8" name="TextBox 37"/>
              <p:cNvSpPr txBox="1"/>
              <p:nvPr/>
            </p:nvSpPr>
            <p:spPr>
              <a:xfrm>
                <a:off x="4153308" y="6254595"/>
                <a:ext cx="575799" cy="3699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a:rPr>
                          </m:ctrlPr>
                        </m:accPr>
                        <m:e>
                          <m:r>
                            <a:rPr lang="en-US">
                              <a:latin typeface="Cambria Math"/>
                            </a:rPr>
                            <m:t>𝛻</m:t>
                          </m:r>
                          <m:r>
                            <a:rPr lang="en-US" i="1">
                              <a:latin typeface="Cambria Math"/>
                            </a:rPr>
                            <m:t>𝑆</m:t>
                          </m:r>
                          <m:r>
                            <m:rPr>
                              <m:nor/>
                            </m:rPr>
                            <a:rPr lang="en-US" dirty="0"/>
                            <m:t> </m:t>
                          </m:r>
                        </m:e>
                      </m:acc>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4153308" y="6254595"/>
                <a:ext cx="575799" cy="369909"/>
              </a:xfrm>
              <a:prstGeom prst="rect">
                <a:avLst/>
              </a:prstGeom>
              <a:blipFill rotWithShape="1">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16044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Modeling versus first principle simulation</a:t>
            </a:r>
            <a:endParaRPr lang="en-US" dirty="0"/>
          </a:p>
        </p:txBody>
      </p:sp>
      <p:sp>
        <p:nvSpPr>
          <p:cNvPr id="4" name="Slide Number Placeholder 3"/>
          <p:cNvSpPr>
            <a:spLocks noGrp="1"/>
          </p:cNvSpPr>
          <p:nvPr>
            <p:ph type="sldNum" sz="quarter" idx="10"/>
          </p:nvPr>
        </p:nvSpPr>
        <p:spPr/>
        <p:txBody>
          <a:bodyPr/>
          <a:lstStyle/>
          <a:p>
            <a:r>
              <a:rPr lang="en-US" smtClean="0"/>
              <a:t>Slide </a:t>
            </a:r>
            <a:fld id="{23B0729D-0C76-4DC3-9F59-8792B55E40AA}" type="slidenum">
              <a:rPr lang="en-US" smtClean="0"/>
              <a:pPr/>
              <a:t>9</a:t>
            </a:fld>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535" r="10936"/>
          <a:stretch/>
        </p:blipFill>
        <p:spPr>
          <a:xfrm>
            <a:off x="5455920" y="1827886"/>
            <a:ext cx="3394658" cy="4191000"/>
          </a:xfrm>
          <a:prstGeom prst="rect">
            <a:avLst/>
          </a:prstGeom>
        </p:spPr>
      </p:pic>
      <p:pic>
        <p:nvPicPr>
          <p:cNvPr id="3" name="onedV.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106" y="1923136"/>
            <a:ext cx="5410200" cy="400050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5996" t="2563" r="11597" b="2790"/>
          <a:stretch/>
        </p:blipFill>
        <p:spPr>
          <a:xfrm>
            <a:off x="5512306" y="1458621"/>
            <a:ext cx="3338271" cy="4872074"/>
          </a:xfrm>
          <a:prstGeom prst="rect">
            <a:avLst/>
          </a:prstGeom>
        </p:spPr>
      </p:pic>
    </p:spTree>
    <p:extLst>
      <p:ext uri="{BB962C8B-B14F-4D97-AF65-F5344CB8AC3E}">
        <p14:creationId xmlns:p14="http://schemas.microsoft.com/office/powerpoint/2010/main" val="2854953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powerpoint-template_r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NL2014_white-background_0106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powerpoint-template_r4</Template>
  <TotalTime>7838</TotalTime>
  <Words>1527</Words>
  <Application>Microsoft Office PowerPoint</Application>
  <PresentationFormat>On-screen Show (4:3)</PresentationFormat>
  <Paragraphs>104</Paragraphs>
  <Slides>11</Slides>
  <Notes>10</Notes>
  <HiddenSlides>0</HiddenSlides>
  <MMClips>8</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powerpoint-template_r4</vt:lpstr>
      <vt:lpstr>1_LANL2014_white-background_010614</vt:lpstr>
      <vt:lpstr>Comparison of Material Point Method (MPM) and Volume of Fluid (VOF) Method in simulation of HE material fragment impact</vt:lpstr>
      <vt:lpstr>A spherical projectile penetrates  the cover plate and detonates the solid explosive underneath. This is a Pagosa simulation based on VOF and SURF. </vt:lpstr>
      <vt:lpstr>Corner turning (quench problem)</vt:lpstr>
      <vt:lpstr>Things that only CartaBlanca can do</vt:lpstr>
      <vt:lpstr>PowerPoint Presentation</vt:lpstr>
      <vt:lpstr>Problem having analytic solution for V&amp;V code</vt:lpstr>
      <vt:lpstr>Problem with experimental data for V&amp;V code</vt:lpstr>
      <vt:lpstr>MPM in a nutshell</vt:lpstr>
      <vt:lpstr>Empirical Modeling versus first principle simulation</vt:lpstr>
      <vt:lpstr>Empirical Modeling versus first principle simulation</vt:lpstr>
      <vt:lpstr>Conclusions</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Bingham, Dana A</dc:creator>
  <cp:lastModifiedBy>Windows User</cp:lastModifiedBy>
  <cp:revision>105</cp:revision>
  <dcterms:created xsi:type="dcterms:W3CDTF">2014-01-16T17:11:37Z</dcterms:created>
  <dcterms:modified xsi:type="dcterms:W3CDTF">2015-08-22T14:12:04Z</dcterms:modified>
</cp:coreProperties>
</file>