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3" r:id="rId1"/>
  </p:sldMasterIdLst>
  <p:notesMasterIdLst>
    <p:notesMasterId r:id="rId36"/>
  </p:notesMasterIdLst>
  <p:sldIdLst>
    <p:sldId id="256" r:id="rId2"/>
    <p:sldId id="257" r:id="rId3"/>
    <p:sldId id="342" r:id="rId4"/>
    <p:sldId id="344" r:id="rId5"/>
    <p:sldId id="347" r:id="rId6"/>
    <p:sldId id="382" r:id="rId7"/>
    <p:sldId id="348" r:id="rId8"/>
    <p:sldId id="260" r:id="rId9"/>
    <p:sldId id="364" r:id="rId10"/>
    <p:sldId id="362" r:id="rId11"/>
    <p:sldId id="381" r:id="rId12"/>
    <p:sldId id="363" r:id="rId13"/>
    <p:sldId id="374" r:id="rId14"/>
    <p:sldId id="371" r:id="rId15"/>
    <p:sldId id="383" r:id="rId16"/>
    <p:sldId id="372" r:id="rId17"/>
    <p:sldId id="369" r:id="rId18"/>
    <p:sldId id="385" r:id="rId19"/>
    <p:sldId id="367" r:id="rId20"/>
    <p:sldId id="387" r:id="rId21"/>
    <p:sldId id="396" r:id="rId22"/>
    <p:sldId id="365" r:id="rId23"/>
    <p:sldId id="391" r:id="rId24"/>
    <p:sldId id="392" r:id="rId25"/>
    <p:sldId id="393" r:id="rId26"/>
    <p:sldId id="394" r:id="rId27"/>
    <p:sldId id="379" r:id="rId28"/>
    <p:sldId id="376" r:id="rId29"/>
    <p:sldId id="397" r:id="rId30"/>
    <p:sldId id="389" r:id="rId31"/>
    <p:sldId id="357" r:id="rId32"/>
    <p:sldId id="359" r:id="rId33"/>
    <p:sldId id="360" r:id="rId34"/>
    <p:sldId id="358" r:id="rId35"/>
  </p:sldIdLst>
  <p:sldSz cx="9144000" cy="6858000" type="screen4x3"/>
  <p:notesSz cx="6731000" cy="9856788"/>
  <p:defaultTextStyle>
    <a:defPPr>
      <a:defRPr lang="he-IL"/>
    </a:defPPr>
    <a:lvl1pPr algn="l" rtl="0" eaLnBrk="0" fontAlgn="base" hangingPunct="0">
      <a:spcBef>
        <a:spcPct val="20000"/>
      </a:spcBef>
      <a:spcAft>
        <a:spcPct val="0"/>
      </a:spcAft>
      <a:buClr>
        <a:schemeClr val="accent1"/>
      </a:buClr>
      <a:buSzPct val="90000"/>
      <a:buFont typeface="Monotype Sorts" pitchFamily="2" charset="2"/>
      <a:buChar char="4"/>
      <a:defRPr kumimoji="1"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1"/>
      </a:buClr>
      <a:buSzPct val="90000"/>
      <a:buFont typeface="Monotype Sorts" pitchFamily="2" charset="2"/>
      <a:buChar char="4"/>
      <a:defRPr kumimoji="1"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1"/>
      </a:buClr>
      <a:buSzPct val="90000"/>
      <a:buFont typeface="Monotype Sorts" pitchFamily="2" charset="2"/>
      <a:buChar char="4"/>
      <a:defRPr kumimoji="1"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1"/>
      </a:buClr>
      <a:buSzPct val="90000"/>
      <a:buFont typeface="Monotype Sorts" pitchFamily="2" charset="2"/>
      <a:buChar char="4"/>
      <a:defRPr kumimoji="1"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1"/>
      </a:buClr>
      <a:buSzPct val="90000"/>
      <a:buFont typeface="Monotype Sorts" pitchFamily="2" charset="2"/>
      <a:buChar char="4"/>
      <a:defRPr kumimoji="1"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A1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18" autoAdjust="0"/>
    <p:restoredTop sz="93739" autoAdjust="0"/>
  </p:normalViewPr>
  <p:slideViewPr>
    <p:cSldViewPr>
      <p:cViewPr varScale="1">
        <p:scale>
          <a:sx n="70" d="100"/>
          <a:sy n="70" d="100"/>
        </p:scale>
        <p:origin x="13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buClrTx/>
              <a:buSzTx/>
              <a:buFontTx/>
              <a:buNone/>
              <a:defRPr kumimoji="0" sz="1200">
                <a:latin typeface="Arial" pitchFamily="34" charset="0"/>
              </a:defRPr>
            </a:lvl1pPr>
          </a:lstStyle>
          <a:p>
            <a:endParaRPr lang="en-US" altLang="he-IL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spcBef>
                <a:spcPct val="0"/>
              </a:spcBef>
              <a:buClrTx/>
              <a:buSzTx/>
              <a:buFontTx/>
              <a:buNone/>
              <a:defRPr kumimoji="0" sz="1200">
                <a:latin typeface="Arial" pitchFamily="34" charset="0"/>
              </a:defRPr>
            </a:lvl1pPr>
          </a:lstStyle>
          <a:p>
            <a:endParaRPr lang="en-US" altLang="he-IL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  <a:endParaRPr lang="en-US" altLang="he-IL" smtClean="0"/>
          </a:p>
          <a:p>
            <a:pPr lvl="1"/>
            <a:r>
              <a:rPr lang="he-IL" altLang="he-IL" smtClean="0"/>
              <a:t>רמה שנייה</a:t>
            </a:r>
            <a:endParaRPr lang="en-US" altLang="he-IL" smtClean="0"/>
          </a:p>
          <a:p>
            <a:pPr lvl="2"/>
            <a:r>
              <a:rPr lang="he-IL" altLang="he-IL" smtClean="0"/>
              <a:t>רמה שלישית</a:t>
            </a:r>
            <a:endParaRPr lang="en-US" altLang="he-IL" smtClean="0"/>
          </a:p>
          <a:p>
            <a:pPr lvl="3"/>
            <a:r>
              <a:rPr lang="he-IL" altLang="he-IL" smtClean="0"/>
              <a:t>רמה רביעית</a:t>
            </a:r>
            <a:endParaRPr lang="en-US" altLang="he-IL" smtClean="0"/>
          </a:p>
          <a:p>
            <a:pPr lvl="4"/>
            <a:r>
              <a:rPr lang="he-IL" altLang="he-IL" smtClean="0"/>
              <a:t>רמה חמישית</a:t>
            </a:r>
            <a:endParaRPr lang="en-US" altLang="he-IL" smtClean="0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14763" y="9361488"/>
            <a:ext cx="29162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buClrTx/>
              <a:buSzTx/>
              <a:buFontTx/>
              <a:buNone/>
              <a:defRPr kumimoji="0" sz="1200">
                <a:latin typeface="Arial" pitchFamily="34" charset="0"/>
              </a:defRPr>
            </a:lvl1pPr>
          </a:lstStyle>
          <a:p>
            <a:endParaRPr lang="en-US" altLang="he-IL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361488"/>
            <a:ext cx="29162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spcBef>
                <a:spcPct val="0"/>
              </a:spcBef>
              <a:buClrTx/>
              <a:buSzTx/>
              <a:buFontTx/>
              <a:buNone/>
              <a:defRPr kumimoji="0" sz="1200">
                <a:latin typeface="Arial" pitchFamily="34" charset="0"/>
              </a:defRPr>
            </a:lvl1pPr>
          </a:lstStyle>
          <a:p>
            <a:fld id="{2C2E920A-6D24-4AA1-8177-A458F3404B9E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12077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664D7-C497-4951-89FF-23ECB08AFA78}" type="slidenum">
              <a:rPr lang="he-IL" altLang="he-IL"/>
              <a:pPr/>
              <a:t>1</a:t>
            </a:fld>
            <a:endParaRPr lang="en-US" altLang="he-IL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76398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9BF4E-F4AE-4656-939B-2EA6408A76D0}" type="slidenum">
              <a:rPr lang="he-IL" altLang="he-IL"/>
              <a:pPr/>
              <a:t>2</a:t>
            </a:fld>
            <a:endParaRPr lang="en-US" altLang="he-IL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92320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41E68-E3F1-49AA-ADD2-F84D1A5DE4C8}" type="slidenum">
              <a:rPr lang="he-IL" altLang="he-IL"/>
              <a:pPr/>
              <a:t>8</a:t>
            </a:fld>
            <a:endParaRPr lang="en-US" altLang="he-IL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560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080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080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080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080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4F81BD"/>
              </a:buClr>
            </a:pPr>
            <a:fld id="{5ECBA3D2-58AB-48AB-A0AA-B91BA1E0712F}" type="slidenum">
              <a:rPr lang="he-IL" altLang="he-IL" smtClean="0">
                <a:solidFill>
                  <a:prstClr val="black"/>
                </a:solidFill>
              </a:rPr>
              <a:pPr>
                <a:buClr>
                  <a:srgbClr val="4F81BD"/>
                </a:buClr>
              </a:pPr>
              <a:t>10</a:t>
            </a:fld>
            <a:endParaRPr lang="en-US" altLang="he-IL" smtClean="0">
              <a:solidFill>
                <a:prstClr val="black"/>
              </a:solidFill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96" tIns="45399" rIns="90796" bIns="45399"/>
          <a:lstStyle/>
          <a:p>
            <a:pPr eaLnBrk="1" hangingPunct="1"/>
            <a:endParaRPr lang="en-US" altLang="he-I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1589" y="9361408"/>
            <a:ext cx="2916237" cy="49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96" tIns="45399" rIns="90796" bIns="45399" anchor="b"/>
          <a:lstStyle>
            <a:lvl1pPr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080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080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080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0805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>
              <a:buClr>
                <a:srgbClr val="4F81BD"/>
              </a:buClr>
            </a:pPr>
            <a:fld id="{0E5458D6-9299-4E68-AABE-7298912B287D}" type="slidenum">
              <a:rPr lang="he-IL" altLang="he-IL" sz="1200">
                <a:solidFill>
                  <a:prstClr val="black"/>
                </a:solidFill>
              </a:rPr>
              <a:pPr rtl="1" eaLnBrk="1" hangingPunct="1">
                <a:buClr>
                  <a:srgbClr val="4F81BD"/>
                </a:buClr>
              </a:pPr>
              <a:t>10</a:t>
            </a:fld>
            <a:endParaRPr lang="en-US" altLang="he-I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80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920A-6D24-4AA1-8177-A458F3404B9E}" type="slidenum">
              <a:rPr lang="he-IL" altLang="he-IL" smtClean="0"/>
              <a:pPr/>
              <a:t>28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0620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4F81BD"/>
              </a:buClr>
            </a:pPr>
            <a:fld id="{AFFA11C1-E2C0-4E0D-9D35-3A50BE5C423E}" type="slidenum">
              <a:rPr lang="he-IL" altLang="he-IL">
                <a:solidFill>
                  <a:prstClr val="black"/>
                </a:solidFill>
              </a:rPr>
              <a:pPr>
                <a:buClr>
                  <a:srgbClr val="4F81BD"/>
                </a:buClr>
              </a:pPr>
              <a:t>32</a:t>
            </a:fld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92064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026"/>
          <p:cNvGrpSpPr>
            <a:grpSpLocks/>
          </p:cNvGrpSpPr>
          <p:nvPr userDrawn="1"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28675" name="Rectangle 1027" descr="Stationery"/>
            <p:cNvSpPr>
              <a:spLocks noChangeArrowheads="1"/>
            </p:cNvSpPr>
            <p:nvPr userDrawn="1"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pic>
          <p:nvPicPr>
            <p:cNvPr id="28676" name="Picture 1028" descr="minisp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677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he-IL" noProof="0" dirty="0" smtClean="0"/>
              <a:t>Click to edit Master title style</a:t>
            </a:r>
          </a:p>
        </p:txBody>
      </p:sp>
      <p:sp>
        <p:nvSpPr>
          <p:cNvPr id="28678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he-IL" noProof="0" smtClean="0"/>
              <a:t>Click to edit Master subtitle style</a:t>
            </a:r>
          </a:p>
        </p:txBody>
      </p:sp>
      <p:sp>
        <p:nvSpPr>
          <p:cNvPr id="28679" name="Rectangle 1031"/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28680" name="Rectangle 1032"/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28681" name="Rectangle 10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9BB8-5367-4F61-A46B-63F1ECA8E5AB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03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0E7BB-41D5-407C-881B-54D032D32D21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00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2D1594-C97A-404B-A8CC-F41045BDCBD9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15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0AD51-2B4D-4063-ADA1-00BFDB39CFC0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74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BED55-DF1F-49ED-B3A9-EFA211F8B8D6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88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BFBB5-4BF2-4BB4-8341-E24BF16A21F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1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D214C-8866-4062-91C2-6BF0AEAFA616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80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274D3-5F9F-46BE-AA45-6F10656859F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45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6FFFF-D35D-4649-B98E-F8A93C9B2D9F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7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55D6D-D373-4A3F-A986-3588A8E79097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6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9B14F-E397-404A-9E2B-119D68B162E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61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pic>
          <p:nvPicPr>
            <p:cNvPr id="27652" name="Picture 4" descr="minispi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3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Tx/>
              <a:buSzTx/>
              <a:buFontTx/>
              <a:buNone/>
              <a:defRPr kumimoji="0" sz="1400">
                <a:solidFill>
                  <a:schemeClr val="bg2"/>
                </a:solidFill>
                <a:cs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ClrTx/>
              <a:buSzTx/>
              <a:buFontTx/>
              <a:buNone/>
              <a:defRPr kumimoji="0" sz="1400">
                <a:solidFill>
                  <a:schemeClr val="bg2"/>
                </a:solidFill>
                <a:cs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Tx/>
              <a:buSzTx/>
              <a:buFontTx/>
              <a:buNone/>
              <a:defRPr kumimoji="0" sz="1400">
                <a:solidFill>
                  <a:schemeClr val="bg2"/>
                </a:solidFill>
                <a:cs typeface="Times New Roman" pitchFamily="18" charset="0"/>
              </a:defRPr>
            </a:lvl1pPr>
          </a:lstStyle>
          <a:p>
            <a:fld id="{FB23D448-453A-4F35-A6CA-7FDEF9F5B2E2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jp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8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slide" Target="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10.JP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9.png"/><Relationship Id="rId9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31800" y="1844824"/>
            <a:ext cx="8712200" cy="2016224"/>
          </a:xfrm>
          <a:noFill/>
          <a:ln/>
        </p:spPr>
        <p:txBody>
          <a:bodyPr/>
          <a:lstStyle/>
          <a:p>
            <a:r>
              <a:rPr lang="en-US" altLang="he-IL" dirty="0" smtClean="0">
                <a:solidFill>
                  <a:schemeClr val="tx1"/>
                </a:solidFill>
              </a:rPr>
              <a:t>On the Extension of Monotonicity </a:t>
            </a:r>
            <a:br>
              <a:rPr lang="en-US" altLang="he-IL" dirty="0" smtClean="0">
                <a:solidFill>
                  <a:schemeClr val="tx1"/>
                </a:solidFill>
              </a:rPr>
            </a:br>
            <a:r>
              <a:rPr lang="en-US" altLang="he-IL" dirty="0" smtClean="0">
                <a:solidFill>
                  <a:schemeClr val="tx1"/>
                </a:solidFill>
              </a:rPr>
              <a:t>to </a:t>
            </a:r>
            <a:br>
              <a:rPr lang="en-US" altLang="he-IL" dirty="0" smtClean="0">
                <a:solidFill>
                  <a:schemeClr val="tx1"/>
                </a:solidFill>
              </a:rPr>
            </a:br>
            <a:r>
              <a:rPr lang="en-US" altLang="he-IL" dirty="0" smtClean="0">
                <a:solidFill>
                  <a:schemeClr val="tx1"/>
                </a:solidFill>
              </a:rPr>
              <a:t>Multi-Dimensional Flows</a:t>
            </a:r>
            <a:endParaRPr lang="en-US" altLang="he-IL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4149080"/>
            <a:ext cx="5759450" cy="648394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he-IL" sz="3600" dirty="0"/>
              <a:t>Gabi </a:t>
            </a:r>
            <a:r>
              <a:rPr lang="en-US" altLang="he-IL" sz="3600" dirty="0" smtClean="0"/>
              <a:t>Luttwak</a:t>
            </a:r>
            <a:r>
              <a:rPr lang="en-US" altLang="he-IL" sz="3600" baseline="30000" dirty="0" smtClean="0"/>
              <a:t>1</a:t>
            </a:r>
            <a:endParaRPr lang="en-US" altLang="he-IL" sz="36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20688"/>
            <a:ext cx="6624736" cy="12803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en-US" sz="1600" dirty="0" smtClean="0"/>
              <a:t>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International Conference on Numerical Methods for Multi-Material Fluid Flow  (MULTIMAT 2015),</a:t>
            </a:r>
            <a:r>
              <a:rPr lang="en-US" sz="1600" cap="all" dirty="0"/>
              <a:t> </a:t>
            </a:r>
            <a:r>
              <a:rPr lang="en-US" sz="1600" dirty="0" smtClean="0"/>
              <a:t>Würzburg, Germany</a:t>
            </a:r>
            <a:r>
              <a:rPr lang="en-US" sz="1600" dirty="0" smtClean="0"/>
              <a:t>, 7-11 </a:t>
            </a:r>
            <a:r>
              <a:rPr lang="en-US" sz="1600" dirty="0" smtClean="0"/>
              <a:t>Sept.2015</a:t>
            </a:r>
            <a:endParaRPr lang="en-US" sz="1600" cap="all" dirty="0"/>
          </a:p>
          <a:p>
            <a:pPr algn="ctr">
              <a:buNone/>
            </a:pPr>
            <a:endParaRPr lang="en-US" sz="1800" cap="all" dirty="0"/>
          </a:p>
          <a:p>
            <a:pPr algn="ctr">
              <a:buNone/>
            </a:pPr>
            <a:endParaRPr lang="he-IL" sz="1800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43608" y="5465763"/>
            <a:ext cx="7848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kumimoji="1" sz="3200">
                <a:solidFill>
                  <a:schemeClr val="bg2"/>
                </a:solidFill>
                <a:latin typeface="Times New Roman" pitchFamily="18" charset="0"/>
              </a:defRPr>
            </a:lvl1pPr>
            <a:lvl2pPr algn="ctr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buFont typeface="Monotype Sorts" pitchFamily="2" charset="2"/>
              <a:buNone/>
            </a:pPr>
            <a:r>
              <a:rPr lang="en-US" altLang="he-IL" sz="2000" baseline="30000" dirty="0" smtClean="0"/>
              <a:t>1</a:t>
            </a:r>
            <a:r>
              <a:rPr lang="en-US" altLang="he-IL" sz="2000" dirty="0" smtClean="0"/>
              <a:t>Dynamic-123D consulting, </a:t>
            </a:r>
            <a:r>
              <a:rPr lang="en-US" altLang="he-IL" sz="2000" dirty="0"/>
              <a:t>Haifa </a:t>
            </a:r>
            <a:r>
              <a:rPr lang="en-US" altLang="he-IL" sz="2000" dirty="0" smtClean="0"/>
              <a:t>3475859, Israel</a:t>
            </a:r>
            <a:r>
              <a:rPr lang="en-US" altLang="he-IL" sz="2800" dirty="0" smtClean="0"/>
              <a:t>; </a:t>
            </a:r>
            <a:r>
              <a:rPr lang="en-US" altLang="he-IL" sz="2000" dirty="0"/>
              <a:t> </a:t>
            </a:r>
            <a:r>
              <a:rPr lang="en-US" altLang="he-IL" sz="2000" dirty="0" smtClean="0"/>
              <a:t>gabi@dy123d.com</a:t>
            </a:r>
            <a:endParaRPr lang="en-US" altLang="he-IL" sz="16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48F489-77A5-40F5-9404-32E324B13AD2}" type="slidenum">
              <a:rPr lang="en-US" altLang="en-US" smtClean="0"/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he-IL" sz="3200" dirty="0" smtClean="0"/>
              <a:t>Alternative Limiter for Vectors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600" y="1628801"/>
            <a:ext cx="7560840" cy="4536503"/>
          </a:xfrm>
        </p:spPr>
        <p:txBody>
          <a:bodyPr/>
          <a:lstStyle/>
          <a:p>
            <a:r>
              <a:rPr lang="en-US" altLang="he-IL" sz="2400" dirty="0" smtClean="0"/>
              <a:t>P.H. Maire </a:t>
            </a:r>
            <a:r>
              <a:rPr lang="en-US" altLang="he-IL" sz="2400" dirty="0" smtClean="0"/>
              <a:t>[4]</a:t>
            </a:r>
            <a:r>
              <a:rPr lang="en-US" altLang="he-IL" sz="2400" dirty="0" smtClean="0"/>
              <a:t>:  </a:t>
            </a:r>
            <a:r>
              <a:rPr lang="en-US" altLang="he-IL" sz="2400" dirty="0" smtClean="0"/>
              <a:t>proposed another invariant limiter for vectors:</a:t>
            </a:r>
          </a:p>
          <a:p>
            <a:pPr lvl="1"/>
            <a:r>
              <a:rPr lang="en-US" altLang="he-IL" sz="2000" dirty="0" smtClean="0"/>
              <a:t>Prevent symmetry breaking by doing component limiting along local </a:t>
            </a:r>
            <a:r>
              <a:rPr lang="en-US" altLang="he-IL" sz="2000" b="1" dirty="0" smtClean="0"/>
              <a:t>flow related orthogonal physical directions</a:t>
            </a:r>
          </a:p>
          <a:p>
            <a:pPr lvl="1"/>
            <a:r>
              <a:rPr lang="en-US" altLang="he-IL" sz="2000" dirty="0" smtClean="0"/>
              <a:t>It might be quicker and simpler to code than VIP</a:t>
            </a:r>
          </a:p>
          <a:p>
            <a:pPr lvl="1"/>
            <a:r>
              <a:rPr lang="en-US" altLang="he-IL" sz="2000" dirty="0" smtClean="0"/>
              <a:t>Results depend on the choice of  the </a:t>
            </a:r>
            <a:r>
              <a:rPr lang="en-US" altLang="he-IL" sz="2000" b="1" dirty="0" smtClean="0"/>
              <a:t>“physical directions”</a:t>
            </a:r>
          </a:p>
          <a:p>
            <a:pPr lvl="1"/>
            <a:r>
              <a:rPr lang="en-US" altLang="he-IL" sz="2000" dirty="0" smtClean="0"/>
              <a:t>Some apparently physical directions, like the flow velocity are not Galilei invariant. </a:t>
            </a:r>
          </a:p>
          <a:p>
            <a:pPr lvl="1"/>
            <a:r>
              <a:rPr lang="en-US" altLang="he-IL" sz="2000" dirty="0" smtClean="0"/>
              <a:t>Component limiters, define a box in the space</a:t>
            </a:r>
          </a:p>
          <a:p>
            <a:pPr lvl="1"/>
            <a:r>
              <a:rPr lang="en-US" altLang="he-IL" sz="2000" dirty="0" smtClean="0"/>
              <a:t>If </a:t>
            </a:r>
            <a:r>
              <a:rPr lang="en-US" altLang="he-IL" sz="2000" dirty="0" smtClean="0"/>
              <a:t>this box is aligned with the mesh it breaks </a:t>
            </a:r>
            <a:r>
              <a:rPr lang="en-US" altLang="he-IL" sz="2000" dirty="0" smtClean="0"/>
              <a:t>symmetry</a:t>
            </a:r>
          </a:p>
          <a:p>
            <a:pPr lvl="1"/>
            <a:r>
              <a:rPr lang="en-US" altLang="he-IL" sz="2000" dirty="0" smtClean="0"/>
              <a:t>If defined in physical directions it preserves symmetry</a:t>
            </a:r>
            <a:endParaRPr lang="en-US" altLang="he-IL" sz="2000" dirty="0" smtClean="0"/>
          </a:p>
        </p:txBody>
      </p:sp>
      <p:sp>
        <p:nvSpPr>
          <p:cNvPr id="19461" name="Text Box 54"/>
          <p:cNvSpPr txBox="1">
            <a:spLocks noChangeArrowheads="1"/>
          </p:cNvSpPr>
          <p:nvPr/>
        </p:nvSpPr>
        <p:spPr bwMode="auto">
          <a:xfrm>
            <a:off x="7235825" y="522922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CE9964"/>
              </a:buClr>
            </a:pPr>
            <a:endParaRPr lang="en-US" altLang="he-IL">
              <a:solidFill>
                <a:srgbClr val="402000"/>
              </a:solidFill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FFFF-D35D-4649-B98E-F8A93C9B2D9F}" type="slidenum">
              <a:rPr lang="he-IL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pPr algn="ctr"/>
            <a:r>
              <a:rPr lang="en-US" sz="4000" dirty="0" smtClean="0"/>
              <a:t>Let search for a quicker scheme based on the CH</a:t>
            </a:r>
            <a:endParaRPr lang="he-IL" sz="4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80520"/>
          </a:xfrm>
        </p:spPr>
        <p:txBody>
          <a:bodyPr/>
          <a:lstStyle/>
          <a:p>
            <a:r>
              <a:rPr lang="en-US" sz="2400" dirty="0" smtClean="0"/>
              <a:t>Could we approximate the CH and still retain its good properties?</a:t>
            </a:r>
          </a:p>
          <a:p>
            <a:r>
              <a:rPr lang="en-US" sz="2400" dirty="0" smtClean="0"/>
              <a:t>A bounding box (BB) should be the simplest such approximation</a:t>
            </a:r>
          </a:p>
          <a:p>
            <a:r>
              <a:rPr lang="en-US" sz="2400" dirty="0" smtClean="0"/>
              <a:t>Especially when the limiter is based on a small number of neighbors</a:t>
            </a:r>
          </a:p>
          <a:p>
            <a:r>
              <a:rPr lang="en-US" sz="2400" dirty="0" smtClean="0"/>
              <a:t>The box orientation should be mesh independent</a:t>
            </a:r>
          </a:p>
          <a:p>
            <a:r>
              <a:rPr lang="en-US" sz="2400" dirty="0" smtClean="0"/>
              <a:t>Could we build the BB without  building the CH first</a:t>
            </a:r>
            <a:r>
              <a:rPr lang="en-US" sz="2400" dirty="0" smtClean="0"/>
              <a:t>?  (</a:t>
            </a:r>
            <a:r>
              <a:rPr lang="en-US" sz="2400" dirty="0"/>
              <a:t>the rotating calipers method </a:t>
            </a:r>
            <a:r>
              <a:rPr lang="en-US" sz="2400" dirty="0" smtClean="0"/>
              <a:t>[12] first builds the CH to get the minimal BB)</a:t>
            </a: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21" y="332836"/>
            <a:ext cx="8045896" cy="1143000"/>
          </a:xfrm>
        </p:spPr>
        <p:txBody>
          <a:bodyPr/>
          <a:lstStyle/>
          <a:p>
            <a:pPr algn="ctr"/>
            <a:r>
              <a:rPr lang="en-US" sz="3600" dirty="0" smtClean="0"/>
              <a:t>A Bounding Box approximation for a convex hull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984" y="1799546"/>
            <a:ext cx="4085813" cy="44377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 smtClean="0"/>
              <a:t>Like the convex hull the bounding box defined in </a:t>
            </a:r>
            <a:r>
              <a:rPr lang="en-US" sz="2800" b="1" dirty="0" smtClean="0"/>
              <a:t>vector or tensor space</a:t>
            </a:r>
          </a:p>
          <a:p>
            <a:r>
              <a:rPr lang="en-US" sz="2800" dirty="0" smtClean="0"/>
              <a:t>We do not have to explicitly build the convex hull</a:t>
            </a:r>
          </a:p>
          <a:p>
            <a:r>
              <a:rPr lang="en-US" sz="2800" dirty="0" smtClean="0"/>
              <a:t>Find the box direction, by approximately aligning it with the longest </a:t>
            </a:r>
            <a:r>
              <a:rPr lang="en-US" sz="2800" dirty="0" smtClean="0"/>
              <a:t>size </a:t>
            </a:r>
            <a:r>
              <a:rPr lang="en-US" sz="2800" dirty="0" smtClean="0"/>
              <a:t>of the CH</a:t>
            </a:r>
          </a:p>
          <a:p>
            <a:endParaRPr lang="en-US" dirty="0" smtClean="0"/>
          </a:p>
          <a:p>
            <a:endParaRPr lang="he-IL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5106169" y="2420888"/>
            <a:ext cx="3716980" cy="2304256"/>
            <a:chOff x="5293010" y="1722650"/>
            <a:chExt cx="3409664" cy="1886429"/>
          </a:xfrm>
        </p:grpSpPr>
        <p:grpSp>
          <p:nvGrpSpPr>
            <p:cNvPr id="45" name="Group 44"/>
            <p:cNvGrpSpPr/>
            <p:nvPr/>
          </p:nvGrpSpPr>
          <p:grpSpPr>
            <a:xfrm>
              <a:off x="5293010" y="1722650"/>
              <a:ext cx="3409664" cy="1886429"/>
              <a:chOff x="5070909" y="2502913"/>
              <a:chExt cx="3409664" cy="1886429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 flipV="1">
                <a:off x="5148064" y="2788079"/>
                <a:ext cx="648072" cy="792088"/>
              </a:xfrm>
              <a:prstGeom prst="line">
                <a:avLst/>
              </a:prstGeom>
              <a:noFill/>
              <a:ln w="15875" cap="flat" cmpd="sng" algn="ctr">
                <a:solidFill>
                  <a:srgbClr val="0070C0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flipV="1">
                <a:off x="5803354" y="2590033"/>
                <a:ext cx="1560376" cy="184375"/>
              </a:xfrm>
              <a:prstGeom prst="line">
                <a:avLst/>
              </a:prstGeom>
              <a:noFill/>
              <a:ln w="15875" cap="flat" cmpd="sng" algn="ctr">
                <a:solidFill>
                  <a:srgbClr val="0070C0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5148064" y="3609206"/>
                <a:ext cx="1236036" cy="539874"/>
              </a:xfrm>
              <a:prstGeom prst="line">
                <a:avLst/>
              </a:prstGeom>
              <a:noFill/>
              <a:ln w="15875" cap="flat" cmpd="sng" algn="ctr">
                <a:solidFill>
                  <a:srgbClr val="0070C0"/>
                </a:solidFill>
                <a:prstDash val="solid"/>
                <a:round/>
                <a:headEnd type="oval" w="med" len="med"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flipH="1" flipV="1">
                <a:off x="7363730" y="2605088"/>
                <a:ext cx="1024694" cy="792088"/>
              </a:xfrm>
              <a:prstGeom prst="line">
                <a:avLst/>
              </a:prstGeom>
              <a:noFill/>
              <a:ln w="15875" cap="flat" cmpd="sng" algn="ctr">
                <a:solidFill>
                  <a:srgbClr val="0070C0"/>
                </a:solidFill>
                <a:prstDash val="solid"/>
                <a:round/>
                <a:headEnd type="oval" w="lg" len="sm"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6384100" y="4149080"/>
                <a:ext cx="1212236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7596336" y="3397176"/>
                <a:ext cx="792088" cy="751904"/>
              </a:xfrm>
              <a:prstGeom prst="line">
                <a:avLst/>
              </a:prstGeom>
              <a:noFill/>
              <a:ln w="15875" cap="flat" cmpd="sng" algn="ctr">
                <a:solidFill>
                  <a:srgbClr val="0070C0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5070909" y="2848947"/>
                <a:ext cx="176970" cy="1540395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8326263" y="2502913"/>
                <a:ext cx="154310" cy="1552975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flipH="1">
                <a:off x="5070909" y="2515493"/>
                <a:ext cx="3255354" cy="333454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flipH="1">
                <a:off x="5225220" y="4055888"/>
                <a:ext cx="3255353" cy="333454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6" name="Group 65"/>
            <p:cNvGrpSpPr/>
            <p:nvPr/>
          </p:nvGrpSpPr>
          <p:grpSpPr>
            <a:xfrm>
              <a:off x="5405134" y="1824825"/>
              <a:ext cx="3205392" cy="1542562"/>
              <a:chOff x="5405134" y="1824825"/>
              <a:chExt cx="3205392" cy="1542562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 flipH="1" flipV="1">
                <a:off x="6025455" y="2799904"/>
                <a:ext cx="580747" cy="556419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H="1">
                <a:off x="5405134" y="2780408"/>
                <a:ext cx="578134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flipH="1" flipV="1">
                <a:off x="6025455" y="2016449"/>
                <a:ext cx="1049542" cy="387411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H="1">
                <a:off x="7074998" y="1824825"/>
                <a:ext cx="510833" cy="579036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7800141" y="2838881"/>
                <a:ext cx="18296" cy="528506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H="1">
                <a:off x="7818437" y="2616913"/>
                <a:ext cx="792089" cy="182991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7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The Bounding Box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68069" y="1850765"/>
            <a:ext cx="7772400" cy="4114800"/>
          </a:xfrm>
        </p:spPr>
        <p:txBody>
          <a:bodyPr/>
          <a:lstStyle/>
          <a:p>
            <a:r>
              <a:rPr lang="en-US" sz="2800" dirty="0" smtClean="0"/>
              <a:t>The bounding box encloses the convex hull</a:t>
            </a:r>
          </a:p>
          <a:p>
            <a:r>
              <a:rPr lang="en-US" sz="2800" dirty="0" smtClean="0"/>
              <a:t>Thus </a:t>
            </a:r>
            <a:r>
              <a:rPr lang="en-US" sz="2800" dirty="0" smtClean="0"/>
              <a:t>an ellipsoid </a:t>
            </a:r>
            <a:r>
              <a:rPr lang="en-US" sz="2800" dirty="0" smtClean="0"/>
              <a:t>or super-ellipsoid (a Lame curve in 2D) may be even </a:t>
            </a:r>
            <a:r>
              <a:rPr lang="en-US" sz="2800" dirty="0" smtClean="0"/>
              <a:t>better as it is continuous: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e.g</a:t>
            </a:r>
            <a:r>
              <a:rPr lang="en-US" sz="2800" dirty="0" smtClean="0"/>
              <a:t>. for n=4 in 2D x-y </a:t>
            </a:r>
          </a:p>
          <a:p>
            <a:endParaRPr lang="he-IL" dirty="0"/>
          </a:p>
        </p:txBody>
      </p:sp>
      <p:graphicFrame>
        <p:nvGraphicFramePr>
          <p:cNvPr id="5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377624"/>
              </p:ext>
            </p:extLst>
          </p:nvPr>
        </p:nvGraphicFramePr>
        <p:xfrm>
          <a:off x="2051720" y="3317216"/>
          <a:ext cx="5904656" cy="74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6" name="משוואה" r:id="rId3" imgW="2831760" imgH="469800" progId="Equation.3">
                  <p:embed/>
                </p:oleObj>
              </mc:Choice>
              <mc:Fallback>
                <p:oleObj name="משוואה" r:id="rId3" imgW="2831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317216"/>
                        <a:ext cx="5904656" cy="743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תמונה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09120"/>
            <a:ext cx="3057942" cy="1665894"/>
          </a:xfrm>
          <a:prstGeom prst="rect">
            <a:avLst/>
          </a:prstGeom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1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normals to the box faces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8987" y="1600200"/>
            <a:ext cx="7772400" cy="4997152"/>
          </a:xfrm>
        </p:spPr>
        <p:txBody>
          <a:bodyPr/>
          <a:lstStyle/>
          <a:p>
            <a:r>
              <a:rPr lang="en-US" sz="2800" dirty="0" smtClean="0"/>
              <a:t>Find the center of all neighbors and search for the neighbor point most off center: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Take the vector pointing to it as the first normal and remove components of        along it.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</a:t>
            </a:r>
          </a:p>
          <a:p>
            <a:r>
              <a:rPr lang="en-US" sz="2800" dirty="0" smtClean="0"/>
              <a:t>Proceed in a similar way to find the next normal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dirty="0" smtClean="0"/>
          </a:p>
          <a:p>
            <a:pPr marL="0" indent="0">
              <a:buNone/>
            </a:pPr>
            <a:endParaRPr lang="he-IL" dirty="0"/>
          </a:p>
        </p:txBody>
      </p:sp>
      <p:graphicFrame>
        <p:nvGraphicFramePr>
          <p:cNvPr id="6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676295"/>
              </p:ext>
            </p:extLst>
          </p:nvPr>
        </p:nvGraphicFramePr>
        <p:xfrm>
          <a:off x="1092339" y="2500356"/>
          <a:ext cx="6120680" cy="740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53" name="משוואה" r:id="rId3" imgW="2705040" imgH="431640" progId="Equation.3">
                  <p:embed/>
                </p:oleObj>
              </mc:Choice>
              <mc:Fallback>
                <p:oleObj name="משוואה" r:id="rId3" imgW="2705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339" y="2500356"/>
                        <a:ext cx="6120680" cy="740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592800"/>
              </p:ext>
            </p:extLst>
          </p:nvPr>
        </p:nvGraphicFramePr>
        <p:xfrm>
          <a:off x="1092339" y="3240915"/>
          <a:ext cx="57959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54" name="משוואה" r:id="rId5" imgW="2552400" imgH="253800" progId="Equation.3">
                  <p:embed/>
                </p:oleObj>
              </mc:Choice>
              <mc:Fallback>
                <p:oleObj name="משוואה" r:id="rId5" imgW="2552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339" y="3240915"/>
                        <a:ext cx="57959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22557"/>
              </p:ext>
            </p:extLst>
          </p:nvPr>
        </p:nvGraphicFramePr>
        <p:xfrm>
          <a:off x="1864827" y="4526066"/>
          <a:ext cx="5420720" cy="85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55" name="משוואה" r:id="rId7" imgW="2450880" imgH="507960" progId="Equation.3">
                  <p:embed/>
                </p:oleObj>
              </mc:Choice>
              <mc:Fallback>
                <p:oleObj name="משוואה" r:id="rId7" imgW="2450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827" y="4526066"/>
                        <a:ext cx="5420720" cy="850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אובייקט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601792"/>
              </p:ext>
            </p:extLst>
          </p:nvPr>
        </p:nvGraphicFramePr>
        <p:xfrm>
          <a:off x="8044566" y="3587366"/>
          <a:ext cx="360995" cy="51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56" name="משוואה" r:id="rId9" imgW="152280" imgH="215640" progId="Equation.3">
                  <p:embed/>
                </p:oleObj>
              </mc:Choice>
              <mc:Fallback>
                <p:oleObj name="משוואה" r:id="rId9" imgW="1522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44566" y="3587366"/>
                        <a:ext cx="360995" cy="511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אובייקט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90639"/>
              </p:ext>
            </p:extLst>
          </p:nvPr>
        </p:nvGraphicFramePr>
        <p:xfrm>
          <a:off x="5076056" y="4016469"/>
          <a:ext cx="481286" cy="50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57" name="משוואה" r:id="rId11" imgW="215640" imgH="228600" progId="Equation.3">
                  <p:embed/>
                </p:oleObj>
              </mc:Choice>
              <mc:Fallback>
                <p:oleObj name="משוואה" r:id="rId11" imgW="2156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76056" y="4016469"/>
                        <a:ext cx="481286" cy="509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8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 the min/max values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828800"/>
                <a:ext cx="7772400" cy="4408512"/>
              </a:xfrm>
            </p:spPr>
            <p:txBody>
              <a:bodyPr/>
              <a:lstStyle/>
              <a:p>
                <a:r>
                  <a:rPr lang="en-US" dirty="0" smtClean="0"/>
                  <a:t>The normal vectors                           are found in orthogonal directions.</a:t>
                </a:r>
              </a:p>
              <a:p>
                <a:r>
                  <a:rPr lang="en-US" dirty="0" smtClean="0"/>
                  <a:t> Let:</a:t>
                </a:r>
              </a:p>
              <a:p>
                <a:r>
                  <a:rPr lang="en-US" dirty="0" smtClean="0"/>
                  <a:t>Then:</a:t>
                </a:r>
              </a:p>
              <a:p>
                <a:endParaRPr lang="en-US" dirty="0"/>
              </a:p>
              <a:p>
                <a:r>
                  <a:rPr lang="en-US" dirty="0" smtClean="0"/>
                  <a:t> Here: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𝑛𝑑𝑖𝑚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vectors</m:t>
                    </m:r>
                  </m:oMath>
                </a14:m>
                <a:r>
                  <a:rPr lang="en-US" dirty="0" smtClean="0"/>
                  <a:t> and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𝑛𝑑𝑖𝑚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stress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deviator</m:t>
                    </m:r>
                  </m:oMath>
                </a14:m>
                <a:r>
                  <a:rPr lang="en-US" dirty="0" smtClean="0"/>
                  <a:t>s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828800"/>
                <a:ext cx="7772400" cy="4408512"/>
              </a:xfrm>
              <a:blipFill rotWithShape="0">
                <a:blip r:embed="rId3"/>
                <a:stretch>
                  <a:fillRect l="-1490" t="-19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955742"/>
              </p:ext>
            </p:extLst>
          </p:nvPr>
        </p:nvGraphicFramePr>
        <p:xfrm>
          <a:off x="4716463" y="1852613"/>
          <a:ext cx="24479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2" name="משוואה" r:id="rId4" imgW="927000" imgH="241200" progId="Equation.3">
                  <p:embed/>
                </p:oleObj>
              </mc:Choice>
              <mc:Fallback>
                <p:oleObj name="משוואה" r:id="rId4" imgW="9270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463" y="1852613"/>
                        <a:ext cx="244792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580779"/>
              </p:ext>
            </p:extLst>
          </p:nvPr>
        </p:nvGraphicFramePr>
        <p:xfrm>
          <a:off x="1781175" y="4057650"/>
          <a:ext cx="63912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3" name="משוואה" r:id="rId6" imgW="2323800" imgH="241200" progId="Equation.3">
                  <p:embed/>
                </p:oleObj>
              </mc:Choice>
              <mc:Fallback>
                <p:oleObj name="משוואה" r:id="rId6" imgW="23238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1175" y="4057650"/>
                        <a:ext cx="63912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108702"/>
              </p:ext>
            </p:extLst>
          </p:nvPr>
        </p:nvGraphicFramePr>
        <p:xfrm>
          <a:off x="2592388" y="2914650"/>
          <a:ext cx="35972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4" name="משוואה" r:id="rId8" imgW="1307880" imgH="253800" progId="Equation.3">
                  <p:embed/>
                </p:oleObj>
              </mc:Choice>
              <mc:Fallback>
                <p:oleObj name="משוואה" r:id="rId8" imgW="13078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2388" y="2914650"/>
                        <a:ext cx="3597275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3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Ways to improve the BB alignment</a:t>
            </a:r>
            <a:endParaRPr lang="he-I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</a:t>
                </a:r>
                <a:r>
                  <a:rPr lang="en-US" sz="2400" dirty="0" smtClean="0"/>
                  <a:t>The first normal can also be taken from the local pressure gradient and proceed as before for other orthogonal directions: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sz="2400" dirty="0" smtClean="0">
                  <a:latin typeface="Cambria Math"/>
                </a:endParaRPr>
              </a:p>
              <a:p>
                <a:r>
                  <a:rPr lang="en-US" sz="2400" dirty="0" smtClean="0">
                    <a:latin typeface="Cambria Math"/>
                  </a:rPr>
                  <a:t>We </a:t>
                </a:r>
                <a:r>
                  <a:rPr lang="en-US" sz="2400" dirty="0" smtClean="0">
                    <a:latin typeface="Cambria Math"/>
                  </a:rPr>
                  <a:t>check the scheme in a 2D  axi-symmetric  </a:t>
                </a:r>
                <a:r>
                  <a:rPr lang="en-US" sz="2400" dirty="0" err="1" smtClean="0">
                    <a:latin typeface="Cambria Math"/>
                  </a:rPr>
                  <a:t>Sedov</a:t>
                </a:r>
                <a:r>
                  <a:rPr lang="en-US" sz="2400" dirty="0" smtClean="0">
                    <a:latin typeface="Cambria Math"/>
                  </a:rPr>
                  <a:t> test case</a:t>
                </a:r>
                <a:r>
                  <a:rPr lang="en-US" sz="2400" dirty="0">
                    <a:latin typeface="Cambria Math"/>
                  </a:rPr>
                  <a:t> </a:t>
                </a:r>
                <a:r>
                  <a:rPr lang="en-US" sz="2400" dirty="0" smtClean="0">
                    <a:latin typeface="Cambria Math"/>
                  </a:rPr>
                  <a:t>in which a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𝟏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 Math"/>
                    <a:ea typeface="Cambria Math"/>
                  </a:rPr>
                  <a:t>box is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initially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>
                    <a:latin typeface="Cambria Math"/>
                    <a:ea typeface="Cambria Math"/>
                  </a:rPr>
                  <a:t>filled  with 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𝜸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𝒆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 cold ideal gas;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and we put </a:t>
                </a:r>
                <a:r>
                  <a:rPr lang="en-US" sz="2400" b="1" dirty="0" smtClean="0">
                    <a:latin typeface="Cambria Math"/>
                    <a:ea typeface="Cambria Math"/>
                  </a:rPr>
                  <a:t>e=40222.0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smtClean="0">
                    <a:latin typeface="Cambria Math"/>
                  </a:rPr>
                  <a:t> </a:t>
                </a:r>
                <a:r>
                  <a:rPr lang="en-US" sz="2400" dirty="0">
                    <a:latin typeface="Cambria Math"/>
                    <a:ea typeface="Cambria Math"/>
                  </a:rPr>
                  <a:t>in the zone at the origin;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90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i="1">
                        <a:latin typeface="Cambria Math"/>
                      </a:rPr>
                      <m:t>90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𝑚𝑒𝑠</m:t>
                    </m:r>
                    <m:r>
                      <a:rPr lang="en-US" sz="2000" i="1">
                        <a:latin typeface="Cambria Math"/>
                      </a:rPr>
                      <m:t>h</m:t>
                    </m:r>
                  </m:oMath>
                </a14:m>
                <a:r>
                  <a:rPr lang="en-US" sz="2000" i="1" dirty="0">
                    <a:latin typeface="Cambria Math"/>
                  </a:rPr>
                  <a:t> 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he-IL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90" r="-18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163884"/>
              </p:ext>
            </p:extLst>
          </p:nvPr>
        </p:nvGraphicFramePr>
        <p:xfrm>
          <a:off x="2442017" y="3141662"/>
          <a:ext cx="536575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7" name="משוואה" r:id="rId4" imgW="2425680" imgH="444240" progId="Equation.3">
                  <p:embed/>
                </p:oleObj>
              </mc:Choice>
              <mc:Fallback>
                <p:oleObj name="משוואה" r:id="rId4" imgW="2425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017" y="3141662"/>
                        <a:ext cx="536575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8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777" y="351706"/>
            <a:ext cx="7772400" cy="883568"/>
          </a:xfrm>
        </p:spPr>
        <p:txBody>
          <a:bodyPr/>
          <a:lstStyle/>
          <a:p>
            <a:pPr algn="ctr"/>
            <a:r>
              <a:rPr lang="en-US" sz="2800" dirty="0"/>
              <a:t>Cylindrical</a:t>
            </a:r>
            <a:r>
              <a:rPr lang="en-US" sz="3200" dirty="0"/>
              <a:t> 2D Sedov test; at T=0.24</a:t>
            </a:r>
            <a:endParaRPr lang="he-I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3"/>
            <a:ext cx="4034790" cy="4074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98" y="2276873"/>
            <a:ext cx="4043934" cy="40613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007493" y="126876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sz="1800" kern="0" dirty="0" smtClean="0"/>
              <a:t>On the right box first direction taken from local pressure gradient </a:t>
            </a:r>
            <a:endParaRPr lang="he-IL" sz="1800" kern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74D3-5F9F-46BE-AA45-6F10656859F5}" type="slidenum">
              <a:rPr lang="he-IL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0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Using the local pressure gradient has slightly better symmetry.</a:t>
            </a:r>
          </a:p>
          <a:p>
            <a:r>
              <a:rPr lang="en-US" sz="3600" dirty="0" smtClean="0"/>
              <a:t>Most of the differences occur at the start of the calculation near the origin</a:t>
            </a:r>
          </a:p>
          <a:p>
            <a:r>
              <a:rPr lang="en-US" sz="3600" dirty="0" smtClean="0"/>
              <a:t>Let us next compare with the original CH calculation:</a:t>
            </a:r>
            <a:endParaRPr lang="he-IL" sz="36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6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0" y="2578520"/>
            <a:ext cx="3994785" cy="4011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85" y="2564800"/>
            <a:ext cx="3977640" cy="3994785"/>
          </a:xfrm>
          <a:prstGeom prst="rect">
            <a:avLst/>
          </a:prstGeom>
        </p:spPr>
      </p:pic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74" y="3010568"/>
            <a:ext cx="7493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34" y="3010568"/>
            <a:ext cx="7191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739552"/>
          </a:xfrm>
        </p:spPr>
        <p:txBody>
          <a:bodyPr/>
          <a:lstStyle/>
          <a:p>
            <a:pPr algn="ctr"/>
            <a:r>
              <a:rPr lang="en-US" sz="3600" dirty="0"/>
              <a:t>Cylindrical 2D Sedov test; at T=0.24</a:t>
            </a:r>
            <a:endParaRPr lang="he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0281" y="1048783"/>
                <a:ext cx="7862007" cy="153272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latin typeface="Cambria Math"/>
                      </a:rPr>
                      <m:t>.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0" dirty="0" smtClean="0">
                    <a:latin typeface="Cambria Math"/>
                    <a:ea typeface="Cambria Math"/>
                  </a:rPr>
                  <a:t>box</a:t>
                </a:r>
                <a:r>
                  <a:rPr lang="en-US" sz="2000" b="0" i="1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initially</a:t>
                </a:r>
                <a:r>
                  <a:rPr lang="en-US" sz="2000" b="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b="0" dirty="0" smtClean="0">
                    <a:latin typeface="Cambria Math"/>
                    <a:ea typeface="Cambria Math"/>
                  </a:rPr>
                  <a:t>filled  with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𝜸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𝒆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0" dirty="0" smtClean="0">
                    <a:latin typeface="Cambria Math"/>
                    <a:ea typeface="Cambria Math"/>
                  </a:rPr>
                  <a:t> cold ideal gas; </a:t>
                </a:r>
                <a:r>
                  <a:rPr lang="en-US" sz="2000" b="1" dirty="0" smtClean="0">
                    <a:latin typeface="Cambria Math"/>
                    <a:ea typeface="Cambria Math"/>
                  </a:rPr>
                  <a:t>e=40222.0</a:t>
                </a:r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 smtClean="0">
                    <a:latin typeface="Cambria Math"/>
                  </a:rPr>
                  <a:t> 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in</a:t>
                </a:r>
                <a:r>
                  <a:rPr lang="en-US" sz="2000" b="0" dirty="0" smtClean="0">
                    <a:latin typeface="Cambria Math"/>
                    <a:ea typeface="Cambria Math"/>
                  </a:rPr>
                  <a:t> the zone 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at </a:t>
                </a:r>
                <a:r>
                  <a:rPr lang="en-US" sz="2000" dirty="0">
                    <a:latin typeface="Cambria Math"/>
                    <a:ea typeface="Cambria Math"/>
                  </a:rPr>
                  <a:t>the origin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;</a:t>
                </a:r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90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800" b="0" i="1" smtClean="0">
                        <a:latin typeface="Cambria Math"/>
                      </a:rPr>
                      <m:t>90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𝑚𝑒𝑠</m:t>
                    </m:r>
                    <m:r>
                      <a:rPr lang="en-US" sz="18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1800" b="0" i="1" dirty="0" smtClean="0">
                    <a:latin typeface="Cambria Math"/>
                  </a:rPr>
                  <a:t> </a:t>
                </a:r>
              </a:p>
              <a:p>
                <a:pPr>
                  <a:buNone/>
                </a:pPr>
                <a:r>
                  <a:rPr lang="en-US" sz="1800" dirty="0" smtClean="0">
                    <a:latin typeface="Cambria Math"/>
                    <a:ea typeface="Cambria Math"/>
                  </a:rPr>
                  <a:t>The </a:t>
                </a:r>
                <a:r>
                  <a:rPr lang="en-US" sz="1800" dirty="0">
                    <a:latin typeface="Cambria Math"/>
                  </a:rPr>
                  <a:t>SMG </a:t>
                </a:r>
                <a:r>
                  <a:rPr lang="en-US" sz="1800" dirty="0" smtClean="0">
                    <a:latin typeface="Cambria Math"/>
                  </a:rPr>
                  <a:t>code  - </a:t>
                </a:r>
                <a:r>
                  <a:rPr lang="en-US" sz="1800" dirty="0">
                    <a:latin typeface="Cambria Math"/>
                  </a:rPr>
                  <a:t>left VIP limiter; </a:t>
                </a:r>
                <a:r>
                  <a:rPr lang="en-US" sz="1800" dirty="0" smtClean="0">
                    <a:latin typeface="Cambria Math"/>
                  </a:rPr>
                  <a:t>   -right </a:t>
                </a:r>
                <a:r>
                  <a:rPr lang="en-US" sz="1800" dirty="0">
                    <a:latin typeface="Cambria Math"/>
                  </a:rPr>
                  <a:t>bounding Box </a:t>
                </a:r>
                <a:endParaRPr lang="en-US" sz="1800" b="0" i="1" dirty="0" smtClean="0">
                  <a:latin typeface="Cambria Math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81" y="1048783"/>
                <a:ext cx="7862007" cy="1532727"/>
              </a:xfrm>
              <a:prstGeom prst="rect">
                <a:avLst/>
              </a:prstGeom>
              <a:blipFill rotWithShape="0">
                <a:blip r:embed="rId6"/>
                <a:stretch>
                  <a:fillRect l="-853" t="-19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74D3-5F9F-46BE-AA45-6F10656859F5}" type="slidenum">
              <a:rPr lang="he-IL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4"/>
            <a:ext cx="7704906" cy="1223417"/>
          </a:xfrm>
        </p:spPr>
        <p:txBody>
          <a:bodyPr/>
          <a:lstStyle/>
          <a:p>
            <a:pPr algn="ctr"/>
            <a:r>
              <a:rPr lang="en-US" altLang="he-IL" sz="3600" dirty="0" smtClean="0"/>
              <a:t>Schemes for Compressible Flows</a:t>
            </a:r>
            <a:endParaRPr lang="en-US" altLang="he-IL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he-IL" sz="2400" dirty="0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he-IL" dirty="0" smtClean="0"/>
              <a:t> Schemes can be formulated as either FD,</a:t>
            </a:r>
            <a:r>
              <a:rPr lang="en-US" altLang="he-IL" b="1" dirty="0" smtClean="0"/>
              <a:t>FV</a:t>
            </a:r>
            <a:r>
              <a:rPr lang="en-US" altLang="he-IL" dirty="0" smtClean="0"/>
              <a:t>,FE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he-IL" dirty="0"/>
              <a:t> </a:t>
            </a:r>
            <a:r>
              <a:rPr lang="en-US" altLang="he-IL" b="1" dirty="0" smtClean="0"/>
              <a:t>Conservation </a:t>
            </a:r>
            <a:r>
              <a:rPr lang="en-US" altLang="he-IL" b="1" dirty="0"/>
              <a:t>l</a:t>
            </a:r>
            <a:r>
              <a:rPr lang="en-US" altLang="he-IL" b="1" dirty="0" smtClean="0"/>
              <a:t>aws </a:t>
            </a:r>
            <a:r>
              <a:rPr lang="en-US" altLang="he-IL" dirty="0" smtClean="0"/>
              <a:t>integrated over a computational zone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he-IL" dirty="0" smtClean="0"/>
              <a:t> </a:t>
            </a:r>
            <a:r>
              <a:rPr lang="en-US" altLang="he-IL" b="1" dirty="0" smtClean="0"/>
              <a:t>First Order </a:t>
            </a:r>
            <a:r>
              <a:rPr lang="en-US" altLang="he-IL" dirty="0" smtClean="0"/>
              <a:t>schemes =&gt; variables assumed constant over each computational zone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he-IL" dirty="0" smtClean="0"/>
              <a:t> </a:t>
            </a:r>
            <a:r>
              <a:rPr lang="en-US" altLang="he-IL" b="1" dirty="0" smtClean="0"/>
              <a:t>High </a:t>
            </a:r>
            <a:r>
              <a:rPr lang="en-US" altLang="he-IL" b="1" dirty="0"/>
              <a:t>O</a:t>
            </a:r>
            <a:r>
              <a:rPr lang="en-US" altLang="he-IL" b="1" dirty="0" smtClean="0"/>
              <a:t>rder </a:t>
            </a:r>
            <a:r>
              <a:rPr lang="en-US" altLang="he-IL" dirty="0" smtClean="0"/>
              <a:t>schemes =&gt; variable profile in a zone determined by zone centered gradients e.g. by a Taylor expansion  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he-IL" dirty="0" smtClean="0"/>
              <a:t>These profiles used to find face-centered values.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he-IL" dirty="0" smtClean="0"/>
              <a:t>In </a:t>
            </a:r>
            <a:r>
              <a:rPr lang="en-US" altLang="he-IL" b="1" dirty="0" smtClean="0"/>
              <a:t>Godunov schemes </a:t>
            </a:r>
            <a:r>
              <a:rPr lang="en-US" altLang="he-IL" dirty="0" smtClean="0"/>
              <a:t>these serve as data for the </a:t>
            </a:r>
            <a:r>
              <a:rPr lang="en-US" altLang="he-IL" b="1" dirty="0" smtClean="0"/>
              <a:t>RP</a:t>
            </a:r>
            <a:r>
              <a:rPr lang="en-US" altLang="he-IL" dirty="0" smtClean="0"/>
              <a:t>.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he-IL" dirty="0" smtClean="0"/>
              <a:t>The RP solution =&gt; fluxes through the zone faces</a:t>
            </a:r>
            <a:endParaRPr lang="en-US" altLang="he-IL" dirty="0"/>
          </a:p>
          <a:p>
            <a:pPr marL="0" indent="0">
              <a:lnSpc>
                <a:spcPct val="80000"/>
              </a:lnSpc>
              <a:buNone/>
            </a:pPr>
            <a:endParaRPr lang="en-US" altLang="he-IL" dirty="0"/>
          </a:p>
          <a:p>
            <a:pPr>
              <a:lnSpc>
                <a:spcPct val="80000"/>
              </a:lnSpc>
            </a:pPr>
            <a:endParaRPr lang="en-US" altLang="he-IL" sz="2800" dirty="0"/>
          </a:p>
          <a:p>
            <a:pPr>
              <a:lnSpc>
                <a:spcPct val="80000"/>
              </a:lnSpc>
            </a:pPr>
            <a:endParaRPr lang="en-US" altLang="he-IL" sz="28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calculations look symmetry preserving.</a:t>
            </a:r>
          </a:p>
          <a:p>
            <a:r>
              <a:rPr lang="en-US" dirty="0" smtClean="0"/>
              <a:t>The CH limiter is still more robust and is better in preserving the symmetry.</a:t>
            </a:r>
          </a:p>
          <a:p>
            <a:r>
              <a:rPr lang="en-US" dirty="0" smtClean="0"/>
              <a:t>There are almost no differences near the front, but they begin at the start of the calculation when the point explosion starts near the origin.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2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Limiters for stress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Sambasivan </a:t>
            </a:r>
            <a:r>
              <a:rPr lang="en-US" dirty="0" smtClean="0"/>
              <a:t>et al. </a:t>
            </a:r>
            <a:r>
              <a:rPr lang="en-US" dirty="0" smtClean="0">
                <a:hlinkClick r:id="rId2" action="ppaction://hlinksldjump"/>
              </a:rPr>
              <a:t>[8]</a:t>
            </a:r>
            <a:r>
              <a:rPr lang="en-US" dirty="0" smtClean="0"/>
              <a:t>  </a:t>
            </a:r>
            <a:r>
              <a:rPr lang="en-US" dirty="0" smtClean="0"/>
              <a:t>and Maire et al</a:t>
            </a:r>
            <a:r>
              <a:rPr lang="en-US" dirty="0" smtClean="0"/>
              <a:t>. </a:t>
            </a:r>
            <a:r>
              <a:rPr lang="en-US" dirty="0" smtClean="0">
                <a:hlinkClick r:id="rId2" action="ppaction://hlinksldjump"/>
              </a:rPr>
              <a:t>[9]</a:t>
            </a:r>
            <a:r>
              <a:rPr lang="en-US" dirty="0" smtClean="0"/>
              <a:t> </a:t>
            </a:r>
            <a:r>
              <a:rPr lang="en-US" dirty="0" smtClean="0"/>
              <a:t>present schemes for elastic plastic flow which good test problems and results.</a:t>
            </a:r>
          </a:p>
          <a:p>
            <a:r>
              <a:rPr lang="en-US" dirty="0" smtClean="0"/>
              <a:t> Here we want to show how a BB approximate CH limiter could be used instead.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1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Deviatoric Stress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1911" y="1340768"/>
                <a:ext cx="7772400" cy="5517232"/>
              </a:xfrm>
            </p:spPr>
            <p:txBody>
              <a:bodyPr/>
              <a:lstStyle/>
              <a:p>
                <a:r>
                  <a:rPr lang="en-US" dirty="0" smtClean="0"/>
                  <a:t> </a:t>
                </a:r>
                <a:r>
                  <a:rPr lang="en-US" sz="2800" dirty="0" smtClean="0"/>
                  <a:t>A 3D symmetric traceless tensor: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; 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𝑥𝑥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𝑦𝑦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 smtClean="0"/>
                  <a:t>=0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5 independent components: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𝑥𝑥</m:t>
                        </m:r>
                      </m:sub>
                    </m:sSub>
                  </m:oMath>
                </a14:m>
                <a:r>
                  <a:rPr lang="en-US" dirty="0" smtClean="0"/>
                  <a:t> 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𝑦𝑦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𝑧𝑧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𝑦𝑧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𝑧𝑥</m:t>
                        </m:r>
                      </m:sub>
                    </m:sSub>
                  </m:oMath>
                </a14:m>
                <a:r>
                  <a:rPr lang="en-US" dirty="0" smtClean="0"/>
                  <a:t>;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With </a:t>
                </a:r>
                <a:r>
                  <a:rPr lang="en-US" dirty="0" smtClean="0"/>
                  <a:t>this choice </a:t>
                </a:r>
                <a:r>
                  <a:rPr lang="en-US" dirty="0" smtClean="0"/>
                  <a:t>(Papadopoulos </a:t>
                </a:r>
                <a:r>
                  <a:rPr lang="en-US" dirty="0" smtClean="0"/>
                  <a:t>et al</a:t>
                </a:r>
                <a:r>
                  <a:rPr lang="en-US" dirty="0" smtClean="0"/>
                  <a:t>. [10]) 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the dot product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he-IL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1911" y="1340768"/>
                <a:ext cx="7772400" cy="5517232"/>
              </a:xfrm>
              <a:blipFill rotWithShape="0">
                <a:blip r:embed="rId2"/>
                <a:stretch>
                  <a:fillRect l="-1490" t="-3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6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BB limiter for stress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way we implemented a BB limiter for stress and it seems to work reasonable.</a:t>
            </a:r>
          </a:p>
          <a:p>
            <a:r>
              <a:rPr lang="en-US" sz="2400" dirty="0" smtClean="0"/>
              <a:t>In the SMG  code for now the stress gradients are used only in the ALE phase.</a:t>
            </a:r>
          </a:p>
          <a:p>
            <a:r>
              <a:rPr lang="en-US" sz="2400" dirty="0" smtClean="0"/>
              <a:t>This will change as the Riemann Problem solution should take into account the jump in the stress too.</a:t>
            </a:r>
          </a:p>
          <a:p>
            <a:r>
              <a:rPr lang="en-US" sz="2400" dirty="0" smtClean="0"/>
              <a:t>The present elastic plastic flow scheme does not exactly preserve symmetry even for </a:t>
            </a:r>
            <a:r>
              <a:rPr lang="en-US" sz="2400" dirty="0" smtClean="0"/>
              <a:t>Lagrange and worse in ALE.</a:t>
            </a:r>
            <a:endParaRPr lang="en-US" sz="2400" dirty="0" smtClean="0"/>
          </a:p>
          <a:p>
            <a:r>
              <a:rPr lang="en-US" sz="2400" dirty="0" smtClean="0"/>
              <a:t>We still bring some preliminary results, to show that the BB limiter works and is relatively robust.</a:t>
            </a:r>
            <a:endParaRPr lang="he-IL" sz="2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Square Rod Impact on Wall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Luttwak et al.[10]: 1020 steel rods normal impact wall at 243 m/s.</a:t>
            </a:r>
          </a:p>
          <a:p>
            <a:r>
              <a:rPr lang="en-US" dirty="0" smtClean="0"/>
              <a:t>Initial squared profile rods:</a:t>
            </a:r>
          </a:p>
          <a:p>
            <a:pPr lvl="1"/>
            <a:r>
              <a:rPr lang="en-US" dirty="0" smtClean="0"/>
              <a:t>   40x6.3x6.3mm</a:t>
            </a:r>
          </a:p>
          <a:p>
            <a:r>
              <a:rPr lang="en-US" dirty="0" smtClean="0"/>
              <a:t>Final size of recovered rods in the experiments: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33.4x10.9x10.9 mm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6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with the BB based slope limiter for stress.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72128" y="1844824"/>
            <a:ext cx="7772400" cy="475252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The BB based slope limiter for stress have been </a:t>
            </a:r>
            <a:r>
              <a:rPr lang="en-US" sz="2400" dirty="0" smtClean="0"/>
              <a:t>implemented in the code.</a:t>
            </a:r>
          </a:p>
          <a:p>
            <a:r>
              <a:rPr lang="en-US" sz="2400" dirty="0"/>
              <a:t>In the SMG  code </a:t>
            </a:r>
            <a:r>
              <a:rPr lang="en-US" sz="2400" dirty="0" smtClean="0"/>
              <a:t>the </a:t>
            </a:r>
            <a:r>
              <a:rPr lang="en-US" sz="2400" dirty="0"/>
              <a:t>stress gradients </a:t>
            </a:r>
            <a:r>
              <a:rPr lang="en-US" sz="2400" dirty="0" smtClean="0"/>
              <a:t>are now </a:t>
            </a:r>
            <a:r>
              <a:rPr lang="en-US" sz="2400" dirty="0"/>
              <a:t>used only in the ALE </a:t>
            </a:r>
            <a:r>
              <a:rPr lang="en-US" sz="2400" dirty="0" smtClean="0"/>
              <a:t>phase. (The Riemann </a:t>
            </a:r>
            <a:r>
              <a:rPr lang="en-US" sz="2400" dirty="0"/>
              <a:t>Problem solution </a:t>
            </a:r>
            <a:r>
              <a:rPr lang="en-US" sz="2400" dirty="0" smtClean="0"/>
              <a:t>takes into account only the </a:t>
            </a:r>
            <a:r>
              <a:rPr lang="en-US" sz="2400" dirty="0"/>
              <a:t>jump in the </a:t>
            </a:r>
            <a:r>
              <a:rPr lang="en-US" sz="2400" dirty="0" smtClean="0"/>
              <a:t>pressure at the faces).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elastic-plastic part of the SMG code used in these simulations require further work to better preserve symmetry, apart from the limiter, even in </a:t>
            </a:r>
            <a:r>
              <a:rPr lang="en-US" sz="2400" dirty="0" smtClean="0"/>
              <a:t>Lagrange, </a:t>
            </a:r>
            <a:r>
              <a:rPr lang="en-US" sz="2400" dirty="0" smtClean="0"/>
              <a:t>but especially in the ALE mode.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Because of symmetry we mesh only a quart of the rod. We use 6x6x80 zones.</a:t>
            </a: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5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T=45 Square rod impact on </a:t>
            </a:r>
            <a:r>
              <a:rPr lang="en-US" sz="3600" dirty="0" smtClean="0"/>
              <a:t>wall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402000"/>
                </a:solidFill>
              </a:rPr>
              <a:t>Shown on mesh are contours </a:t>
            </a:r>
            <a:r>
              <a:rPr lang="en-US" sz="2400" dirty="0">
                <a:solidFill>
                  <a:srgbClr val="402000"/>
                </a:solidFill>
              </a:rPr>
              <a:t>of equivalent plastic strain.</a:t>
            </a:r>
            <a:endParaRPr lang="he-IL" sz="24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52" y="1707748"/>
            <a:ext cx="4417712" cy="220224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52" y="3892022"/>
            <a:ext cx="4417712" cy="28090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48064" y="1871223"/>
                <a:ext cx="3744416" cy="38595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buClr>
                    <a:srgbClr val="CE9964"/>
                  </a:buClr>
                  <a:buNone/>
                </a:pPr>
                <a:r>
                  <a:rPr lang="en-US" sz="1800" dirty="0" smtClean="0">
                    <a:solidFill>
                      <a:srgbClr val="402000"/>
                    </a:solidFill>
                  </a:rPr>
                  <a:t>(a) Lagrangian calculation. Rod size at T=50.0 is:</a:t>
                </a:r>
              </a:p>
              <a:p>
                <a:pPr>
                  <a:buClr>
                    <a:srgbClr val="CE9964"/>
                  </a:buClr>
                  <a:buNone/>
                </a:pPr>
                <a:r>
                  <a:rPr lang="en-US" sz="1800" dirty="0" smtClean="0">
                    <a:solidFill>
                      <a:srgbClr val="402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𝑙𝑡</m:t>
                        </m:r>
                      </m:sub>
                    </m:sSub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180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𝑚𝑥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solidFill>
                      <a:srgbClr val="40200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402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𝑚𝑥</m:t>
                        </m:r>
                      </m:sub>
                    </m:sSub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800" dirty="0">
                  <a:solidFill>
                    <a:srgbClr val="402000"/>
                  </a:solidFill>
                </a:endParaRPr>
              </a:p>
              <a:p>
                <a:pPr>
                  <a:buClr>
                    <a:srgbClr val="CE9964"/>
                  </a:buClr>
                  <a:buNone/>
                </a:pPr>
                <a:endParaRPr lang="en-US" sz="1800" dirty="0" smtClean="0">
                  <a:solidFill>
                    <a:srgbClr val="402000"/>
                  </a:solidFill>
                </a:endParaRPr>
              </a:p>
              <a:p>
                <a:pPr marL="342900" indent="-342900">
                  <a:buClr>
                    <a:srgbClr val="CE9964"/>
                  </a:buClr>
                  <a:buAutoNum type="alphaLcParenBoth" startAt="2"/>
                </a:pPr>
                <a:r>
                  <a:rPr lang="en-US" sz="1800" dirty="0" smtClean="0">
                    <a:solidFill>
                      <a:srgbClr val="402000"/>
                    </a:solidFill>
                  </a:rPr>
                  <a:t>ALE calculation using the BB </a:t>
                </a:r>
                <a:r>
                  <a:rPr lang="en-US" sz="1800" dirty="0">
                    <a:solidFill>
                      <a:srgbClr val="402000"/>
                    </a:solidFill>
                  </a:rPr>
                  <a:t>limiter. Rod size at T=50.0 is:</a:t>
                </a:r>
                <a:endParaRPr lang="en-US" sz="1800" dirty="0" smtClean="0">
                  <a:solidFill>
                    <a:srgbClr val="402000"/>
                  </a:solidFill>
                </a:endParaRPr>
              </a:p>
              <a:p>
                <a:pPr>
                  <a:buClr>
                    <a:srgbClr val="CE9964"/>
                  </a:buClr>
                  <a:buNone/>
                </a:pPr>
                <a:r>
                  <a:rPr lang="en-US" sz="1800" dirty="0">
                    <a:solidFill>
                      <a:srgbClr val="402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𝑙𝑡</m:t>
                        </m:r>
                      </m:sub>
                    </m:sSub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800" b="0" i="0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𝑚𝑥</m:t>
                        </m:r>
                      </m:sub>
                    </m:sSub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 smtClean="0">
                    <a:solidFill>
                      <a:srgbClr val="402000"/>
                    </a:solidFill>
                  </a:rPr>
                  <a:t> </a:t>
                </a:r>
                <a:r>
                  <a:rPr lang="en-US" sz="1800" dirty="0">
                    <a:solidFill>
                      <a:srgbClr val="402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𝑚𝑥</m:t>
                        </m:r>
                      </m:sub>
                    </m:sSub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800" dirty="0" smtClean="0">
                  <a:solidFill>
                    <a:srgbClr val="402000"/>
                  </a:solidFill>
                </a:endParaRPr>
              </a:p>
              <a:p>
                <a:pPr>
                  <a:buClr>
                    <a:srgbClr val="CE9964"/>
                  </a:buClr>
                  <a:buNone/>
                </a:pPr>
                <a:endParaRPr lang="en-US" sz="1800" dirty="0" smtClean="0">
                  <a:solidFill>
                    <a:srgbClr val="402000"/>
                  </a:solidFill>
                </a:endParaRPr>
              </a:p>
              <a:p>
                <a:pPr>
                  <a:buClr>
                    <a:srgbClr val="CE9964"/>
                  </a:buClr>
                  <a:buNone/>
                </a:pPr>
                <a:r>
                  <a:rPr lang="en-US" sz="1800" dirty="0" smtClean="0">
                    <a:solidFill>
                      <a:srgbClr val="402000"/>
                    </a:solidFill>
                  </a:rPr>
                  <a:t>Experimental final size of recovered rod:</a:t>
                </a:r>
                <a:endParaRPr lang="en-US" sz="1800" dirty="0" smtClean="0">
                  <a:solidFill>
                    <a:srgbClr val="402000"/>
                  </a:solidFill>
                </a:endParaRPr>
              </a:p>
              <a:p>
                <a:pPr>
                  <a:buClr>
                    <a:srgbClr val="CE9964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402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402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402000"/>
                                </a:solidFill>
                                <a:latin typeface="Cambria Math" panose="02040503050406030204" pitchFamily="18" charset="0"/>
                              </a:rPr>
                              <m:t>𝑙𝑡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  <m:r>
                          <a:rPr lang="en-US" sz="1800" b="0" i="1" smtClean="0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0" i="1" smtClean="0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rgbClr val="402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e-IL" sz="1800" dirty="0">
                            <a:solidFill>
                              <a:srgbClr val="402000"/>
                            </a:solidFill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𝑚𝑥</m:t>
                        </m:r>
                      </m:sub>
                    </m:sSub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solidFill>
                      <a:srgbClr val="402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solidFill>
                              <a:srgbClr val="402000"/>
                            </a:solidFill>
                            <a:latin typeface="Cambria Math" panose="02040503050406030204" pitchFamily="18" charset="0"/>
                          </a:rPr>
                          <m:t>𝑚𝑥</m:t>
                        </m:r>
                      </m:sub>
                    </m:sSub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1800" i="1">
                        <a:solidFill>
                          <a:srgbClr val="402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800" dirty="0">
                  <a:solidFill>
                    <a:srgbClr val="402000"/>
                  </a:solidFill>
                </a:endParaRPr>
              </a:p>
              <a:p>
                <a:pPr>
                  <a:buClr>
                    <a:srgbClr val="CE9964"/>
                  </a:buClr>
                  <a:buNone/>
                </a:pPr>
                <a:endParaRPr lang="en-US" sz="1800" dirty="0">
                  <a:solidFill>
                    <a:srgbClr val="402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871223"/>
                <a:ext cx="3744416" cy="3859518"/>
              </a:xfrm>
              <a:prstGeom prst="rect">
                <a:avLst/>
              </a:prstGeom>
              <a:blipFill rotWithShape="0">
                <a:blip r:embed="rId4"/>
                <a:stretch>
                  <a:fillRect l="-1301" t="-948" r="-24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90600" y="4163045"/>
            <a:ext cx="96154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>
              <a:buClr>
                <a:srgbClr val="CE9964"/>
              </a:buClr>
            </a:pPr>
            <a:r>
              <a:rPr lang="en-US" sz="2400" dirty="0" smtClean="0">
                <a:solidFill>
                  <a:srgbClr val="402000"/>
                </a:solidFill>
              </a:rPr>
              <a:t>(b)</a:t>
            </a:r>
            <a:endParaRPr lang="he-IL" sz="2400" dirty="0">
              <a:solidFill>
                <a:srgbClr val="402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164" y="1871223"/>
            <a:ext cx="96154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>
              <a:buClr>
                <a:srgbClr val="CE9964"/>
              </a:buClr>
            </a:pPr>
            <a:r>
              <a:rPr lang="en-US" sz="2400" dirty="0" smtClean="0">
                <a:solidFill>
                  <a:srgbClr val="402000"/>
                </a:solidFill>
              </a:rPr>
              <a:t>(a)</a:t>
            </a:r>
            <a:endParaRPr lang="he-IL" sz="2400" dirty="0">
              <a:solidFill>
                <a:srgbClr val="402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74D3-5F9F-46BE-AA45-6F10656859F5}" type="slidenum">
              <a:rPr lang="he-IL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3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90600" y="1844824"/>
            <a:ext cx="7772400" cy="4114800"/>
          </a:xfrm>
        </p:spPr>
        <p:txBody>
          <a:bodyPr/>
          <a:lstStyle/>
          <a:p>
            <a:r>
              <a:rPr lang="en-US" sz="2400" dirty="0" smtClean="0"/>
              <a:t>In order to use CH limiters for the stress tensor and the direct limiting of the gradients </a:t>
            </a:r>
            <a:r>
              <a:rPr lang="en-US" sz="2400" dirty="0"/>
              <a:t>w</a:t>
            </a:r>
            <a:r>
              <a:rPr lang="en-US" sz="2400" dirty="0" smtClean="0"/>
              <a:t>e </a:t>
            </a:r>
            <a:r>
              <a:rPr lang="en-US" sz="2400" dirty="0"/>
              <a:t>look for simpler and efficient approximations of CH’s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We checked the performance of a Bounding Box (BB) limiter in a 2D </a:t>
            </a:r>
            <a:r>
              <a:rPr lang="en-US" sz="2400" dirty="0" err="1" smtClean="0"/>
              <a:t>axi</a:t>
            </a:r>
            <a:r>
              <a:rPr lang="en-US" sz="2400" dirty="0" smtClean="0"/>
              <a:t>-symmetric </a:t>
            </a:r>
            <a:r>
              <a:rPr lang="en-US" sz="2400" dirty="0" err="1" smtClean="0"/>
              <a:t>Sedov</a:t>
            </a:r>
            <a:r>
              <a:rPr lang="en-US" sz="2400" dirty="0" smtClean="0"/>
              <a:t> test case.</a:t>
            </a:r>
          </a:p>
          <a:p>
            <a:pPr lvl="1"/>
            <a:r>
              <a:rPr lang="en-US" sz="2000" dirty="0" smtClean="0"/>
              <a:t>The BB limiter preserved well the symmetry at the front.</a:t>
            </a:r>
          </a:p>
          <a:p>
            <a:pPr lvl="1"/>
            <a:r>
              <a:rPr lang="en-US" sz="2000" dirty="0" smtClean="0"/>
              <a:t>The original CH limiter is still more robust and has better overall symmetry preservation.</a:t>
            </a:r>
          </a:p>
          <a:p>
            <a:pPr lvl="1"/>
            <a:r>
              <a:rPr lang="en-US" sz="2000" dirty="0" smtClean="0"/>
              <a:t>The difference occur mainly at the start of the calculation and improving the box alignment with the hull may help 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3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[1] </a:t>
            </a:r>
            <a:r>
              <a:rPr lang="en-US" sz="2400" dirty="0"/>
              <a:t>G. Luttwak and J. Falcovitz, Int. J. </a:t>
            </a:r>
            <a:r>
              <a:rPr lang="en-US" sz="2400" dirty="0" smtClean="0"/>
              <a:t> Num. Meth. in </a:t>
            </a:r>
            <a:r>
              <a:rPr lang="en-US" sz="2400" dirty="0"/>
              <a:t>Fluids, </a:t>
            </a:r>
            <a:r>
              <a:rPr lang="en-US" sz="2400" b="1" dirty="0"/>
              <a:t>65</a:t>
            </a:r>
            <a:r>
              <a:rPr lang="en-US" sz="2400" dirty="0"/>
              <a:t> , </a:t>
            </a:r>
            <a:r>
              <a:rPr lang="en-US" sz="2400" dirty="0" smtClean="0"/>
              <a:t>1365:1375</a:t>
            </a:r>
            <a:r>
              <a:rPr lang="en-US" sz="2400" dirty="0"/>
              <a:t>, </a:t>
            </a:r>
            <a:r>
              <a:rPr lang="en-US" sz="2400" dirty="0" smtClean="0"/>
              <a:t>(2011).</a:t>
            </a:r>
          </a:p>
          <a:p>
            <a:pPr marL="0" indent="0">
              <a:buNone/>
            </a:pPr>
            <a:r>
              <a:rPr lang="en-US" sz="2400" dirty="0" smtClean="0"/>
              <a:t>[2] G</a:t>
            </a:r>
            <a:r>
              <a:rPr lang="en-US" sz="2400" dirty="0"/>
              <a:t>. Luttwak and J. Falcovitz, Eur. Physics J. - EPJ Web of Conferences, </a:t>
            </a:r>
            <a:r>
              <a:rPr lang="en-US" sz="2400" b="1" dirty="0"/>
              <a:t>10</a:t>
            </a:r>
            <a:r>
              <a:rPr lang="en-US" sz="2400" dirty="0"/>
              <a:t>, 00020, 2010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[3] G</a:t>
            </a:r>
            <a:r>
              <a:rPr lang="en-US" sz="2400" dirty="0"/>
              <a:t>. Luttwak, J. Falcovitz, Computers and Fluids, </a:t>
            </a:r>
            <a:r>
              <a:rPr lang="en-US" sz="2400" b="1" dirty="0"/>
              <a:t>83</a:t>
            </a:r>
            <a:r>
              <a:rPr lang="en-US" sz="2400" dirty="0"/>
              <a:t>, </a:t>
            </a:r>
            <a:r>
              <a:rPr lang="en-US" sz="2400" dirty="0" smtClean="0"/>
              <a:t>90:97</a:t>
            </a:r>
            <a:r>
              <a:rPr lang="en-US" sz="2400" dirty="0"/>
              <a:t>, </a:t>
            </a:r>
            <a:r>
              <a:rPr lang="en-US" sz="2400" dirty="0" smtClean="0"/>
              <a:t> 2013.</a:t>
            </a:r>
          </a:p>
          <a:p>
            <a:pPr marL="0" indent="0">
              <a:buNone/>
            </a:pPr>
            <a:r>
              <a:rPr lang="fr-FR" sz="2400" dirty="0" smtClean="0"/>
              <a:t>[4] </a:t>
            </a:r>
            <a:r>
              <a:rPr lang="fr-FR" sz="2400" dirty="0"/>
              <a:t>P. H. Maire, J. </a:t>
            </a:r>
            <a:r>
              <a:rPr lang="fr-FR" sz="2400" dirty="0" err="1"/>
              <a:t>Comp</a:t>
            </a:r>
            <a:r>
              <a:rPr lang="fr-FR" sz="2400" dirty="0"/>
              <a:t>. Phys.,</a:t>
            </a:r>
            <a:r>
              <a:rPr lang="fr-FR" sz="2400" b="1" dirty="0"/>
              <a:t>228(7)</a:t>
            </a:r>
            <a:r>
              <a:rPr lang="fr-FR" sz="2400" dirty="0"/>
              <a:t>, </a:t>
            </a:r>
            <a:r>
              <a:rPr lang="fr-FR" sz="2400" dirty="0" smtClean="0"/>
              <a:t> 2391:2425</a:t>
            </a:r>
            <a:r>
              <a:rPr lang="fr-FR" sz="2400" dirty="0"/>
              <a:t>, 2009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[5] </a:t>
            </a:r>
            <a:r>
              <a:rPr lang="en-US" sz="2400" dirty="0"/>
              <a:t>“Godunov Techniques and Slope Limiters in Lagrangian and Ale Hydrodynamics”, </a:t>
            </a:r>
            <a:r>
              <a:rPr lang="en-US" sz="2400" dirty="0" smtClean="0"/>
              <a:t>Mini-symposium , </a:t>
            </a:r>
            <a:r>
              <a:rPr lang="en-US" sz="2400" dirty="0"/>
              <a:t>at the joint WCCM XI ECCM VECFD VI congress, </a:t>
            </a:r>
            <a:r>
              <a:rPr lang="en-US" sz="2400" dirty="0" smtClean="0"/>
              <a:t>Barcelona, Spain</a:t>
            </a:r>
            <a:r>
              <a:rPr lang="en-US" sz="2400" dirty="0"/>
              <a:t>, 2014</a:t>
            </a:r>
            <a:r>
              <a:rPr lang="en-US" sz="2400" dirty="0" smtClean="0"/>
              <a:t>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2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More References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[6]  J Velechovský </a:t>
            </a:r>
            <a:r>
              <a:rPr lang="en-US" sz="2400" dirty="0"/>
              <a:t>, M </a:t>
            </a:r>
            <a:r>
              <a:rPr lang="en-US" sz="2400" dirty="0" smtClean="0"/>
              <a:t>Kucharik </a:t>
            </a:r>
            <a:r>
              <a:rPr lang="en-US" sz="2400" dirty="0"/>
              <a:t>, R </a:t>
            </a:r>
            <a:r>
              <a:rPr lang="en-US" sz="2400" dirty="0" smtClean="0"/>
              <a:t>Liska , M Shashkov,</a:t>
            </a:r>
            <a:r>
              <a:rPr lang="en-US" sz="2400" dirty="0"/>
              <a:t> </a:t>
            </a:r>
            <a:r>
              <a:rPr lang="en-US" sz="2400" i="1" dirty="0"/>
              <a:t>J. Phys.: Conf. Ser.</a:t>
            </a:r>
            <a:r>
              <a:rPr lang="en-US" sz="2400" dirty="0"/>
              <a:t> </a:t>
            </a:r>
            <a:r>
              <a:rPr lang="en-US" sz="2400" b="1" dirty="0"/>
              <a:t>454</a:t>
            </a:r>
            <a:r>
              <a:rPr lang="en-US" sz="2400" dirty="0"/>
              <a:t> </a:t>
            </a:r>
            <a:r>
              <a:rPr lang="en-US" sz="2400" dirty="0" smtClean="0"/>
              <a:t>01200</a:t>
            </a:r>
          </a:p>
          <a:p>
            <a:pPr marL="0" indent="0">
              <a:buNone/>
            </a:pPr>
            <a:r>
              <a:rPr lang="en-US" sz="2400" dirty="0" smtClean="0"/>
              <a:t>[7]  P. Hoch, E. Labourasse,</a:t>
            </a:r>
            <a:r>
              <a:rPr lang="en-US" sz="2400" b="1" dirty="0"/>
              <a:t> </a:t>
            </a:r>
            <a:r>
              <a:rPr lang="en-US" sz="2400" b="1" dirty="0" smtClean="0"/>
              <a:t>Int. J.  Num. Meth. Fluids,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76(12), 1043:1063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en-US" sz="2400" dirty="0" smtClean="0"/>
              <a:t>[8] </a:t>
            </a:r>
            <a:r>
              <a:rPr lang="en-US" sz="2400" i="1" dirty="0"/>
              <a:t>S. K. Sambasivan</a:t>
            </a:r>
            <a:r>
              <a:rPr lang="en-US" sz="2400" dirty="0"/>
              <a:t>, M. J. Shashkov, D. E. Burton, Computers and Fluids, </a:t>
            </a:r>
            <a:r>
              <a:rPr lang="en-US" sz="2400" b="1" dirty="0"/>
              <a:t>83</a:t>
            </a:r>
            <a:r>
              <a:rPr lang="en-US" sz="2400" dirty="0"/>
              <a:t>, 98:118, 2013.</a:t>
            </a:r>
          </a:p>
          <a:p>
            <a:pPr marL="0" indent="0">
              <a:buNone/>
            </a:pPr>
            <a:r>
              <a:rPr lang="en-US" sz="2400" dirty="0" smtClean="0"/>
              <a:t>[9] </a:t>
            </a:r>
            <a:r>
              <a:rPr lang="en-US" sz="2400" dirty="0"/>
              <a:t>P.H. Maire, R. Abgrall, J. Breil, R. Loubère, B. Rebourcet</a:t>
            </a:r>
          </a:p>
          <a:p>
            <a:pPr marL="0" indent="0">
              <a:buNone/>
            </a:pPr>
            <a:r>
              <a:rPr lang="en-US" sz="2400" dirty="0"/>
              <a:t>J. Comp. Phys. </a:t>
            </a:r>
            <a:r>
              <a:rPr lang="en-US" sz="2400" b="1" dirty="0"/>
              <a:t>235</a:t>
            </a:r>
            <a:r>
              <a:rPr lang="en-US" sz="2400" dirty="0"/>
              <a:t>, </a:t>
            </a:r>
            <a:r>
              <a:rPr lang="en-US" sz="2400" dirty="0" smtClean="0"/>
              <a:t>626:665,2013      </a:t>
            </a:r>
            <a:r>
              <a:rPr lang="en-US" sz="2400" dirty="0" smtClean="0">
                <a:hlinkClick r:id="rId2" action="ppaction://hlinksldjump"/>
              </a:rPr>
              <a:t>&lt;==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>
                <a:hlinkClick r:id="rId3" action="ppaction://hlinksldjump"/>
              </a:rPr>
              <a:t>&lt;==</a:t>
            </a: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4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 High order schemes &amp; </a:t>
            </a:r>
            <a:r>
              <a:rPr lang="en-US" sz="3600" dirty="0"/>
              <a:t>D</a:t>
            </a:r>
            <a:r>
              <a:rPr lang="en-US" sz="3600" dirty="0" smtClean="0"/>
              <a:t>iscontinuities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55252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Gradients undefined at discontinuities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Using them causes fluctuations in the solution</a:t>
            </a:r>
          </a:p>
          <a:p>
            <a:r>
              <a:rPr lang="en-US" sz="2800" dirty="0" smtClean="0"/>
              <a:t> S. </a:t>
            </a:r>
            <a:r>
              <a:rPr lang="en-US" sz="2800" b="1" dirty="0" smtClean="0"/>
              <a:t>Godunov</a:t>
            </a:r>
            <a:r>
              <a:rPr lang="en-US" sz="2800" dirty="0" smtClean="0"/>
              <a:t> </a:t>
            </a:r>
            <a:r>
              <a:rPr lang="en-US" sz="2800" b="1" dirty="0" smtClean="0"/>
              <a:t>barrier theorem</a:t>
            </a:r>
            <a:r>
              <a:rPr lang="en-US" sz="2800" dirty="0" smtClean="0"/>
              <a:t>:    </a:t>
            </a:r>
            <a:r>
              <a:rPr lang="en-US" sz="2400" dirty="0" smtClean="0"/>
              <a:t>(1954,1959)</a:t>
            </a:r>
          </a:p>
          <a:p>
            <a:pPr marL="742950" lvl="2" indent="-342900">
              <a:buSzPct val="90000"/>
              <a:buFont typeface="Wingdings" panose="05000000000000000000" pitchFamily="2" charset="2"/>
              <a:buChar char="§"/>
            </a:pPr>
            <a:r>
              <a:rPr lang="en-US" sz="2000" dirty="0"/>
              <a:t>“If an advection scheme is </a:t>
            </a:r>
            <a:r>
              <a:rPr lang="en-US" sz="2000" b="1" dirty="0"/>
              <a:t>monotonicity preserving</a:t>
            </a:r>
            <a:r>
              <a:rPr lang="en-US" sz="2000" dirty="0"/>
              <a:t>  it cannot be better than </a:t>
            </a:r>
            <a:r>
              <a:rPr lang="en-US" sz="2000" b="1" dirty="0"/>
              <a:t>first order </a:t>
            </a:r>
            <a:r>
              <a:rPr lang="en-US" sz="2000" dirty="0"/>
              <a:t>accurate”</a:t>
            </a:r>
          </a:p>
          <a:p>
            <a:r>
              <a:rPr lang="en-US" sz="2800" dirty="0" smtClean="0"/>
              <a:t>To preserve a monotonic profile it is necessary to limit either the </a:t>
            </a:r>
            <a:r>
              <a:rPr lang="en-US" sz="2800" b="1" dirty="0" smtClean="0"/>
              <a:t>gradients</a:t>
            </a:r>
            <a:r>
              <a:rPr lang="en-US" sz="2800" dirty="0" smtClean="0"/>
              <a:t> or the resulting </a:t>
            </a:r>
            <a:r>
              <a:rPr lang="en-US" sz="2800" b="1" dirty="0" smtClean="0"/>
              <a:t>fluxes: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J. P. Boris – Flux corrected Transport FCT </a:t>
            </a:r>
            <a:r>
              <a:rPr lang="en-US" sz="2400" dirty="0" smtClean="0"/>
              <a:t>(1973)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/>
              <a:t>Bram van Leer – Slope limiters &amp;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Order Godunov schemes                     </a:t>
            </a:r>
            <a:r>
              <a:rPr lang="en-US" sz="2400" dirty="0" smtClean="0"/>
              <a:t>(1976,1979)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800" dirty="0" smtClean="0"/>
              <a:t>                            1970’s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9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References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90237" y="1443788"/>
            <a:ext cx="7772400" cy="508155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[10] </a:t>
            </a:r>
            <a:r>
              <a:rPr lang="en-US" sz="2400" dirty="0" smtClean="0"/>
              <a:t>Papadopoulos</a:t>
            </a:r>
            <a:r>
              <a:rPr lang="en-US" sz="2400" dirty="0"/>
              <a:t>, I.V., Davoli, P., Gorla, C., Filippini, M., Bernasconi, </a:t>
            </a:r>
            <a:r>
              <a:rPr lang="en-US" sz="2400" dirty="0" smtClean="0"/>
              <a:t>A., Int</a:t>
            </a:r>
            <a:r>
              <a:rPr lang="en-US" sz="2400" dirty="0"/>
              <a:t>. Journal of Fatigue </a:t>
            </a:r>
            <a:r>
              <a:rPr lang="en-US" sz="2400" b="1" dirty="0" smtClean="0"/>
              <a:t>19</a:t>
            </a:r>
            <a:r>
              <a:rPr lang="en-US" sz="2400" dirty="0"/>
              <a:t>, </a:t>
            </a:r>
            <a:r>
              <a:rPr lang="en-US" sz="2400" dirty="0" smtClean="0"/>
              <a:t>219:235</a:t>
            </a:r>
            <a:r>
              <a:rPr lang="en-US" sz="2400" dirty="0"/>
              <a:t>, 1997.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[11] </a:t>
            </a:r>
            <a:r>
              <a:rPr lang="en-US" sz="2400" dirty="0" smtClean="0"/>
              <a:t>G. Luttwak, Z. Rosenberg, J. Falcovitz, ”Experimental and computational study of Taylor impact with square rods”,</a:t>
            </a:r>
          </a:p>
          <a:p>
            <a:pPr marL="0" indent="0">
              <a:buNone/>
            </a:pPr>
            <a:r>
              <a:rPr lang="en-US" sz="2400" dirty="0" smtClean="0"/>
              <a:t>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Int. Symp. on Ballistics, Jerusalem,1995</a:t>
            </a:r>
          </a:p>
          <a:p>
            <a:pPr marL="0" indent="0">
              <a:buNone/>
            </a:pPr>
            <a:r>
              <a:rPr lang="en-US" sz="2400" dirty="0"/>
              <a:t>[</a:t>
            </a:r>
            <a:r>
              <a:rPr lang="en-US" sz="2400" dirty="0" smtClean="0"/>
              <a:t>12] </a:t>
            </a:r>
            <a:r>
              <a:rPr lang="en-US" sz="2400" dirty="0"/>
              <a:t>H. Freeman, R. Shapira, ”</a:t>
            </a:r>
            <a:r>
              <a:rPr lang="en-US" sz="2400" i="1" dirty="0"/>
              <a:t>Determining the minimum-area encasing rectangle for an arbitrary closed curve”</a:t>
            </a:r>
            <a:r>
              <a:rPr lang="en-US" sz="2400" dirty="0"/>
              <a:t>. Comm. ACM, 18(7), </a:t>
            </a:r>
            <a:r>
              <a:rPr lang="en-US" sz="2400" dirty="0" smtClean="0"/>
              <a:t>409:413, </a:t>
            </a:r>
            <a:r>
              <a:rPr lang="en-US" sz="2400" dirty="0"/>
              <a:t>1975</a:t>
            </a:r>
          </a:p>
          <a:p>
            <a:endParaRPr lang="he-IL" sz="2400" dirty="0"/>
          </a:p>
          <a:p>
            <a:pPr marL="0" indent="0">
              <a:buNone/>
            </a:pPr>
            <a:endParaRPr lang="en-US" sz="2400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0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Example of some  1D limiters</a:t>
            </a:r>
            <a:br>
              <a:rPr lang="en-US" sz="4000" dirty="0" smtClean="0"/>
            </a:br>
            <a:r>
              <a:rPr lang="en-US" sz="4000" dirty="0" smtClean="0"/>
              <a:t> (see van Leer)</a:t>
            </a:r>
            <a:endParaRPr lang="he-I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828800"/>
                <a:ext cx="77724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let</a:t>
                </a:r>
                <a:r>
                  <a:rPr lang="en-US" sz="2400" b="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  be the slopes from left and right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/>
                  </a:rPr>
                  <a:t>The </a:t>
                </a:r>
                <a:r>
                  <a:rPr lang="en-US" sz="2400" b="1" i="1" dirty="0" smtClean="0">
                    <a:latin typeface="Cambria Math"/>
                  </a:rPr>
                  <a:t>minmod</a:t>
                </a:r>
                <a:r>
                  <a:rPr lang="en-US" sz="2400" dirty="0" smtClean="0">
                    <a:latin typeface="Cambria Math"/>
                  </a:rPr>
                  <a:t>  limiter (more dissipative)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𝑚𝑖𝑛𝑚𝑜𝑑</m:t>
                    </m:r>
                    <m:r>
                      <a:rPr lang="en-US" sz="2800" i="1" smtClean="0">
                        <a:latin typeface="Cambria Math"/>
                      </a:rPr>
                      <m:t>(</m:t>
                    </m:r>
                    <m:r>
                      <a:rPr lang="en-US" sz="2800" i="1" smtClean="0">
                        <a:latin typeface="Cambria Math"/>
                      </a:rPr>
                      <m:t>𝑎</m:t>
                    </m:r>
                    <m:r>
                      <a:rPr lang="en-US" sz="2800" i="1" smtClean="0">
                        <a:latin typeface="Cambria Math"/>
                      </a:rPr>
                      <m:t>,</m:t>
                    </m:r>
                    <m:r>
                      <a:rPr lang="en-US" sz="2800" i="1" smtClean="0">
                        <a:latin typeface="Cambria Math"/>
                      </a:rPr>
                      <m:t>𝑏</m:t>
                    </m:r>
                    <m:r>
                      <a:rPr lang="en-US" sz="280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𝑚𝑖𝑛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dirty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2800" i="1" dirty="0">
                                    <a:latin typeface="Cambria Math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dirty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) ;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𝑎𝑏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                      ;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𝑜𝑡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/>
                  </a:rPr>
                  <a:t>The </a:t>
                </a:r>
                <a:r>
                  <a:rPr lang="en-US" sz="2400" b="1" i="1" dirty="0" smtClean="0">
                    <a:latin typeface="Cambria Math"/>
                  </a:rPr>
                  <a:t>double</a:t>
                </a:r>
                <a:r>
                  <a:rPr lang="en-US" sz="2400" dirty="0" smtClean="0">
                    <a:latin typeface="Cambria Math"/>
                  </a:rPr>
                  <a:t> </a:t>
                </a:r>
                <a:r>
                  <a:rPr lang="en-US" sz="2400" b="1" i="1" dirty="0" smtClean="0">
                    <a:latin typeface="Cambria Math"/>
                  </a:rPr>
                  <a:t>minmod limiter  </a:t>
                </a:r>
                <a:r>
                  <a:rPr lang="en-US" sz="2400" dirty="0" smtClean="0">
                    <a:latin typeface="Cambria Math"/>
                  </a:rPr>
                  <a:t>(less dissipative):</a:t>
                </a:r>
              </a:p>
              <a:p>
                <a:pPr marL="0" lvl="1" indent="0">
                  <a:buSzPct val="9000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                </m:t>
                    </m:r>
                    <m:r>
                      <a:rPr lang="en-US" i="1">
                        <a:latin typeface="Cambria Math"/>
                      </a:rPr>
                      <m:t>𝑚𝑖𝑛𝑚𝑜𝑑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2a,2b)     optimal choice !!</a:t>
                </a:r>
              </a:p>
              <a:p>
                <a:pPr marL="0" lvl="1" indent="0">
                  <a:buSzPct val="90000"/>
                  <a:buNone/>
                </a:pPr>
                <a:r>
                  <a:rPr lang="en-US" sz="2400" dirty="0" smtClean="0"/>
                  <a:t>The </a:t>
                </a:r>
                <a:r>
                  <a:rPr lang="en-US" sz="2400" b="1" i="1" dirty="0" smtClean="0"/>
                  <a:t>superbee</a:t>
                </a:r>
                <a:r>
                  <a:rPr lang="en-US" sz="2400" dirty="0" smtClean="0"/>
                  <a:t>  (least dissipative) :</a:t>
                </a:r>
              </a:p>
              <a:p>
                <a:pPr marL="0" lvl="1" indent="0"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𝑚𝑖𝑛𝑚𝑜𝑑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𝑚𝑎𝑥𝑚𝑜𝑑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𝑚𝑖𝑛𝑚𝑜𝑑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i="1" dirty="0">
                    <a:latin typeface="Cambria Math"/>
                  </a:rPr>
                  <a:t> </a:t>
                </a:r>
                <a:r>
                  <a:rPr lang="en-US" i="1" dirty="0" smtClean="0">
                    <a:latin typeface="Cambria Math"/>
                  </a:rPr>
                  <a:t>                </a:t>
                </a:r>
                <a:r>
                  <a:rPr lang="en-US" i="1" dirty="0" smtClean="0">
                    <a:latin typeface="Cambria Math"/>
                    <a:hlinkClick r:id="rId2" action="ppaction://hlinksldjump"/>
                  </a:rPr>
                  <a:t>&lt;==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828800"/>
                <a:ext cx="7772400" cy="4724400"/>
              </a:xfrm>
              <a:blipFill rotWithShape="0">
                <a:blip r:embed="rId3"/>
                <a:stretch>
                  <a:fillRect l="-1255" t="-1161" b="-29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9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he-IL" sz="3600" dirty="0" smtClean="0"/>
              <a:t>Background on Monotonicity in 2D,3D</a:t>
            </a:r>
            <a:endParaRPr lang="en-US" altLang="he-IL" sz="36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he-IL" dirty="0"/>
              <a:t> </a:t>
            </a:r>
            <a:r>
              <a:rPr lang="en-US" altLang="he-IL" sz="2400" b="1" dirty="0" smtClean="0"/>
              <a:t>High Order</a:t>
            </a:r>
            <a:r>
              <a:rPr lang="en-US" altLang="he-IL" sz="2400" dirty="0" smtClean="0"/>
              <a:t> schemes ( e.g. vanLeer's MUSCLE) were first applied to multi-dimensional flows for Cartesian mesh, </a:t>
            </a:r>
            <a:r>
              <a:rPr lang="en-US" altLang="he-IL" sz="2400" dirty="0"/>
              <a:t>through </a:t>
            </a:r>
            <a:r>
              <a:rPr lang="en-US" altLang="he-IL" sz="2400" dirty="0" smtClean="0"/>
              <a:t>X-Y-Z </a:t>
            </a:r>
            <a:r>
              <a:rPr lang="en-US" altLang="he-IL" sz="2400" b="1" dirty="0" smtClean="0"/>
              <a:t>operator splitting</a:t>
            </a:r>
            <a:r>
              <a:rPr lang="en-US" altLang="he-IL" sz="2400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he-IL" sz="2400" dirty="0"/>
              <a:t> </a:t>
            </a:r>
            <a:r>
              <a:rPr lang="en-US" altLang="he-IL" sz="2400" dirty="0" smtClean="0"/>
              <a:t>1D Limiters &amp; Monotonicity taken in each direction.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he-IL" sz="2400" dirty="0"/>
              <a:t> </a:t>
            </a:r>
            <a:r>
              <a:rPr lang="en-US" altLang="he-IL" sz="2400" dirty="0" smtClean="0"/>
              <a:t>For </a:t>
            </a:r>
            <a:r>
              <a:rPr lang="en-US" altLang="he-IL" sz="2400" b="1" dirty="0" smtClean="0"/>
              <a:t>Vector</a:t>
            </a:r>
            <a:r>
              <a:rPr lang="en-US" altLang="he-IL" sz="2400" dirty="0" smtClean="0"/>
              <a:t> or </a:t>
            </a:r>
            <a:r>
              <a:rPr lang="en-US" altLang="he-IL" sz="2400" b="1" dirty="0" smtClean="0"/>
              <a:t>Tensor</a:t>
            </a:r>
            <a:r>
              <a:rPr lang="en-US" altLang="he-IL" sz="2400" dirty="0" smtClean="0"/>
              <a:t> variables limiting was carried out separately for each Cartesian component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he-IL" sz="2400" dirty="0" smtClean="0"/>
              <a:t>Results seemed satisfactory, especially if flow was mostly along X,Y,Z</a:t>
            </a:r>
          </a:p>
          <a:p>
            <a:pPr marL="457200" lvl="1" indent="0" algn="just">
              <a:buNone/>
            </a:pPr>
            <a:r>
              <a:rPr lang="en-US" altLang="he-IL" sz="2400" dirty="0" smtClean="0">
                <a:sym typeface="Wingdings" panose="05000000000000000000" pitchFamily="2" charset="2"/>
                <a:hlinkClick r:id="rId3" action="ppaction://hlinksldjump"/>
              </a:rPr>
              <a:t>&lt;==</a:t>
            </a:r>
            <a:endParaRPr lang="en-US" altLang="he-IL" sz="24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 smtClean="0"/>
              <a:t>       Monotonicity in </a:t>
            </a:r>
            <a:r>
              <a:rPr lang="en-US" altLang="he-IL" dirty="0"/>
              <a:t>2D,3D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828800"/>
                <a:ext cx="7772400" cy="4336504"/>
              </a:xfrm>
            </p:spPr>
            <p:txBody>
              <a:bodyPr/>
              <a:lstStyle/>
              <a:p>
                <a:r>
                  <a:rPr lang="en-US" sz="2200" dirty="0" smtClean="0"/>
                  <a:t>For a non-Cartesian mesh or for a non-split scheme, Barth-Jespersen (1989) limiters were used.</a:t>
                </a:r>
              </a:p>
              <a:p>
                <a:r>
                  <a:rPr lang="en-US" sz="2200" dirty="0" smtClean="0"/>
                  <a:t>A density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200" dirty="0" smtClean="0"/>
                  <a:t> in a zone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 is monotonic relative to </a:t>
                </a:r>
                <a:r>
                  <a:rPr lang="en-US" sz="2200" b="1" dirty="0" smtClean="0"/>
                  <a:t>all</a:t>
                </a:r>
                <a:r>
                  <a:rPr lang="en-US" sz="2200" dirty="0" smtClean="0"/>
                  <a:t> its neighbor zones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𝝂</m:t>
                    </m:r>
                  </m:oMath>
                </a14:m>
                <a:r>
                  <a:rPr lang="en-US" sz="2200" dirty="0" smtClean="0"/>
                  <a:t> provided: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</a:rPr>
                      <m:t>                       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0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200" b="0" i="0" smtClean="0">
                        <a:latin typeface="Cambria Math"/>
                      </a:rPr>
                      <m:t>    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1" dirty="0"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200" dirty="0" smtClean="0"/>
                  <a:t>)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m</m:t>
                        </m:r>
                        <m:r>
                          <a:rPr lang="en-US" sz="2200" i="1">
                            <a:latin typeface="Cambria Math"/>
                          </a:rPr>
                          <m:t>𝑎𝑥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200" dirty="0"/>
                  <a:t>)</a:t>
                </a:r>
                <a:endParaRPr lang="en-US" sz="2200" dirty="0" smtClean="0"/>
              </a:p>
              <a:p>
                <a:r>
                  <a:rPr lang="en-US" sz="2200" dirty="0" smtClean="0"/>
                  <a:t> The slopes were limited, by multiplying by the largest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200" dirty="0" smtClean="0"/>
                  <a:t>,           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0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sz="2200" dirty="0" smtClean="0"/>
                  <a:t> such that  the extrapolated values </a:t>
                </a:r>
                <a:r>
                  <a:rPr lang="en-US" sz="2200" b="1" dirty="0" smtClean="0"/>
                  <a:t>to all</a:t>
                </a:r>
                <a:r>
                  <a:rPr lang="en-US" sz="2200" dirty="0" smtClean="0"/>
                  <a:t> zone vertices stay in this range.  </a:t>
                </a:r>
                <a:r>
                  <a:rPr lang="en-US" sz="2200" dirty="0" smtClean="0">
                    <a:solidFill>
                      <a:srgbClr val="00B0F0"/>
                    </a:solidFill>
                  </a:rPr>
                  <a:t>(This is quite dissipative !!!)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   W. J. Rider (1997), M. Berger (2005)  pointed to some of the    problems of multi-dimensional limiters….</a:t>
                </a:r>
              </a:p>
              <a:p>
                <a:r>
                  <a:rPr lang="en-US" sz="2200" dirty="0" smtClean="0"/>
                  <a:t>For vectors or tensors each component was limited separately</a:t>
                </a:r>
              </a:p>
              <a:p>
                <a:pPr marL="0" indent="0">
                  <a:buNone/>
                </a:pPr>
                <a:r>
                  <a:rPr lang="en-US" dirty="0" smtClean="0">
                    <a:hlinkClick r:id="rId2" action="ppaction://hlinksldjump"/>
                  </a:rPr>
                  <a:t>&lt;==</a:t>
                </a:r>
                <a:endParaRPr lang="en-US" dirty="0" smtClean="0"/>
              </a:p>
              <a:p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828800"/>
                <a:ext cx="7772400" cy="4336504"/>
              </a:xfrm>
              <a:blipFill rotWithShape="0">
                <a:blip r:embed="rId3"/>
                <a:stretch>
                  <a:fillRect l="-2039" t="-985" r="-9333" b="-1294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4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 resolution </a:t>
            </a:r>
            <a:r>
              <a:rPr lang="en-US" b="1" dirty="0"/>
              <a:t>codes in </a:t>
            </a:r>
            <a:r>
              <a:rPr lang="en-US" b="1" dirty="0" smtClean="0"/>
              <a:t>2D,3D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772400" cy="4114800"/>
          </a:xfrm>
        </p:spPr>
        <p:txBody>
          <a:bodyPr/>
          <a:lstStyle/>
          <a:p>
            <a:r>
              <a:rPr lang="en-US" sz="2000" b="1" dirty="0"/>
              <a:t>But high resolution codes in 2D,3D work </a:t>
            </a:r>
            <a:r>
              <a:rPr lang="en-US" sz="2000" b="1" dirty="0" smtClean="0"/>
              <a:t>now for </a:t>
            </a:r>
            <a:r>
              <a:rPr lang="en-US" sz="2000" b="1" dirty="0"/>
              <a:t>about </a:t>
            </a:r>
            <a:r>
              <a:rPr lang="en-US" sz="2000" b="1" dirty="0" smtClean="0"/>
              <a:t>40 </a:t>
            </a:r>
            <a:r>
              <a:rPr lang="en-US" sz="2000" b="1" dirty="0"/>
              <a:t>years   !!!! Is this really a </a:t>
            </a:r>
            <a:r>
              <a:rPr lang="en-US" sz="2000" b="1" dirty="0" smtClean="0"/>
              <a:t>serious problem????</a:t>
            </a:r>
            <a:endParaRPr lang="en-US" altLang="he-IL" sz="2000" dirty="0" smtClean="0"/>
          </a:p>
          <a:p>
            <a:r>
              <a:rPr lang="en-US" altLang="he-IL" sz="2000" dirty="0" smtClean="0"/>
              <a:t>Quoting  </a:t>
            </a:r>
            <a:r>
              <a:rPr lang="en-US" altLang="he-IL" sz="2000" dirty="0" err="1"/>
              <a:t>R.Loubere</a:t>
            </a:r>
            <a:r>
              <a:rPr lang="en-US" altLang="he-IL" sz="2000" dirty="0"/>
              <a:t> [2005] </a:t>
            </a:r>
            <a:r>
              <a:rPr lang="en-US" altLang="he-IL" sz="2000" dirty="0" smtClean="0"/>
              <a:t> who did a large set of test problems:</a:t>
            </a:r>
            <a:endParaRPr lang="en-US" altLang="he-IL" sz="2000" dirty="0"/>
          </a:p>
          <a:p>
            <a:pPr lvl="1" algn="just"/>
            <a:r>
              <a:rPr lang="en-US" altLang="he-IL" dirty="0"/>
              <a:t>“It has been demonstrated the effectiveness of a limiter on perfectly quadrangular grids aligned with the flow, however if the </a:t>
            </a:r>
            <a:r>
              <a:rPr lang="en-US" altLang="he-IL" b="1" dirty="0"/>
              <a:t>mesh is not aligned</a:t>
            </a:r>
            <a:r>
              <a:rPr lang="en-US" altLang="he-IL" dirty="0"/>
              <a:t> with the flow or if it is simply </a:t>
            </a:r>
            <a:r>
              <a:rPr lang="en-US" altLang="he-IL" b="1" dirty="0"/>
              <a:t>unstructured</a:t>
            </a:r>
            <a:r>
              <a:rPr lang="en-US" altLang="he-IL" dirty="0"/>
              <a:t>, then, not only the limiter is not effective anymore but it generates instabilities leading to lack of symmetry.”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&lt;==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2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hlinkClick r:id="rId3" action="ppaction://hlinksldjump"/>
              </a:rPr>
              <a:t>Monotonicity</a:t>
            </a:r>
            <a:r>
              <a:rPr lang="en-US" sz="4000" dirty="0" smtClean="0"/>
              <a:t> in 1D well understood  </a:t>
            </a:r>
            <a:endParaRPr lang="he-I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772400" cy="4752528"/>
          </a:xfrm>
        </p:spPr>
        <p:txBody>
          <a:bodyPr/>
          <a:lstStyle/>
          <a:p>
            <a:r>
              <a:rPr lang="en-US" sz="2400" dirty="0" smtClean="0"/>
              <a:t>A density is monotonic between L,R if: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High </a:t>
            </a:r>
            <a:r>
              <a:rPr lang="en-US" sz="2400" dirty="0"/>
              <a:t>Order schemes should not cause Minima and Maxima to grow</a:t>
            </a:r>
          </a:p>
          <a:p>
            <a:r>
              <a:rPr lang="en-US" sz="2400" b="1" dirty="0" smtClean="0"/>
              <a:t>A. Harten </a:t>
            </a:r>
            <a:r>
              <a:rPr lang="en-US" sz="2400" dirty="0" smtClean="0"/>
              <a:t>(</a:t>
            </a:r>
            <a:r>
              <a:rPr lang="en-US" sz="2400" dirty="0"/>
              <a:t>1983</a:t>
            </a:r>
            <a:r>
              <a:rPr lang="en-US" sz="2400" dirty="0" smtClean="0"/>
              <a:t>) : </a:t>
            </a:r>
            <a:r>
              <a:rPr lang="en-US" sz="2400" b="1" dirty="0"/>
              <a:t>TVD</a:t>
            </a:r>
            <a:r>
              <a:rPr lang="en-US" sz="2400" dirty="0"/>
              <a:t> property </a:t>
            </a:r>
            <a:r>
              <a:rPr lang="en-US" sz="2400" dirty="0" smtClean="0"/>
              <a:t>–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Total </a:t>
            </a:r>
            <a:r>
              <a:rPr lang="en-US" sz="2400" dirty="0"/>
              <a:t>Variation Diminishing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B. van Leer defined a range of slope limiters e.g.:</a:t>
            </a:r>
          </a:p>
          <a:p>
            <a:pPr lvl="1"/>
            <a:r>
              <a:rPr lang="en-US" sz="2400" dirty="0" smtClean="0"/>
              <a:t>Minmod</a:t>
            </a:r>
          </a:p>
          <a:p>
            <a:pPr lvl="1"/>
            <a:r>
              <a:rPr lang="en-US" sz="2400" dirty="0" smtClean="0"/>
              <a:t>Double Minmod             </a:t>
            </a:r>
            <a:r>
              <a:rPr lang="en-US" sz="2400" dirty="0" smtClean="0">
                <a:hlinkClick r:id="rId4" action="ppaction://hlinksldjump"/>
              </a:rPr>
              <a:t>=&gt;</a:t>
            </a:r>
            <a:endParaRPr lang="en-US" sz="2400" dirty="0" smtClean="0"/>
          </a:p>
          <a:p>
            <a:pPr lvl="1"/>
            <a:r>
              <a:rPr lang="en-US" sz="2400" dirty="0" smtClean="0"/>
              <a:t>Superbee</a:t>
            </a:r>
          </a:p>
          <a:p>
            <a:pPr lvl="1"/>
            <a:endParaRPr lang="he-I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242092"/>
              </p:ext>
            </p:extLst>
          </p:nvPr>
        </p:nvGraphicFramePr>
        <p:xfrm>
          <a:off x="1558925" y="2276475"/>
          <a:ext cx="59499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28" name="Equation" r:id="rId5" imgW="2323800" imgH="215640" progId="Equation.3">
                  <p:embed/>
                </p:oleObj>
              </mc:Choice>
              <mc:Fallback>
                <p:oleObj name="Equation" r:id="rId5" imgW="23238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2276475"/>
                        <a:ext cx="59499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1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he-IL" dirty="0"/>
              <a:t>Monotonicity in 2D,3D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12048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How to define monotonicity in multidimensional flow?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Variables can be</a:t>
            </a:r>
          </a:p>
          <a:p>
            <a:pPr lvl="1"/>
            <a:r>
              <a:rPr lang="en-US" dirty="0"/>
              <a:t>Scalars   </a:t>
            </a:r>
            <a:r>
              <a:rPr lang="en-US" sz="2000" dirty="0"/>
              <a:t>(</a:t>
            </a:r>
            <a:r>
              <a:rPr lang="en-US" sz="2000" b="1" dirty="0"/>
              <a:t>2011-2013</a:t>
            </a:r>
            <a:r>
              <a:rPr lang="en-US" sz="2000" dirty="0"/>
              <a:t>)  </a:t>
            </a:r>
          </a:p>
          <a:p>
            <a:pPr lvl="1"/>
            <a:r>
              <a:rPr lang="en-US" dirty="0"/>
              <a:t>Vectors  </a:t>
            </a:r>
            <a:r>
              <a:rPr lang="en-US" sz="2000" dirty="0" smtClean="0"/>
              <a:t>( </a:t>
            </a:r>
            <a:r>
              <a:rPr lang="en-US" sz="2000" b="1" dirty="0" smtClean="0"/>
              <a:t>Pavia 2009</a:t>
            </a:r>
            <a:r>
              <a:rPr lang="en-US" sz="2000" dirty="0" smtClean="0"/>
              <a:t>-</a:t>
            </a:r>
            <a:r>
              <a:rPr lang="en-US" sz="2000" b="1" dirty="0" smtClean="0"/>
              <a:t>2014</a:t>
            </a:r>
            <a:r>
              <a:rPr lang="en-US" sz="2000" dirty="0"/>
              <a:t>)</a:t>
            </a:r>
          </a:p>
          <a:p>
            <a:pPr lvl="1"/>
            <a:r>
              <a:rPr lang="en-US" dirty="0"/>
              <a:t>Tensors  </a:t>
            </a:r>
            <a:r>
              <a:rPr lang="en-US" sz="2000" dirty="0"/>
              <a:t>(</a:t>
            </a:r>
            <a:r>
              <a:rPr lang="en-US" sz="2000" b="1" dirty="0"/>
              <a:t>2013-2014</a:t>
            </a:r>
            <a:r>
              <a:rPr lang="en-US" sz="2000" dirty="0"/>
              <a:t>)</a:t>
            </a:r>
          </a:p>
          <a:p>
            <a:r>
              <a:rPr lang="en-US" sz="2400" dirty="0" smtClean="0"/>
              <a:t>For </a:t>
            </a:r>
            <a:r>
              <a:rPr lang="en-US" sz="2400" b="1" dirty="0" smtClean="0"/>
              <a:t>inviscid hydrodynamic flow </a:t>
            </a:r>
            <a:r>
              <a:rPr lang="en-US" sz="2400" dirty="0" smtClean="0"/>
              <a:t>– the </a:t>
            </a:r>
            <a:r>
              <a:rPr lang="en-US" sz="2400" b="1" dirty="0" smtClean="0"/>
              <a:t>velocity</a:t>
            </a:r>
            <a:r>
              <a:rPr lang="en-US" sz="2400" dirty="0" smtClean="0"/>
              <a:t> and </a:t>
            </a:r>
            <a:r>
              <a:rPr lang="en-US" sz="2400" b="1" dirty="0" smtClean="0"/>
              <a:t>momentum</a:t>
            </a:r>
            <a:r>
              <a:rPr lang="en-US" sz="2400" dirty="0" smtClean="0"/>
              <a:t> are </a:t>
            </a:r>
            <a:r>
              <a:rPr lang="en-US" sz="2400" b="1" dirty="0" smtClean="0"/>
              <a:t>vectors</a:t>
            </a:r>
          </a:p>
          <a:p>
            <a:r>
              <a:rPr lang="en-US" sz="2400" dirty="0" smtClean="0"/>
              <a:t>For </a:t>
            </a:r>
            <a:r>
              <a:rPr lang="en-US" sz="2400" b="1" dirty="0" smtClean="0"/>
              <a:t>elastic-plastic flow</a:t>
            </a:r>
            <a:r>
              <a:rPr lang="en-US" sz="2400" dirty="0" smtClean="0"/>
              <a:t> – the </a:t>
            </a:r>
            <a:r>
              <a:rPr lang="en-US" sz="2400" b="1" dirty="0" smtClean="0"/>
              <a:t>stress</a:t>
            </a:r>
            <a:r>
              <a:rPr lang="en-US" sz="2400" dirty="0" smtClean="0"/>
              <a:t> is a </a:t>
            </a:r>
            <a:r>
              <a:rPr lang="en-US" sz="2400" b="1" dirty="0" smtClean="0"/>
              <a:t>symmetric tensor</a:t>
            </a:r>
            <a:endParaRPr lang="en-US" sz="2400" b="1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1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Montonicity of vectors and </a:t>
            </a:r>
            <a:r>
              <a:rPr lang="en-US" sz="4000" dirty="0" smtClean="0"/>
              <a:t>tensors</a:t>
            </a:r>
            <a:endParaRPr lang="he-I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828800"/>
                <a:ext cx="7772400" cy="4696544"/>
              </a:xfrm>
            </p:spPr>
            <p:txBody>
              <a:bodyPr/>
              <a:lstStyle/>
              <a:p>
                <a:r>
                  <a:rPr lang="en-US" sz="2800" dirty="0" smtClean="0"/>
                  <a:t>The problem with </a:t>
                </a:r>
                <a:r>
                  <a:rPr lang="en-US" sz="2800" dirty="0" smtClean="0">
                    <a:hlinkClick r:id="rId2" action="ppaction://hlinksldjump"/>
                  </a:rPr>
                  <a:t>component limiters</a:t>
                </a:r>
                <a:r>
                  <a:rPr lang="en-US" sz="2800" dirty="0" smtClean="0"/>
                  <a:t> is now well recognized but mainly in this community (for multi-material compressible </a:t>
                </a:r>
                <a:r>
                  <a:rPr lang="en-US" sz="2800" dirty="0" smtClean="0"/>
                  <a:t>flows  see </a:t>
                </a:r>
                <a:r>
                  <a:rPr lang="en-US" sz="2800" dirty="0" smtClean="0">
                    <a:hlinkClick r:id="rId3" action="ppaction://hlinksldjump"/>
                  </a:rPr>
                  <a:t>[3-9] </a:t>
                </a:r>
                <a:r>
                  <a:rPr lang="en-US" sz="2800" dirty="0" smtClean="0"/>
                  <a:t>)</a:t>
                </a:r>
                <a:endParaRPr lang="en-US" sz="2800" dirty="0" smtClean="0"/>
              </a:p>
              <a:p>
                <a:r>
                  <a:rPr lang="en-US" sz="2800" dirty="0" smtClean="0"/>
                  <a:t>The length of a vector is a scalar. For velocity, this is related to the kinetic energy.</a:t>
                </a:r>
              </a:p>
              <a:p>
                <a:r>
                  <a:rPr lang="en-US" sz="2800" dirty="0" smtClean="0"/>
                  <a:t>A 3D tensor has three invariants. For the deviatoric stress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they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are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= </m:t>
                    </m:r>
                    <m:r>
                      <a:rPr lang="en-US" sz="2400" i="1">
                        <a:latin typeface="Cambria Math"/>
                      </a:rPr>
                      <m:t>𝑇𝑟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;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 dirty="0">
                        <a:latin typeface="Cambria Math"/>
                      </a:rPr>
                      <m:t>𝑇𝑟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;</a:t>
                </a:r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 dirty="0">
                        <a:latin typeface="Cambria Math"/>
                      </a:rPr>
                      <m:t>𝑇𝑟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-related to von Misses yield stress</a:t>
                </a:r>
                <a:endParaRPr lang="he-IL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828800"/>
                <a:ext cx="7772400" cy="4696544"/>
              </a:xfrm>
              <a:blipFill rotWithShape="0">
                <a:blip r:embed="rId4"/>
                <a:stretch>
                  <a:fillRect l="-1176" t="-1299" r="-23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Monotonicity for Vectors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828800"/>
                <a:ext cx="7772400" cy="4912568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 </a:t>
                </a:r>
                <a:r>
                  <a:rPr lang="en-US" altLang="he-IL" sz="2400" dirty="0"/>
                  <a:t>For </a:t>
                </a:r>
                <a:r>
                  <a:rPr lang="en-US" altLang="he-IL" sz="2400" b="1" dirty="0" smtClean="0"/>
                  <a:t>vectors and tensors,</a:t>
                </a:r>
                <a:r>
                  <a:rPr lang="en-US" altLang="he-IL" sz="2400" dirty="0" smtClean="0"/>
                  <a:t> </a:t>
                </a:r>
                <a:r>
                  <a:rPr lang="en-US" altLang="he-IL" sz="2400" dirty="0"/>
                  <a:t>limiting </a:t>
                </a:r>
                <a:r>
                  <a:rPr lang="en-US" altLang="he-IL" sz="2400" dirty="0" smtClean="0"/>
                  <a:t>was </a:t>
                </a:r>
                <a:r>
                  <a:rPr lang="en-US" altLang="he-IL" sz="2400" dirty="0"/>
                  <a:t>usually applied </a:t>
                </a:r>
                <a:r>
                  <a:rPr lang="en-US" altLang="he-IL" sz="2400" b="1" dirty="0"/>
                  <a:t>separately to each component</a:t>
                </a:r>
                <a:r>
                  <a:rPr lang="en-US" altLang="he-IL" sz="2400" dirty="0"/>
                  <a:t>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he-IL" sz="2400" dirty="0"/>
                  <a:t>Such procedure is </a:t>
                </a:r>
                <a:r>
                  <a:rPr lang="en-US" altLang="he-IL" sz="2400" b="1" dirty="0"/>
                  <a:t>frame-dependent</a:t>
                </a:r>
                <a:r>
                  <a:rPr lang="en-US" altLang="he-IL" sz="2400" dirty="0"/>
                  <a:t>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he-IL" sz="2400" dirty="0"/>
                  <a:t>Rotating the coordinate axes produces different results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he-IL" sz="2400" b="1" dirty="0"/>
                  <a:t>Component limiters</a:t>
                </a:r>
                <a:r>
                  <a:rPr lang="en-US" altLang="he-IL" sz="2400" dirty="0"/>
                  <a:t> do not preserve </a:t>
                </a:r>
                <a:r>
                  <a:rPr lang="en-US" altLang="he-IL" sz="2400" dirty="0" smtClean="0"/>
                  <a:t>the problem </a:t>
                </a:r>
                <a:r>
                  <a:rPr lang="en-US" altLang="he-IL" sz="2400" b="1" dirty="0" smtClean="0"/>
                  <a:t>symmetries</a:t>
                </a:r>
                <a:endParaRPr lang="en-US" altLang="he-IL" sz="2400" b="1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he-IL" sz="2400" dirty="0"/>
                  <a:t>They </a:t>
                </a:r>
                <a:r>
                  <a:rPr lang="en-US" altLang="he-IL" sz="2400" b="1" dirty="0"/>
                  <a:t>do not transform like </a:t>
                </a:r>
                <a:r>
                  <a:rPr lang="en-US" altLang="he-IL" sz="2400" b="1" dirty="0" smtClean="0"/>
                  <a:t>vectors</a:t>
                </a:r>
                <a:r>
                  <a:rPr lang="en-US" altLang="he-IL" sz="1800" dirty="0" smtClean="0"/>
                  <a:t> </a:t>
                </a:r>
                <a:r>
                  <a:rPr lang="en-US" altLang="he-IL" sz="2400" dirty="0"/>
                  <a:t>should</a:t>
                </a:r>
              </a:p>
              <a:p>
                <a:r>
                  <a:rPr lang="en-US" dirty="0" smtClean="0"/>
                  <a:t> </a:t>
                </a:r>
                <a:r>
                  <a:rPr lang="en-US" sz="2400" dirty="0" smtClean="0"/>
                  <a:t>When is a </a:t>
                </a:r>
                <a:r>
                  <a:rPr lang="en-US" sz="2400" b="1" dirty="0" smtClean="0"/>
                  <a:t>vector</a:t>
                </a:r>
                <a:r>
                  <a:rPr lang="en-US" sz="2400" dirty="0" smtClean="0"/>
                  <a:t> or a </a:t>
                </a:r>
                <a:r>
                  <a:rPr lang="en-US" sz="2400" b="1" dirty="0" smtClean="0"/>
                  <a:t>tensor</a:t>
                </a:r>
                <a:r>
                  <a:rPr lang="en-US" sz="2400" dirty="0" smtClean="0"/>
                  <a:t> </a:t>
                </a:r>
                <a:r>
                  <a:rPr lang="en-US" sz="2400" b="1" i="1" dirty="0" smtClean="0"/>
                  <a:t>in-between</a:t>
                </a:r>
                <a:r>
                  <a:rPr lang="en-US" sz="2400" dirty="0" smtClean="0"/>
                  <a:t> its neighbors?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What is the extension of a 1D range </a:t>
                </a:r>
                <a:r>
                  <a:rPr lang="en-US" sz="2400" dirty="0" smtClean="0"/>
                  <a:t>like</a:t>
                </a:r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</m:t>
                        </m:r>
                        <m:r>
                          <a:rPr lang="en-US" sz="2400" i="1">
                            <a:latin typeface="Cambria Math"/>
                          </a:rPr>
                          <m:t>𝑎𝑥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for vectors?</a:t>
                </a:r>
                <a:endParaRPr lang="he-IL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828800"/>
                <a:ext cx="7772400" cy="4912568"/>
              </a:xfrm>
              <a:blipFill rotWithShape="0">
                <a:blip r:embed="rId2"/>
                <a:stretch>
                  <a:fillRect l="-1490" t="-19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0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he-IL" sz="4000" dirty="0" smtClean="0"/>
              <a:t>Convex hull (CH)  based </a:t>
            </a:r>
            <a:r>
              <a:rPr lang="en-US" altLang="he-IL" sz="4000" b="1" dirty="0" smtClean="0"/>
              <a:t>VIP</a:t>
            </a:r>
            <a:r>
              <a:rPr lang="en-US" altLang="he-IL" sz="4000" dirty="0" smtClean="0"/>
              <a:t> limiter</a:t>
            </a:r>
            <a:endParaRPr lang="en-US" altLang="he-I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90600" y="1828800"/>
                <a:ext cx="7772400" cy="4840560"/>
              </a:xfrm>
            </p:spPr>
            <p:txBody>
              <a:bodyPr/>
              <a:lstStyle/>
              <a:p>
                <a:r>
                  <a:rPr lang="en-US" altLang="he-IL" sz="2400" b="1" dirty="0" smtClean="0"/>
                  <a:t>Vectors and tensors</a:t>
                </a:r>
                <a:r>
                  <a:rPr lang="en-US" altLang="he-IL" sz="2400" dirty="0" smtClean="0"/>
                  <a:t> are </a:t>
                </a:r>
                <a:r>
                  <a:rPr lang="en-US" altLang="he-IL" sz="2400" b="1" dirty="0" smtClean="0"/>
                  <a:t>in-between</a:t>
                </a:r>
                <a:r>
                  <a:rPr lang="en-US" altLang="he-IL" sz="2400" dirty="0" smtClean="0"/>
                  <a:t> their neighbors if they lie inside their </a:t>
                </a:r>
                <a:r>
                  <a:rPr lang="en-US" altLang="he-IL" sz="2400" b="1" dirty="0" smtClean="0"/>
                  <a:t>convex hull  (CH</a:t>
                </a:r>
                <a:r>
                  <a:rPr lang="en-US" altLang="he-IL" sz="2400" b="1" dirty="0" smtClean="0"/>
                  <a:t>)   [see 1,2,3,5,6,7]</a:t>
                </a:r>
                <a:endParaRPr lang="en-US" altLang="he-IL" sz="2400" b="1" dirty="0" smtClean="0"/>
              </a:p>
              <a:p>
                <a:r>
                  <a:rPr lang="en-US" altLang="he-IL" sz="2400" b="1" dirty="0" smtClean="0"/>
                  <a:t>VIP/TIP</a:t>
                </a:r>
                <a:r>
                  <a:rPr lang="en-US" altLang="he-IL" sz="2400" dirty="0" smtClean="0"/>
                  <a:t> – Vector or Tensor Image Polygon/Polyhedron based limiters are </a:t>
                </a:r>
                <a:r>
                  <a:rPr lang="en-US" altLang="he-IL" sz="2400" b="1" dirty="0" smtClean="0"/>
                  <a:t>rotation invariant</a:t>
                </a:r>
              </a:p>
              <a:p>
                <a:r>
                  <a:rPr lang="en-US" altLang="he-IL" sz="2400" dirty="0" smtClean="0"/>
                  <a:t>The convex hull spanned by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he-IL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he-IL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he-IL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he-IL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he-IL" sz="2400" b="0" i="1" dirty="0" smtClean="0">
                        <a:latin typeface="Cambria Math"/>
                      </a:rPr>
                      <m:t>𝑖</m:t>
                    </m:r>
                    <m:r>
                      <a:rPr lang="en-US" altLang="he-IL" sz="2400" b="0" i="1" dirty="0" smtClean="0">
                        <a:latin typeface="Cambria Math"/>
                      </a:rPr>
                      <m:t>=</m:t>
                    </m:r>
                    <m:r>
                      <a:rPr lang="en-US" altLang="he-IL" sz="2400" b="0" i="1" dirty="0" smtClean="0">
                        <a:latin typeface="Cambria Math"/>
                      </a:rPr>
                      <m:t>1</m:t>
                    </m:r>
                    <m:r>
                      <a:rPr lang="en-US" altLang="he-IL" sz="2400" b="0" i="1" dirty="0" smtClean="0">
                        <a:latin typeface="Cambria Math"/>
                      </a:rPr>
                      <m:t>,</m:t>
                    </m:r>
                    <m:r>
                      <a:rPr lang="en-US" altLang="he-IL" sz="2400" b="0" i="1" dirty="0" smtClean="0">
                        <a:latin typeface="Cambria Math"/>
                      </a:rPr>
                      <m:t>𝑛</m:t>
                    </m:r>
                    <m:r>
                      <a:rPr lang="en-US" altLang="he-IL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he-IL" sz="2400" dirty="0" smtClean="0"/>
                  <a:t>can be defined also as:</a:t>
                </a:r>
              </a:p>
              <a:p>
                <a:endParaRPr lang="en-US" altLang="he-IL" sz="2400" dirty="0" smtClean="0"/>
              </a:p>
              <a:p>
                <a:r>
                  <a:rPr lang="en-US" altLang="he-IL" sz="2400" dirty="0" smtClean="0"/>
                  <a:t>For n=2, it is thus a 1D range:</a:t>
                </a:r>
              </a:p>
              <a:p>
                <a:endParaRPr lang="en-US" altLang="he-IL" sz="2800" dirty="0"/>
              </a:p>
              <a:p>
                <a:r>
                  <a:rPr lang="en-US" altLang="he-IL" sz="2400" dirty="0" smtClean="0"/>
                  <a:t>Similar to the range: </a:t>
                </a:r>
              </a:p>
              <a:p>
                <a:endParaRPr lang="en-US" altLang="he-IL" sz="2800" dirty="0" smtClean="0"/>
              </a:p>
              <a:p>
                <a:pPr marL="0" indent="0">
                  <a:buNone/>
                </a:pPr>
                <a:endParaRPr lang="en-US" altLang="he-IL" sz="2800" dirty="0" smtClean="0"/>
              </a:p>
              <a:p>
                <a:pPr marL="0" indent="0">
                  <a:buNone/>
                </a:pPr>
                <a:endParaRPr lang="en-US" altLang="he-IL" sz="2800" b="1" dirty="0" smtClean="0"/>
              </a:p>
              <a:p>
                <a:endParaRPr lang="en-US" altLang="he-IL" sz="2800" b="1" dirty="0" smtClean="0"/>
              </a:p>
              <a:p>
                <a:pPr marL="0" indent="0">
                  <a:buNone/>
                </a:pPr>
                <a:endParaRPr lang="en-US" altLang="he-IL" sz="2800" dirty="0" smtClean="0"/>
              </a:p>
              <a:p>
                <a:endParaRPr lang="en-US" altLang="he-IL" sz="2800" dirty="0"/>
              </a:p>
              <a:p>
                <a:endParaRPr lang="en-US" altLang="he-IL" sz="2800" dirty="0" smtClean="0"/>
              </a:p>
              <a:p>
                <a:pPr marL="0" indent="0">
                  <a:buNone/>
                </a:pPr>
                <a:endParaRPr lang="en-US" altLang="he-IL" sz="2800" dirty="0" smtClean="0"/>
              </a:p>
              <a:p>
                <a:endParaRPr lang="en-US" altLang="he-IL" sz="2800" dirty="0"/>
              </a:p>
              <a:p>
                <a:pPr marL="0" indent="0">
                  <a:buNone/>
                </a:pPr>
                <a:endParaRPr lang="en-US" altLang="he-IL" sz="2400" dirty="0"/>
              </a:p>
              <a:p>
                <a:pPr>
                  <a:buFont typeface="Monotype Sorts" pitchFamily="2" charset="2"/>
                  <a:buNone/>
                </a:pPr>
                <a:endParaRPr lang="en-US" altLang="he-IL" sz="2800" dirty="0"/>
              </a:p>
              <a:p>
                <a:pPr>
                  <a:buFont typeface="Monotype Sorts" pitchFamily="2" charset="2"/>
                  <a:buNone/>
                </a:pPr>
                <a:endParaRPr lang="en-US" altLang="he-IL" sz="2800" dirty="0"/>
              </a:p>
              <a:p>
                <a:pPr>
                  <a:buFont typeface="Monotype Sorts" pitchFamily="2" charset="2"/>
                  <a:buNone/>
                </a:pPr>
                <a:endParaRPr lang="en-US" altLang="he-IL" sz="2800" dirty="0"/>
              </a:p>
              <a:p>
                <a:pPr lvl="1"/>
                <a:endParaRPr lang="he-IL" altLang="he-IL" sz="2400" dirty="0"/>
              </a:p>
              <a:p>
                <a:pPr lvl="1"/>
                <a:endParaRPr lang="en-US" altLang="he-IL" sz="2400" dirty="0"/>
              </a:p>
            </p:txBody>
          </p:sp>
        </mc:Choice>
        <mc:Fallback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90600" y="1828800"/>
                <a:ext cx="7772400" cy="4840560"/>
              </a:xfrm>
              <a:blipFill rotWithShape="0">
                <a:blip r:embed="rId4"/>
                <a:stretch>
                  <a:fillRect l="-784" t="-10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93096"/>
            <a:ext cx="2304256" cy="214339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65300"/>
              </p:ext>
            </p:extLst>
          </p:nvPr>
        </p:nvGraphicFramePr>
        <p:xfrm>
          <a:off x="2555776" y="4077072"/>
          <a:ext cx="3305051" cy="622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25" name="Equation" r:id="rId6" imgW="2286000" imgH="431640" progId="Equation.3">
                  <p:embed/>
                </p:oleObj>
              </mc:Choice>
              <mc:Fallback>
                <p:oleObj name="Equation" r:id="rId6" imgW="2286000" imgH="431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077072"/>
                        <a:ext cx="3305051" cy="622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836603"/>
              </p:ext>
            </p:extLst>
          </p:nvPr>
        </p:nvGraphicFramePr>
        <p:xfrm>
          <a:off x="2123728" y="5229200"/>
          <a:ext cx="31432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26" name="Equation" r:id="rId8" imgW="1752480" imgH="215640" progId="Equation.3">
                  <p:embed/>
                </p:oleObj>
              </mc:Choice>
              <mc:Fallback>
                <p:oleObj name="Equation" r:id="rId8" imgW="17524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3728" y="5229200"/>
                        <a:ext cx="3143250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801228"/>
              </p:ext>
            </p:extLst>
          </p:nvPr>
        </p:nvGraphicFramePr>
        <p:xfrm>
          <a:off x="2123728" y="6066143"/>
          <a:ext cx="3960440" cy="36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27" name="Equation" r:id="rId10" imgW="2323800" imgH="215640" progId="Equation.3">
                  <p:embed/>
                </p:oleObj>
              </mc:Choice>
              <mc:Fallback>
                <p:oleObj name="Equation" r:id="rId10" imgW="23238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6066143"/>
                        <a:ext cx="3960440" cy="368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Convex Hull based limiter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336504"/>
          </a:xfrm>
        </p:spPr>
        <p:txBody>
          <a:bodyPr/>
          <a:lstStyle/>
          <a:p>
            <a:r>
              <a:rPr lang="en-US" sz="2800" dirty="0" smtClean="0"/>
              <a:t>The “</a:t>
            </a:r>
            <a:r>
              <a:rPr lang="en-US" sz="2800" b="1" dirty="0" smtClean="0"/>
              <a:t>natura</a:t>
            </a:r>
            <a:r>
              <a:rPr lang="en-US" sz="2800" dirty="0" smtClean="0"/>
              <a:t>l” </a:t>
            </a:r>
            <a:r>
              <a:rPr lang="en-US" sz="2800" b="1" dirty="0" smtClean="0"/>
              <a:t>extension</a:t>
            </a:r>
            <a:r>
              <a:rPr lang="en-US" sz="2800" dirty="0" smtClean="0"/>
              <a:t> of the concept of </a:t>
            </a:r>
            <a:r>
              <a:rPr lang="en-US" sz="2800" b="1" dirty="0" smtClean="0"/>
              <a:t>monotonicity to multi-dimensional flow</a:t>
            </a:r>
          </a:p>
          <a:p>
            <a:r>
              <a:rPr lang="en-US" sz="2800" b="1" dirty="0" smtClean="0"/>
              <a:t>Robust</a:t>
            </a:r>
            <a:r>
              <a:rPr lang="en-US" sz="2800" dirty="0" smtClean="0"/>
              <a:t> and </a:t>
            </a:r>
            <a:r>
              <a:rPr lang="en-US" sz="2800" b="1" dirty="0" smtClean="0"/>
              <a:t>rotation invariant </a:t>
            </a:r>
            <a:r>
              <a:rPr lang="en-US" sz="2800" dirty="0" smtClean="0"/>
              <a:t>leading to good preservation of the symmetries present</a:t>
            </a:r>
          </a:p>
          <a:p>
            <a:r>
              <a:rPr lang="en-US" sz="2800" dirty="0" smtClean="0"/>
              <a:t>Applying the VIP limiter to the gradient of scalar variables resulted in improved advection</a:t>
            </a:r>
          </a:p>
          <a:p>
            <a:r>
              <a:rPr lang="en-US" sz="2800" dirty="0" smtClean="0"/>
              <a:t>But, slower and more complex algorithm</a:t>
            </a:r>
          </a:p>
          <a:p>
            <a:r>
              <a:rPr lang="en-US" sz="2800" dirty="0" smtClean="0"/>
              <a:t>A VIP limiter for stress =&gt; CH in 5D space</a:t>
            </a:r>
          </a:p>
          <a:p>
            <a:r>
              <a:rPr lang="en-US" sz="2800" dirty="0" smtClean="0"/>
              <a:t>Directly limiting the gradient of vectors =&gt; 6D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D51-2B4D-4063-ADA1-00BFDB39CFC0}" type="slidenum">
              <a:rPr lang="he-IL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Monotype Sorts" pitchFamily="2" charset="2"/>
          <a:buChar char="4"/>
          <a:tabLst/>
          <a:defRPr kumimoji="1" lang="he-IL" altLang="he-I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Monotype Sorts" pitchFamily="2" charset="2"/>
          <a:buChar char="4"/>
          <a:tabLst/>
          <a:defRPr kumimoji="1" lang="he-IL" altLang="he-I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Moving Plate Perforation</Template>
  <TotalTime>18779</TotalTime>
  <Words>2079</Words>
  <Application>Microsoft Office PowerPoint</Application>
  <PresentationFormat>‫הצגה על המסך (4:3)</PresentationFormat>
  <Paragraphs>291</Paragraphs>
  <Slides>34</Slides>
  <Notes>6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3</vt:i4>
      </vt:variant>
      <vt:variant>
        <vt:lpstr>כותרות שקופיות</vt:lpstr>
      </vt:variant>
      <vt:variant>
        <vt:i4>34</vt:i4>
      </vt:variant>
    </vt:vector>
  </HeadingPairs>
  <TitlesOfParts>
    <vt:vector size="44" baseType="lpstr">
      <vt:lpstr>Arial</vt:lpstr>
      <vt:lpstr>Cambria Math</vt:lpstr>
      <vt:lpstr>Courier New</vt:lpstr>
      <vt:lpstr>Monotype Sorts</vt:lpstr>
      <vt:lpstr>Times New Roman</vt:lpstr>
      <vt:lpstr>Wingdings</vt:lpstr>
      <vt:lpstr>Notebook</vt:lpstr>
      <vt:lpstr>Equation</vt:lpstr>
      <vt:lpstr>משוואה</vt:lpstr>
      <vt:lpstr>Microsoft Equation 3.0</vt:lpstr>
      <vt:lpstr>On the Extension of Monotonicity  to  Multi-Dimensional Flows</vt:lpstr>
      <vt:lpstr>Schemes for Compressible Flows</vt:lpstr>
      <vt:lpstr> High order schemes &amp; Discontinuities</vt:lpstr>
      <vt:lpstr>Monotonicity in 1D well understood  </vt:lpstr>
      <vt:lpstr>Monotonicity in 2D,3D</vt:lpstr>
      <vt:lpstr>Montonicity of vectors and tensors</vt:lpstr>
      <vt:lpstr>Monotonicity for Vectors</vt:lpstr>
      <vt:lpstr>Convex hull (CH)  based VIP limiter</vt:lpstr>
      <vt:lpstr>A Convex Hull based limiter</vt:lpstr>
      <vt:lpstr>Alternative Limiter for Vectors</vt:lpstr>
      <vt:lpstr>Let search for a quicker scheme based on the CH</vt:lpstr>
      <vt:lpstr>A Bounding Box approximation for a convex hull</vt:lpstr>
      <vt:lpstr>        The Bounding Box</vt:lpstr>
      <vt:lpstr>The normals to the box faces</vt:lpstr>
      <vt:lpstr>Finding the min/max values</vt:lpstr>
      <vt:lpstr>Ways to improve the BB alignment</vt:lpstr>
      <vt:lpstr>Cylindrical 2D Sedov test; at T=0.24</vt:lpstr>
      <vt:lpstr>מצגת של PowerPoint</vt:lpstr>
      <vt:lpstr>Cylindrical 2D Sedov test; at T=0.24</vt:lpstr>
      <vt:lpstr>Discussion</vt:lpstr>
      <vt:lpstr>     Limiters for stress</vt:lpstr>
      <vt:lpstr>The Deviatoric Stress</vt:lpstr>
      <vt:lpstr>BB limiter for stress</vt:lpstr>
      <vt:lpstr>   Square Rod Impact on Wall</vt:lpstr>
      <vt:lpstr>Preliminary results with the BB based slope limiter for stress.</vt:lpstr>
      <vt:lpstr>T=45 Square rod impact on wall Shown on mesh are contours of equivalent plastic strain.</vt:lpstr>
      <vt:lpstr>Conclusions</vt:lpstr>
      <vt:lpstr>References</vt:lpstr>
      <vt:lpstr>             More References</vt:lpstr>
      <vt:lpstr>More References</vt:lpstr>
      <vt:lpstr>Example of some  1D limiters  (see van Leer)</vt:lpstr>
      <vt:lpstr>Background on Monotonicity in 2D,3D</vt:lpstr>
      <vt:lpstr>       Monotonicity in 2D,3D</vt:lpstr>
      <vt:lpstr>High resolution codes in 2D,3D</vt:lpstr>
    </vt:vector>
  </TitlesOfParts>
  <Company>Rafael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STAGGERED MESH GODUNOV (SMG)  SCHEMES FOR  LAGRANGIAN HYDRODYNAMIC</dc:title>
  <dc:creator>CCGL</dc:creator>
  <cp:lastModifiedBy>user24 msol365.info</cp:lastModifiedBy>
  <cp:revision>345</cp:revision>
  <dcterms:created xsi:type="dcterms:W3CDTF">2005-07-06T16:22:21Z</dcterms:created>
  <dcterms:modified xsi:type="dcterms:W3CDTF">2015-09-07T21:16:36Z</dcterms:modified>
</cp:coreProperties>
</file>